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4" r:id="rId2"/>
    <p:sldId id="295" r:id="rId3"/>
    <p:sldId id="371" r:id="rId4"/>
    <p:sldId id="313" r:id="rId5"/>
    <p:sldId id="352" r:id="rId6"/>
    <p:sldId id="353" r:id="rId7"/>
    <p:sldId id="354" r:id="rId8"/>
    <p:sldId id="355" r:id="rId9"/>
    <p:sldId id="356" r:id="rId10"/>
    <p:sldId id="357" r:id="rId11"/>
    <p:sldId id="373" r:id="rId12"/>
    <p:sldId id="374" r:id="rId13"/>
    <p:sldId id="375" r:id="rId14"/>
    <p:sldId id="376" r:id="rId15"/>
    <p:sldId id="359" r:id="rId16"/>
    <p:sldId id="360" r:id="rId17"/>
    <p:sldId id="377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00"/>
    <a:srgbClr val="FF66CC"/>
    <a:srgbClr val="92D050"/>
    <a:srgbClr val="BFBFBF"/>
    <a:srgbClr val="FF9900"/>
    <a:srgbClr val="FF3300"/>
    <a:srgbClr val="0000FF"/>
    <a:srgbClr val="FF0000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93" autoAdjust="0"/>
    <p:restoredTop sz="94660"/>
  </p:normalViewPr>
  <p:slideViewPr>
    <p:cSldViewPr>
      <p:cViewPr>
        <p:scale>
          <a:sx n="60" d="100"/>
          <a:sy n="60" d="100"/>
        </p:scale>
        <p:origin x="-159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54195-3BF2-4CB1-9A3A-C94240C4A746}" type="datetimeFigureOut">
              <a:rPr lang="fr-FR" smtClean="0"/>
              <a:pPr/>
              <a:t>12/02/2019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0F07B-2519-4325-88BC-86FC9B6DA15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12/02/2019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12/02/2019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12/02/2019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12/02/2019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12/02/2019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12/02/2019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12/02/2019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12/02/2019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12/02/2019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12/02/2019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12/02/2019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131B4-05EA-4BF9-B78B-C5817FF03C34}" type="datetimeFigureOut">
              <a:rPr lang="fr-FR" smtClean="0"/>
              <a:pPr/>
              <a:t>12/02/2019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ADFB0-26F6-4EF2-BD80-191B53547BF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Relationship Id="rId1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1285860"/>
            <a:ext cx="8715436" cy="3416320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GÉOGRAPHIE  - Thème n°2</a:t>
            </a:r>
          </a:p>
          <a:p>
            <a:pPr algn="ctr"/>
            <a:endParaRPr lang="fr-FR" sz="5400" dirty="0" smtClean="0">
              <a:solidFill>
                <a:srgbClr val="FF0000"/>
              </a:solidFill>
              <a:latin typeface="Poor Richard" pitchFamily="18" charset="0"/>
            </a:endParaRPr>
          </a:p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Pourquoi et comment aménager le territoire.</a:t>
            </a:r>
            <a:endParaRPr lang="fr-FR" sz="54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857496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fr-FR" sz="2800" dirty="0" smtClean="0">
                <a:latin typeface="Poor Richard" pitchFamily="18" charset="0"/>
              </a:rPr>
              <a:t>Qui est à l’initiative de l’implantation de ces centres de loisirs ? Pourquoi veut-il les implanter là ? </a:t>
            </a:r>
          </a:p>
          <a:p>
            <a:pPr marL="457200" indent="-457200"/>
            <a:r>
              <a:rPr lang="fr-FR" sz="2800" dirty="0" smtClean="0">
                <a:latin typeface="Poor Richard" pitchFamily="18" charset="0"/>
              </a:rPr>
              <a:t>2)   Quelles sont les autres personnes ou groupes de personnes qui interviennent dans ce(s) projet(s) ? </a:t>
            </a:r>
          </a:p>
          <a:p>
            <a:pPr marL="514350" indent="-514350">
              <a:buAutoNum type="arabicParenR" startAt="3"/>
            </a:pPr>
            <a:r>
              <a:rPr lang="fr-FR" sz="2800" dirty="0" smtClean="0">
                <a:latin typeface="Poor Richard" pitchFamily="18" charset="0"/>
              </a:rPr>
              <a:t>Quels sont les principales retombées économiques (pour les villages, leurs alentours, la région) attendues? </a:t>
            </a:r>
            <a:r>
              <a:rPr lang="fr-FR" sz="2800" i="1" dirty="0" smtClean="0">
                <a:latin typeface="Poor Richard" pitchFamily="18" charset="0"/>
              </a:rPr>
              <a:t>	</a:t>
            </a:r>
          </a:p>
          <a:p>
            <a:pPr marL="514350" indent="-514350">
              <a:buAutoNum type="arabicParenR" startAt="3"/>
            </a:pPr>
            <a:r>
              <a:rPr lang="fr-FR" sz="2800" dirty="0" smtClean="0">
                <a:latin typeface="Poor Richard" pitchFamily="18" charset="0"/>
              </a:rPr>
              <a:t>Quels aménagements  seront prévus  pour le bon fonctionnement de ces parcs? </a:t>
            </a:r>
            <a:r>
              <a:rPr lang="fr-FR" sz="2800" i="1" dirty="0" smtClean="0">
                <a:latin typeface="Poor Richard" pitchFamily="18" charset="0"/>
              </a:rPr>
              <a:t>(faites appel à vos connaissances et votre … logique!)</a:t>
            </a:r>
          </a:p>
        </p:txBody>
      </p:sp>
      <p:pic>
        <p:nvPicPr>
          <p:cNvPr id="5" name="Image 4" descr="j0254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000240"/>
            <a:ext cx="834134" cy="83413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57158" y="428604"/>
            <a:ext cx="3929090" cy="1384995"/>
          </a:xfrm>
          <a:prstGeom prst="rect">
            <a:avLst/>
          </a:prstGeom>
          <a:solidFill>
            <a:srgbClr val="969696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Une solution?</a:t>
            </a:r>
          </a:p>
          <a:p>
            <a:pPr algn="ctr"/>
            <a:r>
              <a:rPr lang="fr-FR" sz="2800" dirty="0" smtClean="0">
                <a:latin typeface="Poor Richard" pitchFamily="18" charset="0"/>
              </a:rPr>
              <a:t>Les projets d’implantation de Center Parcs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28"/>
            <a:ext cx="3748086" cy="2554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285860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rabicParenR"/>
            </a:pPr>
            <a:r>
              <a:rPr lang="fr-FR" sz="2800" dirty="0" smtClean="0">
                <a:latin typeface="Poor Richard" pitchFamily="18" charset="0"/>
              </a:rPr>
              <a:t>Qui est à l’initiative de l’implantation de ces centres de loisirs ? Pourquoi veut-il les implanter là ? </a:t>
            </a:r>
          </a:p>
        </p:txBody>
      </p:sp>
      <p:pic>
        <p:nvPicPr>
          <p:cNvPr id="3" name="Image 2" descr="j0254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57166"/>
            <a:ext cx="834134" cy="83413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85720" y="2786058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8000"/>
                </a:solidFill>
                <a:latin typeface="Poor Richard" pitchFamily="18" charset="0"/>
              </a:rPr>
              <a:t>C’est le groupe Pierre et Vacances qui est  à l’origine de l’implantation de ce centres de loisirs.</a:t>
            </a:r>
            <a:endParaRPr lang="fr-FR" sz="2800" i="1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7158" y="4000504"/>
            <a:ext cx="8572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8000"/>
                </a:solidFill>
                <a:latin typeface="Poor Richard" pitchFamily="18" charset="0"/>
              </a:rPr>
              <a:t>La présence d’une importante forêt non protégée, d’un échangeur autoroutier  proche et d’un bassin démographique important à proximité </a:t>
            </a:r>
            <a:r>
              <a:rPr lang="fr-FR" sz="2800" i="1" smtClean="0">
                <a:solidFill>
                  <a:srgbClr val="008000"/>
                </a:solidFill>
                <a:latin typeface="Poor Richard" pitchFamily="18" charset="0"/>
              </a:rPr>
              <a:t>ont incité </a:t>
            </a:r>
            <a:r>
              <a:rPr lang="fr-FR" sz="2800" i="1" dirty="0" smtClean="0">
                <a:solidFill>
                  <a:srgbClr val="008000"/>
                </a:solidFill>
                <a:latin typeface="Poor Richard" pitchFamily="18" charset="0"/>
              </a:rPr>
              <a:t>le groupe à implanter des Center Parcs  à ces endroits.</a:t>
            </a:r>
            <a:endParaRPr lang="fr-FR" sz="2800" i="1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285860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fr-FR" sz="2800" dirty="0" smtClean="0">
                <a:latin typeface="Poor Richard" pitchFamily="18" charset="0"/>
              </a:rPr>
              <a:t>2)   Quelles sont les autres personnes ou groupes de personnes qui interviennent dans ce(s) projet(s) ? </a:t>
            </a:r>
          </a:p>
        </p:txBody>
      </p:sp>
      <p:pic>
        <p:nvPicPr>
          <p:cNvPr id="3" name="Image 2" descr="j0254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57166"/>
            <a:ext cx="834134" cy="8341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643182"/>
            <a:ext cx="52863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7031" t="57551" r="2343" b="3164"/>
          <a:stretch>
            <a:fillRect/>
          </a:stretch>
        </p:blipFill>
        <p:spPr bwMode="auto">
          <a:xfrm>
            <a:off x="428596" y="3071810"/>
            <a:ext cx="828680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285860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fr-FR" sz="2800" dirty="0" smtClean="0">
                <a:latin typeface="Poor Richard" pitchFamily="18" charset="0"/>
              </a:rPr>
              <a:t>3) Quels sont les principales retombées économiques (pour les villages, leurs alentours, la région) attendues? </a:t>
            </a:r>
            <a:endParaRPr lang="fr-FR" sz="2800" i="1" dirty="0" smtClean="0">
              <a:latin typeface="Poor Richard" pitchFamily="18" charset="0"/>
            </a:endParaRPr>
          </a:p>
        </p:txBody>
      </p:sp>
      <p:pic>
        <p:nvPicPr>
          <p:cNvPr id="3" name="Image 2" descr="j0254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57166"/>
            <a:ext cx="834134" cy="83413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85720" y="2786058"/>
            <a:ext cx="8572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8000"/>
                </a:solidFill>
                <a:latin typeface="Poor Richard" pitchFamily="18" charset="0"/>
              </a:rPr>
              <a:t>Les principales retombées économiques attendues sont la création d’emplois  (</a:t>
            </a:r>
            <a:r>
              <a:rPr lang="fr-FR" sz="2800" i="1" dirty="0" smtClean="0">
                <a:solidFill>
                  <a:srgbClr val="008000"/>
                </a:solidFill>
                <a:latin typeface="Poor Richard" pitchFamily="18" charset="0"/>
                <a:sym typeface="Symbol"/>
              </a:rPr>
              <a:t> populations) et l’enrichissement des collectivités grâce aux impôts et aux taxes. </a:t>
            </a:r>
            <a:endParaRPr lang="fr-FR" sz="2800" i="1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285860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fr-FR" sz="2800" dirty="0" smtClean="0">
                <a:latin typeface="Poor Richard" pitchFamily="18" charset="0"/>
              </a:rPr>
              <a:t>4)   Quels aménagements  seront prévus  pour le bon fonctionnement de ces parcs? </a:t>
            </a:r>
            <a:r>
              <a:rPr lang="fr-FR" sz="2800" i="1" dirty="0" smtClean="0">
                <a:latin typeface="Poor Richard" pitchFamily="18" charset="0"/>
              </a:rPr>
              <a:t>(faites appel à vos connaissances et votre … logique!)</a:t>
            </a:r>
          </a:p>
        </p:txBody>
      </p:sp>
      <p:pic>
        <p:nvPicPr>
          <p:cNvPr id="3" name="Image 2" descr="j0254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57166"/>
            <a:ext cx="834134" cy="83413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85720" y="3143248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8000"/>
                </a:solidFill>
                <a:latin typeface="Poor Richard" pitchFamily="18" charset="0"/>
              </a:rPr>
              <a:t>Il faudra aménager les parcs, (dômes, cottages, restaurants, boutiques, …) mais également des voies d’accès, des parkings, …</a:t>
            </a:r>
            <a:endParaRPr lang="fr-FR" sz="2800" i="1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3357554" y="2643182"/>
            <a:ext cx="2286016" cy="1071570"/>
          </a:xfrm>
          <a:prstGeom prst="ellipse">
            <a:avLst/>
          </a:prstGeom>
          <a:solidFill>
            <a:srgbClr val="FF3300">
              <a:alpha val="30196"/>
            </a:srgb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FF0000"/>
                </a:solidFill>
                <a:latin typeface="Poor Richard" pitchFamily="18" charset="0"/>
              </a:rPr>
              <a:t>Aménager les territoires</a:t>
            </a:r>
            <a:endParaRPr lang="fr-FR" sz="20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4480" y="1285860"/>
            <a:ext cx="2286016" cy="857256"/>
          </a:xfrm>
          <a:prstGeom prst="rect">
            <a:avLst/>
          </a:prstGeom>
          <a:solidFill>
            <a:srgbClr val="0033CC">
              <a:alpha val="30196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FF"/>
                </a:solidFill>
                <a:latin typeface="Poor Richard" pitchFamily="18" charset="0"/>
              </a:rPr>
              <a:t>Pourquoi?</a:t>
            </a:r>
          </a:p>
          <a:p>
            <a:pPr algn="ctr"/>
            <a:r>
              <a:rPr lang="fr-FR" dirty="0" smtClean="0">
                <a:solidFill>
                  <a:srgbClr val="0000FF"/>
                </a:solidFill>
                <a:latin typeface="Poor Richard" pitchFamily="18" charset="0"/>
              </a:rPr>
              <a:t>Répondre aux inégalités entre territoires</a:t>
            </a:r>
            <a:endParaRPr lang="fr-FR" dirty="0">
              <a:solidFill>
                <a:srgbClr val="0000FF"/>
              </a:solidFill>
              <a:latin typeface="Poor Richard" pitchFamily="18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rot="16200000" flipV="1">
            <a:off x="1608842" y="962870"/>
            <a:ext cx="284400" cy="216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7158" y="285728"/>
            <a:ext cx="3786214" cy="57150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FF"/>
                </a:solidFill>
                <a:latin typeface="Poor Richard" pitchFamily="18" charset="0"/>
              </a:rPr>
              <a:t>Inégalités sociales </a:t>
            </a:r>
            <a:r>
              <a:rPr lang="fr-FR" i="1" dirty="0" smtClean="0">
                <a:solidFill>
                  <a:srgbClr val="0000FF"/>
                </a:solidFill>
                <a:latin typeface="Poor Richard" pitchFamily="18" charset="0"/>
              </a:rPr>
              <a:t>(fort taux de chômage, baisse de la population)</a:t>
            </a:r>
            <a:endParaRPr lang="fr-FR" i="1" dirty="0">
              <a:solidFill>
                <a:srgbClr val="0000FF"/>
              </a:solidFill>
              <a:latin typeface="Poor Richard" pitchFamily="18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10800000" flipV="1">
            <a:off x="1785918" y="2285992"/>
            <a:ext cx="285752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7158" y="2571744"/>
            <a:ext cx="2286016" cy="85725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FF"/>
                </a:solidFill>
                <a:latin typeface="Poor Richard" pitchFamily="18" charset="0"/>
              </a:rPr>
              <a:t>Inégalités économiques </a:t>
            </a:r>
            <a:r>
              <a:rPr lang="fr-FR" i="1" dirty="0" smtClean="0">
                <a:solidFill>
                  <a:srgbClr val="0000FF"/>
                </a:solidFill>
                <a:latin typeface="Poor Richard" pitchFamily="18" charset="0"/>
              </a:rPr>
              <a:t>(faible P.I.B.)</a:t>
            </a:r>
            <a:endParaRPr lang="fr-FR" i="1" dirty="0">
              <a:solidFill>
                <a:srgbClr val="0000FF"/>
              </a:solidFill>
              <a:latin typeface="Poor Richard" pitchFamily="18" charset="0"/>
            </a:endParaRPr>
          </a:p>
        </p:txBody>
      </p:sp>
      <p:cxnSp>
        <p:nvCxnSpPr>
          <p:cNvPr id="18" name="Connecteur droit 17"/>
          <p:cNvCxnSpPr>
            <a:stCxn id="3" idx="0"/>
          </p:cNvCxnSpPr>
          <p:nvPr/>
        </p:nvCxnSpPr>
        <p:spPr>
          <a:xfrm rot="5400000" flipH="1" flipV="1">
            <a:off x="4036215" y="2178835"/>
            <a:ext cx="92869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endCxn id="7" idx="3"/>
          </p:cNvCxnSpPr>
          <p:nvPr/>
        </p:nvCxnSpPr>
        <p:spPr>
          <a:xfrm rot="10800000">
            <a:off x="4000496" y="1714488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5400000" flipH="1" flipV="1">
            <a:off x="3858414" y="4356900"/>
            <a:ext cx="128588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0800000">
            <a:off x="4000496" y="5000636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714480" y="4643446"/>
            <a:ext cx="2286016" cy="857256"/>
          </a:xfrm>
          <a:prstGeom prst="rect">
            <a:avLst/>
          </a:prstGeom>
          <a:solidFill>
            <a:srgbClr val="FF9900">
              <a:alpha val="30196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Poor Richard" pitchFamily="18" charset="0"/>
              </a:rPr>
              <a:t>Pourquoi?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Poor Richard" pitchFamily="18" charset="0"/>
              </a:rPr>
              <a:t>Valoriser les atouts de ce territoire</a:t>
            </a:r>
            <a:endParaRPr lang="fr-FR" dirty="0">
              <a:solidFill>
                <a:schemeClr val="tx1"/>
              </a:solidFill>
              <a:latin typeface="Poor Richard" pitchFamily="18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rot="16200000" flipV="1">
            <a:off x="1823156" y="4320456"/>
            <a:ext cx="284400" cy="216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57158" y="3643314"/>
            <a:ext cx="2928958" cy="571504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Poor Richard" pitchFamily="18" charset="0"/>
              </a:rPr>
              <a:t>Atouts : localisation, patrimoine, paysage</a:t>
            </a:r>
            <a:endParaRPr lang="fr-FR" i="1" dirty="0">
              <a:solidFill>
                <a:schemeClr val="tx1"/>
              </a:solidFill>
              <a:latin typeface="Poor Richard" pitchFamily="18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rot="10800000" flipV="1">
            <a:off x="1928794" y="5572140"/>
            <a:ext cx="285752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14282" y="5857892"/>
            <a:ext cx="4000528" cy="571504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Poor Richard" pitchFamily="18" charset="0"/>
              </a:rPr>
              <a:t>Mieux relier ce territoire aux grands axes, créer des activités et des emplois</a:t>
            </a:r>
            <a:endParaRPr lang="fr-FR" i="1" dirty="0">
              <a:solidFill>
                <a:schemeClr val="tx1"/>
              </a:solidFill>
              <a:latin typeface="Poor Richard" pitchFamily="18" charset="0"/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rot="10800000">
            <a:off x="4500562" y="1714488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000628" y="1428736"/>
            <a:ext cx="1214446" cy="571504"/>
          </a:xfrm>
          <a:prstGeom prst="rect">
            <a:avLst/>
          </a:prstGeom>
          <a:solidFill>
            <a:srgbClr val="000000">
              <a:alpha val="1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Poor Richard" pitchFamily="18" charset="0"/>
              </a:rPr>
              <a:t>Qui?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Poor Richard" pitchFamily="18" charset="0"/>
              </a:rPr>
              <a:t>Des acteurs</a:t>
            </a:r>
            <a:endParaRPr lang="fr-FR" dirty="0">
              <a:solidFill>
                <a:schemeClr val="tx1"/>
              </a:solidFill>
              <a:latin typeface="Poor Richard" pitchFamily="18" charset="0"/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flipV="1">
            <a:off x="5857884" y="1071546"/>
            <a:ext cx="355504" cy="28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286512" y="285728"/>
            <a:ext cx="2714644" cy="2143140"/>
          </a:xfrm>
          <a:prstGeom prst="rect">
            <a:avLst/>
          </a:prstGeom>
          <a:solidFill>
            <a:srgbClr val="000000">
              <a:alpha val="1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Poor Richard" pitchFamily="18" charset="0"/>
              </a:rPr>
              <a:t>Acteurs publics : </a:t>
            </a:r>
          </a:p>
          <a:p>
            <a:pPr>
              <a:buFontTx/>
              <a:buChar char="-"/>
            </a:pPr>
            <a:r>
              <a:rPr lang="fr-FR" sz="1700" dirty="0" smtClean="0">
                <a:solidFill>
                  <a:schemeClr val="tx1"/>
                </a:solidFill>
                <a:latin typeface="Poor Richard" pitchFamily="18" charset="0"/>
              </a:rPr>
              <a:t>l’U.E.</a:t>
            </a:r>
          </a:p>
          <a:p>
            <a:pPr>
              <a:buFontTx/>
              <a:buChar char="-"/>
            </a:pPr>
            <a:r>
              <a:rPr lang="fr-FR" sz="1700" dirty="0" smtClean="0">
                <a:solidFill>
                  <a:schemeClr val="tx1"/>
                </a:solidFill>
                <a:latin typeface="Poor Richard" pitchFamily="18" charset="0"/>
              </a:rPr>
              <a:t>L’État</a:t>
            </a:r>
          </a:p>
          <a:p>
            <a:pPr>
              <a:buFontTx/>
              <a:buChar char="-"/>
            </a:pPr>
            <a:r>
              <a:rPr lang="fr-FR" sz="1700" dirty="0" smtClean="0">
                <a:solidFill>
                  <a:schemeClr val="tx1"/>
                </a:solidFill>
                <a:latin typeface="Poor Richard" pitchFamily="18" charset="0"/>
              </a:rPr>
              <a:t>La région B.F.C.</a:t>
            </a:r>
          </a:p>
          <a:p>
            <a:pPr>
              <a:buFontTx/>
              <a:buChar char="-"/>
            </a:pPr>
            <a:r>
              <a:rPr lang="fr-FR" sz="1700" dirty="0" smtClean="0">
                <a:solidFill>
                  <a:schemeClr val="tx1"/>
                </a:solidFill>
                <a:latin typeface="Poor Richard" pitchFamily="18" charset="0"/>
              </a:rPr>
              <a:t>Les Conseils Départementaux</a:t>
            </a:r>
          </a:p>
          <a:p>
            <a:pPr>
              <a:buFontTx/>
              <a:buChar char="-"/>
            </a:pPr>
            <a:r>
              <a:rPr lang="fr-FR" sz="1700" dirty="0" smtClean="0">
                <a:solidFill>
                  <a:schemeClr val="tx1"/>
                </a:solidFill>
                <a:latin typeface="Poor Richard" pitchFamily="18" charset="0"/>
              </a:rPr>
              <a:t>Les communes et groupements de communes</a:t>
            </a:r>
          </a:p>
        </p:txBody>
      </p:sp>
      <p:cxnSp>
        <p:nvCxnSpPr>
          <p:cNvPr id="32" name="Connecteur droit avec flèche 31"/>
          <p:cNvCxnSpPr/>
          <p:nvPr/>
        </p:nvCxnSpPr>
        <p:spPr>
          <a:xfrm rot="16200000" flipH="1">
            <a:off x="5500694" y="2214554"/>
            <a:ext cx="785818" cy="5000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286512" y="2786058"/>
            <a:ext cx="2714644" cy="1357322"/>
          </a:xfrm>
          <a:prstGeom prst="rect">
            <a:avLst/>
          </a:prstGeom>
          <a:solidFill>
            <a:srgbClr val="000000">
              <a:alpha val="10196"/>
            </a:srgb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Poor Richard" pitchFamily="18" charset="0"/>
              </a:rPr>
              <a:t>Acteurs privés :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  <a:latin typeface="Poor Richard" pitchFamily="18" charset="0"/>
              </a:rPr>
              <a:t>Entreprises </a:t>
            </a:r>
            <a:r>
              <a:rPr lang="fr-FR" i="1" dirty="0" smtClean="0">
                <a:solidFill>
                  <a:schemeClr val="tx1"/>
                </a:solidFill>
                <a:latin typeface="Poor Richard" pitchFamily="18" charset="0"/>
              </a:rPr>
              <a:t>(Pierre et Vacances)</a:t>
            </a:r>
          </a:p>
          <a:p>
            <a:pPr algn="ctr">
              <a:buFontTx/>
              <a:buChar char="-"/>
            </a:pPr>
            <a:endParaRPr lang="fr-FR" i="1" dirty="0" smtClean="0">
              <a:solidFill>
                <a:schemeClr val="tx1"/>
              </a:solidFill>
              <a:latin typeface="Poor Richard" pitchFamily="18" charset="0"/>
            </a:endParaRPr>
          </a:p>
          <a:p>
            <a:pPr algn="ctr">
              <a:buFontTx/>
              <a:buChar char="-"/>
            </a:pPr>
            <a:endParaRPr lang="fr-FR" i="1" dirty="0" smtClean="0">
              <a:solidFill>
                <a:schemeClr val="tx1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4" grpId="0" animBg="1"/>
      <p:bldP spid="13" grpId="0" animBg="1"/>
      <p:bldP spid="17" grpId="0" animBg="1"/>
      <p:bldP spid="23" grpId="0" animBg="1"/>
      <p:bldP spid="28" grpId="0" animBg="1"/>
      <p:bldP spid="31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1000108"/>
            <a:ext cx="3929090" cy="523220"/>
          </a:xfrm>
          <a:prstGeom prst="rect">
            <a:avLst/>
          </a:prstGeom>
          <a:solidFill>
            <a:srgbClr val="969696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Les relations entre acteurs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85926"/>
            <a:ext cx="52863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Poor Richard" pitchFamily="18" charset="0"/>
              </a:rPr>
              <a:t>Classe les acteurs dans un tableau, correspondant au modèle ci- dessous, suivant qu’ils approuvent ou combattent le projet. 	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57187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Poor Richard" pitchFamily="18" charset="0"/>
              </a:rPr>
              <a:t>Résume avec tes propres mots les arguments justifiant leur position. </a:t>
            </a:r>
            <a:endParaRPr lang="fr-FR" sz="2800" dirty="0"/>
          </a:p>
        </p:txBody>
      </p:sp>
      <p:pic>
        <p:nvPicPr>
          <p:cNvPr id="6" name="Image 5" descr="j0254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142984"/>
            <a:ext cx="691258" cy="691258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85720" y="4286256"/>
          <a:ext cx="8501121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3707"/>
                <a:gridCol w="2833707"/>
                <a:gridCol w="28337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Poor Richard" pitchFamily="18" charset="0"/>
                        </a:rPr>
                        <a:t>Personnes, groupes de personnes</a:t>
                      </a:r>
                      <a:endParaRPr lang="fr-FR" sz="200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Poor Richard" pitchFamily="18" charset="0"/>
                        </a:rPr>
                        <a:t>POUR</a:t>
                      </a:r>
                    </a:p>
                    <a:p>
                      <a:pPr algn="ctr"/>
                      <a:r>
                        <a:rPr lang="fr-FR" sz="2000" dirty="0" smtClean="0">
                          <a:latin typeface="Poor Richard" pitchFamily="18" charset="0"/>
                        </a:rPr>
                        <a:t>(et</a:t>
                      </a:r>
                      <a:r>
                        <a:rPr lang="fr-FR" sz="2000" baseline="0" dirty="0" smtClean="0">
                          <a:latin typeface="Poor Richard" pitchFamily="18" charset="0"/>
                        </a:rPr>
                        <a:t> justification)</a:t>
                      </a:r>
                      <a:endParaRPr lang="fr-FR" sz="200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Poor Richard" pitchFamily="18" charset="0"/>
                        </a:rPr>
                        <a:t>CONTRE</a:t>
                      </a:r>
                    </a:p>
                    <a:p>
                      <a:pPr algn="ctr"/>
                      <a:r>
                        <a:rPr lang="fr-FR" sz="2000" dirty="0" smtClean="0">
                          <a:latin typeface="Poor Richard" pitchFamily="18" charset="0"/>
                        </a:rPr>
                        <a:t>(et</a:t>
                      </a:r>
                      <a:r>
                        <a:rPr lang="fr-FR" sz="2000" baseline="0" dirty="0" smtClean="0">
                          <a:latin typeface="Poor Richard" pitchFamily="18" charset="0"/>
                        </a:rPr>
                        <a:t> justification)</a:t>
                      </a:r>
                      <a:endParaRPr lang="fr-FR" sz="200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00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00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00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642918"/>
            <a:ext cx="3428992" cy="2415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214281" y="642918"/>
          <a:ext cx="8715438" cy="557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5146"/>
                <a:gridCol w="2905146"/>
                <a:gridCol w="29051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Personnes, groupes de personnes</a:t>
                      </a:r>
                      <a:endParaRPr lang="fr-FR" sz="240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POUR</a:t>
                      </a:r>
                    </a:p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(et</a:t>
                      </a:r>
                      <a:r>
                        <a:rPr lang="fr-FR" sz="2400" baseline="0" dirty="0" smtClean="0">
                          <a:latin typeface="Poor Richard" pitchFamily="18" charset="0"/>
                        </a:rPr>
                        <a:t> justification)</a:t>
                      </a:r>
                      <a:endParaRPr lang="fr-FR" sz="240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CONTRE</a:t>
                      </a:r>
                    </a:p>
                    <a:p>
                      <a:pPr algn="ctr"/>
                      <a:r>
                        <a:rPr lang="fr-FR" sz="2400" dirty="0" smtClean="0">
                          <a:latin typeface="Poor Richard" pitchFamily="18" charset="0"/>
                        </a:rPr>
                        <a:t>(et</a:t>
                      </a:r>
                      <a:r>
                        <a:rPr lang="fr-FR" sz="2400" baseline="0" dirty="0" smtClean="0">
                          <a:latin typeface="Poor Richard" pitchFamily="18" charset="0"/>
                        </a:rPr>
                        <a:t> justification)</a:t>
                      </a:r>
                      <a:endParaRPr lang="fr-FR" sz="240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  <a:p>
                      <a:pPr algn="ctr"/>
                      <a:endParaRPr lang="fr-FR" sz="2400" dirty="0" smtClean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  <a:p>
                      <a:pPr algn="ctr"/>
                      <a:endParaRPr lang="fr-FR" sz="240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  <a:p>
                      <a:pPr algn="ctr"/>
                      <a:endParaRPr lang="fr-FR" sz="2400" dirty="0" smtClean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  <a:p>
                      <a:pPr algn="ctr"/>
                      <a:endParaRPr lang="fr-FR" sz="240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  <a:p>
                      <a:pPr algn="ctr"/>
                      <a:endParaRPr lang="fr-FR" sz="2400" dirty="0" smtClean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  <a:p>
                      <a:pPr algn="ctr"/>
                      <a:endParaRPr lang="fr-FR" sz="240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sz="2400" dirty="0" smtClean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  <a:p>
                      <a:pPr algn="ctr"/>
                      <a:endParaRPr lang="fr-FR" sz="2400" dirty="0" smtClean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  <a:p>
                      <a:pPr algn="ctr"/>
                      <a:endParaRPr lang="fr-FR" sz="240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solidFill>
                          <a:schemeClr val="tx1"/>
                        </a:solidFill>
                        <a:latin typeface="Poor Richar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3357554" y="2643182"/>
            <a:ext cx="2286016" cy="1071570"/>
          </a:xfrm>
          <a:prstGeom prst="ellipse">
            <a:avLst/>
          </a:prstGeom>
          <a:solidFill>
            <a:srgbClr val="FF3300">
              <a:alpha val="30196"/>
            </a:srgb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FF0000"/>
                </a:solidFill>
                <a:latin typeface="Poor Richard" pitchFamily="18" charset="0"/>
              </a:rPr>
              <a:t>Aménager les territoires</a:t>
            </a:r>
            <a:endParaRPr lang="fr-FR" sz="20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4480" y="1285860"/>
            <a:ext cx="2286016" cy="857256"/>
          </a:xfrm>
          <a:prstGeom prst="rect">
            <a:avLst/>
          </a:prstGeom>
          <a:solidFill>
            <a:srgbClr val="0033CC">
              <a:alpha val="30196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FF"/>
                </a:solidFill>
                <a:latin typeface="Poor Richard" pitchFamily="18" charset="0"/>
              </a:rPr>
              <a:t>Pourquoi?</a:t>
            </a:r>
          </a:p>
          <a:p>
            <a:pPr algn="ctr"/>
            <a:r>
              <a:rPr lang="fr-FR" dirty="0" smtClean="0">
                <a:solidFill>
                  <a:srgbClr val="0000FF"/>
                </a:solidFill>
                <a:latin typeface="Poor Richard" pitchFamily="18" charset="0"/>
              </a:rPr>
              <a:t>Répondre aux inégalités entre territoires</a:t>
            </a:r>
            <a:endParaRPr lang="fr-FR" dirty="0">
              <a:solidFill>
                <a:srgbClr val="0000FF"/>
              </a:solidFill>
              <a:latin typeface="Poor Richard" pitchFamily="18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rot="16200000" flipV="1">
            <a:off x="1608842" y="962870"/>
            <a:ext cx="284400" cy="216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7158" y="285728"/>
            <a:ext cx="3786214" cy="57150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FF"/>
                </a:solidFill>
                <a:latin typeface="Poor Richard" pitchFamily="18" charset="0"/>
              </a:rPr>
              <a:t>Inégalités sociales </a:t>
            </a:r>
            <a:r>
              <a:rPr lang="fr-FR" i="1" dirty="0" smtClean="0">
                <a:solidFill>
                  <a:srgbClr val="0000FF"/>
                </a:solidFill>
                <a:latin typeface="Poor Richard" pitchFamily="18" charset="0"/>
              </a:rPr>
              <a:t>(fort taux de chômage, baisse de la population)</a:t>
            </a:r>
            <a:endParaRPr lang="fr-FR" i="1" dirty="0">
              <a:solidFill>
                <a:srgbClr val="0000FF"/>
              </a:solidFill>
              <a:latin typeface="Poor Richard" pitchFamily="18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10800000" flipV="1">
            <a:off x="1785918" y="2285992"/>
            <a:ext cx="285752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7158" y="2571744"/>
            <a:ext cx="2286016" cy="85725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FF"/>
                </a:solidFill>
                <a:latin typeface="Poor Richard" pitchFamily="18" charset="0"/>
              </a:rPr>
              <a:t>Inégalités économiques </a:t>
            </a:r>
            <a:r>
              <a:rPr lang="fr-FR" i="1" dirty="0" smtClean="0">
                <a:solidFill>
                  <a:srgbClr val="0000FF"/>
                </a:solidFill>
                <a:latin typeface="Poor Richard" pitchFamily="18" charset="0"/>
              </a:rPr>
              <a:t>(faible P.I.B.)</a:t>
            </a:r>
            <a:endParaRPr lang="fr-FR" i="1" dirty="0">
              <a:solidFill>
                <a:srgbClr val="0000FF"/>
              </a:solidFill>
              <a:latin typeface="Poor Richard" pitchFamily="18" charset="0"/>
            </a:endParaRPr>
          </a:p>
        </p:txBody>
      </p:sp>
      <p:cxnSp>
        <p:nvCxnSpPr>
          <p:cNvPr id="18" name="Connecteur droit 17"/>
          <p:cNvCxnSpPr>
            <a:stCxn id="3" idx="0"/>
          </p:cNvCxnSpPr>
          <p:nvPr/>
        </p:nvCxnSpPr>
        <p:spPr>
          <a:xfrm rot="5400000" flipH="1" flipV="1">
            <a:off x="4036215" y="2178835"/>
            <a:ext cx="92869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endCxn id="7" idx="3"/>
          </p:cNvCxnSpPr>
          <p:nvPr/>
        </p:nvCxnSpPr>
        <p:spPr>
          <a:xfrm rot="10800000">
            <a:off x="4000496" y="1714488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5400000" flipH="1" flipV="1">
            <a:off x="3858414" y="4356900"/>
            <a:ext cx="128588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0800000">
            <a:off x="4000496" y="5000636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714480" y="4643446"/>
            <a:ext cx="2286016" cy="857256"/>
          </a:xfrm>
          <a:prstGeom prst="rect">
            <a:avLst/>
          </a:prstGeom>
          <a:solidFill>
            <a:srgbClr val="FF9900">
              <a:alpha val="30196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Poor Richard" pitchFamily="18" charset="0"/>
              </a:rPr>
              <a:t>Pourquoi?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Poor Richard" pitchFamily="18" charset="0"/>
              </a:rPr>
              <a:t>Valoriser les atouts de ce territoire</a:t>
            </a:r>
            <a:endParaRPr lang="fr-FR" dirty="0">
              <a:solidFill>
                <a:schemeClr val="tx1"/>
              </a:solidFill>
              <a:latin typeface="Poor Richard" pitchFamily="18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rot="16200000" flipV="1">
            <a:off x="1823156" y="4320456"/>
            <a:ext cx="284400" cy="216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57158" y="3643314"/>
            <a:ext cx="2928958" cy="571504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Poor Richard" pitchFamily="18" charset="0"/>
              </a:rPr>
              <a:t>Atouts : localisation, patrimoine, paysage</a:t>
            </a:r>
            <a:endParaRPr lang="fr-FR" i="1" dirty="0">
              <a:solidFill>
                <a:schemeClr val="tx1"/>
              </a:solidFill>
              <a:latin typeface="Poor Richard" pitchFamily="18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rot="10800000" flipV="1">
            <a:off x="1928794" y="5572140"/>
            <a:ext cx="285752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14282" y="5857892"/>
            <a:ext cx="4000528" cy="571504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Poor Richard" pitchFamily="18" charset="0"/>
              </a:rPr>
              <a:t>Mieux relier ce territoire aux grands axes, créer des activités et des emplois</a:t>
            </a:r>
            <a:endParaRPr lang="fr-FR" i="1" dirty="0">
              <a:solidFill>
                <a:schemeClr val="tx1"/>
              </a:solidFill>
              <a:latin typeface="Poor Richard" pitchFamily="18" charset="0"/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rot="10800000">
            <a:off x="4500562" y="1714488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000628" y="1428736"/>
            <a:ext cx="1214446" cy="571504"/>
          </a:xfrm>
          <a:prstGeom prst="rect">
            <a:avLst/>
          </a:prstGeom>
          <a:solidFill>
            <a:srgbClr val="000000">
              <a:alpha val="1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Poor Richard" pitchFamily="18" charset="0"/>
              </a:rPr>
              <a:t>Qui?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  <a:latin typeface="Poor Richard" pitchFamily="18" charset="0"/>
              </a:rPr>
              <a:t>Des acteurs</a:t>
            </a:r>
            <a:endParaRPr lang="fr-FR" dirty="0">
              <a:solidFill>
                <a:schemeClr val="tx1"/>
              </a:solidFill>
              <a:latin typeface="Poor Richard" pitchFamily="18" charset="0"/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flipV="1">
            <a:off x="5857884" y="1071546"/>
            <a:ext cx="355504" cy="28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286512" y="285728"/>
            <a:ext cx="2714644" cy="2143140"/>
          </a:xfrm>
          <a:prstGeom prst="rect">
            <a:avLst/>
          </a:prstGeom>
          <a:solidFill>
            <a:srgbClr val="000000">
              <a:alpha val="1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Poor Richard" pitchFamily="18" charset="0"/>
              </a:rPr>
              <a:t>Acteurs publics : </a:t>
            </a:r>
          </a:p>
          <a:p>
            <a:pPr>
              <a:buFontTx/>
              <a:buChar char="-"/>
            </a:pPr>
            <a:r>
              <a:rPr lang="fr-FR" sz="1700" dirty="0" smtClean="0">
                <a:solidFill>
                  <a:schemeClr val="tx1"/>
                </a:solidFill>
                <a:latin typeface="Poor Richard" pitchFamily="18" charset="0"/>
              </a:rPr>
              <a:t>l’U.E.</a:t>
            </a:r>
          </a:p>
          <a:p>
            <a:pPr>
              <a:buFontTx/>
              <a:buChar char="-"/>
            </a:pPr>
            <a:r>
              <a:rPr lang="fr-FR" sz="1700" dirty="0" smtClean="0">
                <a:solidFill>
                  <a:schemeClr val="tx1"/>
                </a:solidFill>
                <a:latin typeface="Poor Richard" pitchFamily="18" charset="0"/>
              </a:rPr>
              <a:t>L’État</a:t>
            </a:r>
          </a:p>
          <a:p>
            <a:pPr>
              <a:buFontTx/>
              <a:buChar char="-"/>
            </a:pPr>
            <a:r>
              <a:rPr lang="fr-FR" sz="1700" dirty="0" smtClean="0">
                <a:solidFill>
                  <a:schemeClr val="tx1"/>
                </a:solidFill>
                <a:latin typeface="Poor Richard" pitchFamily="18" charset="0"/>
              </a:rPr>
              <a:t>La région B.F.C.</a:t>
            </a:r>
          </a:p>
          <a:p>
            <a:pPr>
              <a:buFontTx/>
              <a:buChar char="-"/>
            </a:pPr>
            <a:r>
              <a:rPr lang="fr-FR" sz="1700" dirty="0" smtClean="0">
                <a:solidFill>
                  <a:schemeClr val="tx1"/>
                </a:solidFill>
                <a:latin typeface="Poor Richard" pitchFamily="18" charset="0"/>
              </a:rPr>
              <a:t>Les Conseils Départementaux</a:t>
            </a:r>
          </a:p>
          <a:p>
            <a:pPr>
              <a:buFontTx/>
              <a:buChar char="-"/>
            </a:pPr>
            <a:r>
              <a:rPr lang="fr-FR" sz="1700" dirty="0" smtClean="0">
                <a:solidFill>
                  <a:schemeClr val="tx1"/>
                </a:solidFill>
                <a:latin typeface="Poor Richard" pitchFamily="18" charset="0"/>
              </a:rPr>
              <a:t>Les communes et groupements de communes</a:t>
            </a:r>
          </a:p>
        </p:txBody>
      </p:sp>
      <p:cxnSp>
        <p:nvCxnSpPr>
          <p:cNvPr id="32" name="Connecteur droit avec flèche 31"/>
          <p:cNvCxnSpPr/>
          <p:nvPr/>
        </p:nvCxnSpPr>
        <p:spPr>
          <a:xfrm rot="16200000" flipH="1">
            <a:off x="5500694" y="2214554"/>
            <a:ext cx="785818" cy="5000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286512" y="2786058"/>
            <a:ext cx="2714644" cy="1357322"/>
          </a:xfrm>
          <a:prstGeom prst="rect">
            <a:avLst/>
          </a:prstGeom>
          <a:solidFill>
            <a:srgbClr val="000000">
              <a:alpha val="10196"/>
            </a:srgb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Poor Richard" pitchFamily="18" charset="0"/>
              </a:rPr>
              <a:t>Acteurs privés :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  <a:latin typeface="Poor Richard" pitchFamily="18" charset="0"/>
              </a:rPr>
              <a:t>Entreprises </a:t>
            </a:r>
            <a:r>
              <a:rPr lang="fr-FR" i="1" dirty="0" smtClean="0">
                <a:solidFill>
                  <a:schemeClr val="tx1"/>
                </a:solidFill>
                <a:latin typeface="Poor Richard" pitchFamily="18" charset="0"/>
              </a:rPr>
              <a:t>(Pierre et Vacances)</a:t>
            </a:r>
          </a:p>
          <a:p>
            <a:pPr algn="ctr">
              <a:buFontTx/>
              <a:buChar char="-"/>
            </a:pPr>
            <a:endParaRPr lang="fr-FR" i="1" dirty="0" smtClean="0">
              <a:solidFill>
                <a:schemeClr val="tx1"/>
              </a:solidFill>
              <a:latin typeface="Poor Richard" pitchFamily="18" charset="0"/>
            </a:endParaRPr>
          </a:p>
          <a:p>
            <a:pPr algn="ctr">
              <a:buFontTx/>
              <a:buChar char="-"/>
            </a:pPr>
            <a:endParaRPr lang="fr-FR" i="1" dirty="0" smtClean="0">
              <a:solidFill>
                <a:schemeClr val="tx1"/>
              </a:solidFill>
              <a:latin typeface="Poor Richard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15074" y="2786058"/>
            <a:ext cx="2714644" cy="1500198"/>
          </a:xfrm>
          <a:prstGeom prst="rect">
            <a:avLst/>
          </a:prstGeom>
          <a:solidFill>
            <a:srgbClr val="000000">
              <a:alpha val="10196"/>
            </a:srgb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Poor Richard" pitchFamily="18" charset="0"/>
              </a:rPr>
              <a:t>Acteurs privés :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  <a:latin typeface="Poor Richard" pitchFamily="18" charset="0"/>
              </a:rPr>
              <a:t>Entreprises </a:t>
            </a:r>
            <a:r>
              <a:rPr lang="fr-FR" i="1" dirty="0" smtClean="0">
                <a:solidFill>
                  <a:schemeClr val="tx1"/>
                </a:solidFill>
                <a:latin typeface="Poor Richard" pitchFamily="18" charset="0"/>
              </a:rPr>
              <a:t>(Pierre et Vacances)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  <a:latin typeface="Poor Richard" pitchFamily="18" charset="0"/>
              </a:rPr>
              <a:t>Associations </a:t>
            </a:r>
            <a:r>
              <a:rPr lang="fr-FR" i="1" dirty="0" smtClean="0">
                <a:solidFill>
                  <a:schemeClr val="tx1"/>
                </a:solidFill>
                <a:latin typeface="Poor Richard" pitchFamily="18" charset="0"/>
              </a:rPr>
              <a:t>(Le Pic Noir)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  <a:latin typeface="Poor Richard" pitchFamily="18" charset="0"/>
              </a:rPr>
              <a:t>Particuliers</a:t>
            </a:r>
            <a:r>
              <a:rPr lang="fr-FR" i="1" dirty="0" smtClean="0">
                <a:solidFill>
                  <a:schemeClr val="tx1"/>
                </a:solidFill>
                <a:latin typeface="Poor Richard" pitchFamily="18" charset="0"/>
              </a:rPr>
              <a:t> (</a:t>
            </a:r>
            <a:r>
              <a:rPr lang="fr-FR" i="1" dirty="0" smtClean="0">
                <a:solidFill>
                  <a:schemeClr val="tx1"/>
                </a:solidFill>
                <a:latin typeface="Poor Richard" pitchFamily="18" charset="0"/>
              </a:rPr>
              <a:t>habitants)</a:t>
            </a:r>
            <a:endParaRPr lang="fr-FR" i="1" dirty="0" smtClean="0">
              <a:solidFill>
                <a:schemeClr val="tx1"/>
              </a:solidFill>
              <a:latin typeface="Poor Richard" pitchFamily="18" charset="0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rot="10800000">
            <a:off x="4500562" y="5000636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000628" y="4643446"/>
            <a:ext cx="1857388" cy="785818"/>
          </a:xfrm>
          <a:prstGeom prst="rect">
            <a:avLst/>
          </a:prstGeom>
          <a:solidFill>
            <a:srgbClr val="008000">
              <a:alpha val="10196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8000"/>
                </a:solidFill>
                <a:latin typeface="Poor Richard" pitchFamily="18" charset="0"/>
              </a:rPr>
              <a:t>Comment?</a:t>
            </a:r>
          </a:p>
          <a:p>
            <a:pPr algn="ctr"/>
            <a:r>
              <a:rPr lang="fr-FR" dirty="0" smtClean="0">
                <a:solidFill>
                  <a:srgbClr val="008000"/>
                </a:solidFill>
                <a:latin typeface="Poor Richard" pitchFamily="18" charset="0"/>
              </a:rPr>
              <a:t>Du projet … à la réalisation</a:t>
            </a:r>
            <a:endParaRPr lang="fr-FR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86644" y="4429132"/>
            <a:ext cx="1643074" cy="64294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8000"/>
                </a:solidFill>
                <a:latin typeface="Poor Richard" pitchFamily="18" charset="0"/>
              </a:rPr>
              <a:t>Projet et études de terrain</a:t>
            </a:r>
            <a:endParaRPr lang="fr-FR" dirty="0">
              <a:solidFill>
                <a:srgbClr val="008000"/>
              </a:solidFill>
              <a:latin typeface="Poor Richard" pitchFamily="18" charset="0"/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 rot="10800000" flipV="1">
            <a:off x="6858016" y="4786322"/>
            <a:ext cx="357190" cy="285752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rot="5400000" flipH="1" flipV="1">
            <a:off x="7862910" y="5210188"/>
            <a:ext cx="285752" cy="95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143768" y="5357826"/>
            <a:ext cx="1857388" cy="35719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8000"/>
                </a:solidFill>
                <a:latin typeface="Poor Richard" pitchFamily="18" charset="0"/>
              </a:rPr>
              <a:t>Enquête publique</a:t>
            </a:r>
            <a:endParaRPr lang="fr-FR" dirty="0">
              <a:solidFill>
                <a:srgbClr val="008000"/>
              </a:solidFill>
              <a:latin typeface="Poor Richard" pitchFamily="18" charset="0"/>
            </a:endParaRPr>
          </a:p>
        </p:txBody>
      </p:sp>
      <p:cxnSp>
        <p:nvCxnSpPr>
          <p:cNvPr id="53" name="Connecteur droit avec flèche 52"/>
          <p:cNvCxnSpPr/>
          <p:nvPr/>
        </p:nvCxnSpPr>
        <p:spPr>
          <a:xfrm rot="5400000" flipH="1" flipV="1">
            <a:off x="7862910" y="5853130"/>
            <a:ext cx="285752" cy="95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7143768" y="6000768"/>
            <a:ext cx="1857388" cy="35719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8000"/>
                </a:solidFill>
                <a:latin typeface="Poor Richard" pitchFamily="18" charset="0"/>
              </a:rPr>
              <a:t>Vote du projet</a:t>
            </a:r>
            <a:endParaRPr lang="fr-FR" dirty="0">
              <a:solidFill>
                <a:srgbClr val="008000"/>
              </a:solidFill>
              <a:latin typeface="Poor Richard" pitchFamily="18" charset="0"/>
            </a:endParaRPr>
          </a:p>
        </p:txBody>
      </p:sp>
      <p:cxnSp>
        <p:nvCxnSpPr>
          <p:cNvPr id="55" name="Connecteur droit avec flèche 54"/>
          <p:cNvCxnSpPr/>
          <p:nvPr/>
        </p:nvCxnSpPr>
        <p:spPr>
          <a:xfrm>
            <a:off x="6715140" y="6215082"/>
            <a:ext cx="428628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5357818" y="6000768"/>
            <a:ext cx="1357322" cy="35719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8000"/>
                </a:solidFill>
                <a:latin typeface="Poor Richard" pitchFamily="18" charset="0"/>
              </a:rPr>
              <a:t>réalisation</a:t>
            </a:r>
            <a:endParaRPr lang="fr-FR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4" grpId="0" animBg="1"/>
      <p:bldP spid="13" grpId="0" animBg="1"/>
      <p:bldP spid="17" grpId="0" animBg="1"/>
      <p:bldP spid="23" grpId="0" animBg="1"/>
      <p:bldP spid="28" grpId="0" animBg="1"/>
      <p:bldP spid="31" grpId="0" animBg="1"/>
      <p:bldP spid="35" grpId="0" animBg="1"/>
      <p:bldP spid="35" grpId="1" animBg="1"/>
      <p:bldP spid="24" grpId="0" animBg="1"/>
      <p:bldP spid="26" grpId="0" animBg="1"/>
      <p:bldP spid="30" grpId="0" animBg="1"/>
      <p:bldP spid="52" grpId="0" animBg="1"/>
      <p:bldP spid="54" grpId="0" animBg="1"/>
      <p:bldP spid="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785794"/>
            <a:ext cx="8358246" cy="52629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00FF"/>
                </a:solidFill>
                <a:latin typeface="Poor Richard" pitchFamily="18" charset="0"/>
              </a:rPr>
              <a:t>Il existe de </a:t>
            </a:r>
            <a:r>
              <a:rPr lang="fr-FR" sz="3200" u="sng" dirty="0" smtClean="0">
                <a:solidFill>
                  <a:srgbClr val="0000FF"/>
                </a:solidFill>
                <a:latin typeface="Poor Richard" pitchFamily="18" charset="0"/>
              </a:rPr>
              <a:t>nombreuses inégalités entre les territoires </a:t>
            </a:r>
            <a:r>
              <a:rPr lang="fr-FR" sz="3200" i="1" dirty="0" smtClean="0">
                <a:solidFill>
                  <a:srgbClr val="0000FF"/>
                </a:solidFill>
                <a:latin typeface="Poor Richard" pitchFamily="18" charset="0"/>
              </a:rPr>
              <a:t>(déséquilibre Paris / province – littoraux et espaces frontaliers dynamiques / espaces ruraux en déprise).</a:t>
            </a:r>
          </a:p>
          <a:p>
            <a:endParaRPr lang="fr-FR" sz="1600" dirty="0" smtClean="0">
              <a:solidFill>
                <a:srgbClr val="0000FF"/>
              </a:solidFill>
              <a:latin typeface="Poor Richard" pitchFamily="18" charset="0"/>
            </a:endParaRPr>
          </a:p>
          <a:p>
            <a:r>
              <a:rPr lang="fr-FR" sz="3200" dirty="0" smtClean="0">
                <a:solidFill>
                  <a:srgbClr val="0000FF"/>
                </a:solidFill>
                <a:latin typeface="Poor Richard" pitchFamily="18" charset="0"/>
              </a:rPr>
              <a:t>Pour tenter de réduire ces inégalités, l’État ainsi que les 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collectivités territoriales </a:t>
            </a:r>
            <a:r>
              <a:rPr lang="fr-FR" sz="3200" dirty="0" smtClean="0">
                <a:solidFill>
                  <a:srgbClr val="0000FF"/>
                </a:solidFill>
                <a:latin typeface="Poor Richard" pitchFamily="18" charset="0"/>
              </a:rPr>
              <a:t>(aidés d’acteurs privés) développent des projets d’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aménagement du territoire  </a:t>
            </a:r>
            <a:r>
              <a:rPr lang="fr-FR" sz="3200" dirty="0" smtClean="0">
                <a:solidFill>
                  <a:srgbClr val="0000FF"/>
                </a:solidFill>
                <a:latin typeface="Poor Richard" pitchFamily="18" charset="0"/>
              </a:rPr>
              <a:t>afin d’</a:t>
            </a:r>
            <a:r>
              <a:rPr lang="fr-FR" sz="3200" u="sng" dirty="0" smtClean="0">
                <a:solidFill>
                  <a:srgbClr val="0000FF"/>
                </a:solidFill>
                <a:latin typeface="Poor Richard" pitchFamily="18" charset="0"/>
              </a:rPr>
              <a:t>améliorer la répartition des activités </a:t>
            </a:r>
            <a:r>
              <a:rPr lang="fr-FR" sz="3200" dirty="0" smtClean="0">
                <a:solidFill>
                  <a:srgbClr val="0000FF"/>
                </a:solidFill>
                <a:latin typeface="Poor Richard" pitchFamily="18" charset="0"/>
              </a:rPr>
              <a:t>et de </a:t>
            </a:r>
            <a:r>
              <a:rPr lang="fr-FR" sz="3200" u="sng" dirty="0" smtClean="0">
                <a:solidFill>
                  <a:srgbClr val="0000FF"/>
                </a:solidFill>
                <a:latin typeface="Poor Richard" pitchFamily="18" charset="0"/>
              </a:rPr>
              <a:t>renforcer l’attractivité </a:t>
            </a:r>
            <a:r>
              <a:rPr lang="fr-FR" sz="3200" dirty="0" smtClean="0">
                <a:solidFill>
                  <a:srgbClr val="0000FF"/>
                </a:solidFill>
                <a:latin typeface="Poor Richard" pitchFamily="18" charset="0"/>
              </a:rPr>
              <a:t> de certains espaces en difficultés. (par exemple les espaces ruraux en Bourgogne Franche-Comté)</a:t>
            </a:r>
          </a:p>
        </p:txBody>
      </p:sp>
      <p:pic>
        <p:nvPicPr>
          <p:cNvPr id="3" name="Image 2" descr="crayons-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62" y="4572008"/>
            <a:ext cx="619128" cy="928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4282" y="571480"/>
            <a:ext cx="8715436" cy="584775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Chapitre 1</a:t>
            </a:r>
            <a:endParaRPr lang="fr-FR" sz="32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714620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6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Aménager  pour  réduire</a:t>
            </a:r>
          </a:p>
          <a:p>
            <a:pPr algn="ctr"/>
            <a:r>
              <a:rPr lang="fr-FR" sz="6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les  inégalités.</a:t>
            </a:r>
            <a:endParaRPr lang="fr-FR" sz="66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89" t="6756" r="1389" b="24710"/>
          <a:stretch>
            <a:fillRect/>
          </a:stretch>
        </p:blipFill>
        <p:spPr bwMode="auto">
          <a:xfrm>
            <a:off x="214282" y="357166"/>
            <a:ext cx="8511183" cy="61662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 descr="C:\Users\FAMILLE\Pictures\Image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8501121" cy="6181747"/>
          </a:xfrm>
          <a:prstGeom prst="rect">
            <a:avLst/>
          </a:prstGeom>
          <a:noFill/>
        </p:spPr>
      </p:pic>
      <p:pic>
        <p:nvPicPr>
          <p:cNvPr id="1028" name="Picture 4" descr="C:\Users\FAMILLE\Pictures\Image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8501121" cy="621982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5000628" y="150017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PARIS</a:t>
            </a:r>
            <a:endParaRPr lang="fr-FR" dirty="0">
              <a:latin typeface="Poor Richard" pitchFamily="18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000628" y="2071678"/>
            <a:ext cx="1000132" cy="9286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5400000">
            <a:off x="5572132" y="3429000"/>
            <a:ext cx="857256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5400000">
            <a:off x="4500562" y="1071546"/>
            <a:ext cx="857256" cy="2857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16200000" flipH="1">
            <a:off x="5465769" y="4679959"/>
            <a:ext cx="1428760" cy="3556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10800000" flipV="1">
            <a:off x="3214678" y="2071678"/>
            <a:ext cx="1357322" cy="8572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10800000">
            <a:off x="5072066" y="1928802"/>
            <a:ext cx="1285884" cy="71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10800000">
            <a:off x="6643702" y="2000240"/>
            <a:ext cx="35719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rot="5400000">
            <a:off x="2928926" y="2786058"/>
            <a:ext cx="2357454" cy="12144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10800000">
            <a:off x="3500430" y="4786322"/>
            <a:ext cx="785818" cy="6429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rot="16200000" flipV="1">
            <a:off x="6072198" y="4071942"/>
            <a:ext cx="214314" cy="214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rot="10800000">
            <a:off x="6500826" y="4429132"/>
            <a:ext cx="714380" cy="1588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rot="10800000" flipV="1">
            <a:off x="6572264" y="5500702"/>
            <a:ext cx="500066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rot="5400000">
            <a:off x="7250925" y="5036355"/>
            <a:ext cx="428628" cy="214314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rot="5400000">
            <a:off x="2500298" y="5072074"/>
            <a:ext cx="1143008" cy="57150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orme libre 59"/>
          <p:cNvSpPr/>
          <p:nvPr/>
        </p:nvSpPr>
        <p:spPr>
          <a:xfrm>
            <a:off x="4885899" y="5470478"/>
            <a:ext cx="1392071" cy="984913"/>
          </a:xfrm>
          <a:custGeom>
            <a:avLst/>
            <a:gdLst>
              <a:gd name="connsiteX0" fmla="*/ 1392071 w 1392071"/>
              <a:gd name="connsiteY0" fmla="*/ 15922 h 984913"/>
              <a:gd name="connsiteX1" fmla="*/ 887104 w 1392071"/>
              <a:gd name="connsiteY1" fmla="*/ 29570 h 984913"/>
              <a:gd name="connsiteX2" fmla="*/ 518614 w 1392071"/>
              <a:gd name="connsiteY2" fmla="*/ 43218 h 984913"/>
              <a:gd name="connsiteX3" fmla="*/ 204716 w 1392071"/>
              <a:gd name="connsiteY3" fmla="*/ 288877 h 984913"/>
              <a:gd name="connsiteX4" fmla="*/ 109182 w 1392071"/>
              <a:gd name="connsiteY4" fmla="*/ 739253 h 984913"/>
              <a:gd name="connsiteX5" fmla="*/ 0 w 1392071"/>
              <a:gd name="connsiteY5" fmla="*/ 984913 h 98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2071" h="984913">
                <a:moveTo>
                  <a:pt x="1392071" y="15922"/>
                </a:moveTo>
                <a:lnTo>
                  <a:pt x="887104" y="29570"/>
                </a:lnTo>
                <a:cubicBezTo>
                  <a:pt x="741528" y="34119"/>
                  <a:pt x="632345" y="0"/>
                  <a:pt x="518614" y="43218"/>
                </a:cubicBezTo>
                <a:cubicBezTo>
                  <a:pt x="404883" y="86436"/>
                  <a:pt x="272955" y="172871"/>
                  <a:pt x="204716" y="288877"/>
                </a:cubicBezTo>
                <a:cubicBezTo>
                  <a:pt x="136477" y="404883"/>
                  <a:pt x="143301" y="623247"/>
                  <a:pt x="109182" y="739253"/>
                </a:cubicBezTo>
                <a:cubicBezTo>
                  <a:pt x="75063" y="855259"/>
                  <a:pt x="37531" y="920086"/>
                  <a:pt x="0" y="984913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1" name="Connecteur droit 60"/>
          <p:cNvCxnSpPr>
            <a:stCxn id="60" idx="3"/>
          </p:cNvCxnSpPr>
          <p:nvPr/>
        </p:nvCxnSpPr>
        <p:spPr>
          <a:xfrm flipH="1" flipV="1">
            <a:off x="4500562" y="5643578"/>
            <a:ext cx="590053" cy="1157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rot="5400000">
            <a:off x="6823091" y="1535099"/>
            <a:ext cx="642942" cy="1588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rot="16200000" flipV="1">
            <a:off x="6715140" y="2571744"/>
            <a:ext cx="928694" cy="71438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rot="10800000" flipV="1">
            <a:off x="6143636" y="3786190"/>
            <a:ext cx="357190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rot="10800000">
            <a:off x="6500826" y="3786190"/>
            <a:ext cx="857256" cy="285752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4143372" y="357166"/>
            <a:ext cx="857256" cy="285752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rot="10800000" flipV="1">
            <a:off x="5286380" y="500042"/>
            <a:ext cx="357190" cy="142876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rot="10800000" flipV="1">
            <a:off x="6000760" y="2500306"/>
            <a:ext cx="1143008" cy="5000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3000364" y="314324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Nantes</a:t>
            </a:r>
            <a:endParaRPr lang="fr-FR" dirty="0">
              <a:latin typeface="Poor Richard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214942" y="371475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Lyon</a:t>
            </a:r>
            <a:endParaRPr lang="fr-FR" dirty="0">
              <a:latin typeface="Poor Richard" pitchFamily="18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286512" y="578645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Marseille</a:t>
            </a:r>
            <a:endParaRPr lang="fr-FR" dirty="0">
              <a:latin typeface="Poor Richard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285984" y="435769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Bordeaux</a:t>
            </a:r>
            <a:endParaRPr lang="fr-FR" dirty="0">
              <a:latin typeface="Poor Richard" pitchFamily="18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214942" y="64291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Lille</a:t>
            </a:r>
            <a:endParaRPr lang="fr-FR" dirty="0">
              <a:latin typeface="Poor Richard" pitchFamily="18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286644" y="542926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Nice</a:t>
            </a:r>
            <a:endParaRPr lang="fr-FR" dirty="0">
              <a:latin typeface="Poor Richard" pitchFamily="18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214810" y="507207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Toulouse</a:t>
            </a:r>
            <a:endParaRPr lang="fr-FR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4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2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2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2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48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8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4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0" grpId="0" animBg="1"/>
      <p:bldP spid="29" grpId="0"/>
      <p:bldP spid="30" grpId="0"/>
      <p:bldP spid="31" grpId="0"/>
      <p:bldP spid="33" grpId="0"/>
      <p:bldP spid="34" grpId="0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373" t="4883" r="15995" b="6250"/>
          <a:stretch>
            <a:fillRect/>
          </a:stretch>
        </p:blipFill>
        <p:spPr bwMode="auto">
          <a:xfrm>
            <a:off x="1785918" y="357166"/>
            <a:ext cx="5004604" cy="3643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500034" y="4071942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1. Un territoire organisé par les métropoles et les axes de transport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642910" y="4857760"/>
            <a:ext cx="357190" cy="357190"/>
          </a:xfrm>
          <a:prstGeom prst="ellipse">
            <a:avLst/>
          </a:prstGeom>
          <a:solidFill>
            <a:srgbClr val="FF33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285852" y="4857760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Poor Richard" pitchFamily="18" charset="0"/>
              </a:rPr>
              <a:t>Métropole mondiale</a:t>
            </a:r>
            <a:endParaRPr lang="fr-FR" sz="2000" dirty="0">
              <a:latin typeface="Poor Richard" pitchFamily="18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714348" y="5643578"/>
            <a:ext cx="216000" cy="216000"/>
          </a:xfrm>
          <a:prstGeom prst="ellipse">
            <a:avLst/>
          </a:prstGeom>
          <a:solidFill>
            <a:srgbClr val="FF99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357290" y="5572140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Poor Richard" pitchFamily="18" charset="0"/>
              </a:rPr>
              <a:t>Autre métropole</a:t>
            </a:r>
            <a:endParaRPr lang="fr-FR" sz="2000" dirty="0">
              <a:latin typeface="Poor Richard" pitchFamily="18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0" y="5072074"/>
            <a:ext cx="857256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643570" y="4857760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Poor Richard" pitchFamily="18" charset="0"/>
              </a:rPr>
              <a:t>Axe de transport majeur</a:t>
            </a:r>
            <a:endParaRPr lang="fr-FR" sz="2000" dirty="0">
              <a:latin typeface="Poor Richard" pitchFamily="18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4572000" y="5786454"/>
            <a:ext cx="857256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643570" y="5572140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Poor Richard" pitchFamily="18" charset="0"/>
              </a:rPr>
              <a:t>Autre axe de transport</a:t>
            </a:r>
            <a:endParaRPr lang="fr-FR" sz="20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FAMILLE\Pictures\Image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01121" cy="621982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5000628" y="150017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PARIS</a:t>
            </a:r>
            <a:endParaRPr lang="fr-FR" dirty="0">
              <a:latin typeface="Poor Richard" pitchFamily="18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000628" y="2071678"/>
            <a:ext cx="1000132" cy="9286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5400000">
            <a:off x="5572132" y="3429000"/>
            <a:ext cx="857256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5400000">
            <a:off x="4500562" y="1071546"/>
            <a:ext cx="857256" cy="2857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16200000" flipH="1">
            <a:off x="5465769" y="4679959"/>
            <a:ext cx="1428760" cy="3556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10800000" flipV="1">
            <a:off x="3214678" y="2071678"/>
            <a:ext cx="1357322" cy="8572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10800000">
            <a:off x="5072066" y="1928802"/>
            <a:ext cx="1285884" cy="71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10800000">
            <a:off x="6643702" y="2000240"/>
            <a:ext cx="35719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rot="5400000">
            <a:off x="2928926" y="2786058"/>
            <a:ext cx="2357454" cy="12144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10800000">
            <a:off x="3500430" y="4786322"/>
            <a:ext cx="785818" cy="6429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rot="16200000" flipV="1">
            <a:off x="6072198" y="4071942"/>
            <a:ext cx="214314" cy="214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rot="10800000">
            <a:off x="6500826" y="4429132"/>
            <a:ext cx="714380" cy="1588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rot="10800000" flipV="1">
            <a:off x="6572264" y="5500702"/>
            <a:ext cx="500066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rot="5400000">
            <a:off x="7250925" y="5036355"/>
            <a:ext cx="428628" cy="214314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rot="5400000">
            <a:off x="2500298" y="5072074"/>
            <a:ext cx="1143008" cy="57150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orme libre 59"/>
          <p:cNvSpPr/>
          <p:nvPr/>
        </p:nvSpPr>
        <p:spPr>
          <a:xfrm>
            <a:off x="4885899" y="5470478"/>
            <a:ext cx="1392071" cy="984913"/>
          </a:xfrm>
          <a:custGeom>
            <a:avLst/>
            <a:gdLst>
              <a:gd name="connsiteX0" fmla="*/ 1392071 w 1392071"/>
              <a:gd name="connsiteY0" fmla="*/ 15922 h 984913"/>
              <a:gd name="connsiteX1" fmla="*/ 887104 w 1392071"/>
              <a:gd name="connsiteY1" fmla="*/ 29570 h 984913"/>
              <a:gd name="connsiteX2" fmla="*/ 518614 w 1392071"/>
              <a:gd name="connsiteY2" fmla="*/ 43218 h 984913"/>
              <a:gd name="connsiteX3" fmla="*/ 204716 w 1392071"/>
              <a:gd name="connsiteY3" fmla="*/ 288877 h 984913"/>
              <a:gd name="connsiteX4" fmla="*/ 109182 w 1392071"/>
              <a:gd name="connsiteY4" fmla="*/ 739253 h 984913"/>
              <a:gd name="connsiteX5" fmla="*/ 0 w 1392071"/>
              <a:gd name="connsiteY5" fmla="*/ 984913 h 98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2071" h="984913">
                <a:moveTo>
                  <a:pt x="1392071" y="15922"/>
                </a:moveTo>
                <a:lnTo>
                  <a:pt x="887104" y="29570"/>
                </a:lnTo>
                <a:cubicBezTo>
                  <a:pt x="741528" y="34119"/>
                  <a:pt x="632345" y="0"/>
                  <a:pt x="518614" y="43218"/>
                </a:cubicBezTo>
                <a:cubicBezTo>
                  <a:pt x="404883" y="86436"/>
                  <a:pt x="272955" y="172871"/>
                  <a:pt x="204716" y="288877"/>
                </a:cubicBezTo>
                <a:cubicBezTo>
                  <a:pt x="136477" y="404883"/>
                  <a:pt x="143301" y="623247"/>
                  <a:pt x="109182" y="739253"/>
                </a:cubicBezTo>
                <a:cubicBezTo>
                  <a:pt x="75063" y="855259"/>
                  <a:pt x="37531" y="920086"/>
                  <a:pt x="0" y="984913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1" name="Connecteur droit 60"/>
          <p:cNvCxnSpPr>
            <a:stCxn id="60" idx="3"/>
          </p:cNvCxnSpPr>
          <p:nvPr/>
        </p:nvCxnSpPr>
        <p:spPr>
          <a:xfrm flipH="1" flipV="1">
            <a:off x="4500562" y="5643578"/>
            <a:ext cx="590053" cy="1157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rot="5400000">
            <a:off x="6823091" y="1535099"/>
            <a:ext cx="642942" cy="1588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rot="16200000" flipV="1">
            <a:off x="6715140" y="2571744"/>
            <a:ext cx="928694" cy="71438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rot="10800000" flipV="1">
            <a:off x="6143636" y="3786190"/>
            <a:ext cx="357190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rot="10800000">
            <a:off x="6500826" y="3786190"/>
            <a:ext cx="857256" cy="285752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4143372" y="357166"/>
            <a:ext cx="857256" cy="285752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rot="10800000" flipV="1">
            <a:off x="5286380" y="500042"/>
            <a:ext cx="357190" cy="142876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rot="10800000" flipV="1">
            <a:off x="6000760" y="2500306"/>
            <a:ext cx="1143008" cy="5000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3000364" y="314324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Nantes</a:t>
            </a:r>
            <a:endParaRPr lang="fr-FR" dirty="0">
              <a:latin typeface="Poor Richard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214942" y="371475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Lyon</a:t>
            </a:r>
            <a:endParaRPr lang="fr-FR" dirty="0">
              <a:latin typeface="Poor Richard" pitchFamily="18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286512" y="578645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Marseille</a:t>
            </a:r>
            <a:endParaRPr lang="fr-FR" dirty="0">
              <a:latin typeface="Poor Richard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285984" y="435769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Bordeaux</a:t>
            </a:r>
            <a:endParaRPr lang="fr-FR" dirty="0">
              <a:latin typeface="Poor Richard" pitchFamily="18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214942" y="64291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Lille</a:t>
            </a:r>
            <a:endParaRPr lang="fr-FR" dirty="0">
              <a:latin typeface="Poor Richard" pitchFamily="18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286644" y="542926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Nice</a:t>
            </a:r>
            <a:endParaRPr lang="fr-FR" dirty="0">
              <a:latin typeface="Poor Richard" pitchFamily="18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214810" y="507207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Toulouse</a:t>
            </a:r>
            <a:endParaRPr lang="fr-FR" dirty="0">
              <a:latin typeface="Poor Richard" pitchFamily="18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 rot="370768">
            <a:off x="3098717" y="4093491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ym typeface="Webdings"/>
              </a:rPr>
              <a:t></a:t>
            </a:r>
            <a:endParaRPr lang="fr-FR" sz="2800" dirty="0"/>
          </a:p>
        </p:txBody>
      </p:sp>
      <p:sp>
        <p:nvSpPr>
          <p:cNvPr id="40" name="ZoneTexte 39"/>
          <p:cNvSpPr txBox="1"/>
          <p:nvPr/>
        </p:nvSpPr>
        <p:spPr>
          <a:xfrm rot="370768">
            <a:off x="4027412" y="5093623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ym typeface="Webdings"/>
              </a:rPr>
              <a:t></a:t>
            </a:r>
            <a:endParaRPr lang="fr-FR" sz="2800" dirty="0"/>
          </a:p>
        </p:txBody>
      </p:sp>
      <p:sp>
        <p:nvSpPr>
          <p:cNvPr id="41" name="ZoneTexte 40"/>
          <p:cNvSpPr txBox="1"/>
          <p:nvPr/>
        </p:nvSpPr>
        <p:spPr>
          <a:xfrm rot="370768">
            <a:off x="5813361" y="5450813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ym typeface="Webdings"/>
              </a:rPr>
              <a:t></a:t>
            </a:r>
            <a:endParaRPr lang="fr-FR" sz="2800" dirty="0"/>
          </a:p>
        </p:txBody>
      </p:sp>
      <p:sp>
        <p:nvSpPr>
          <p:cNvPr id="42" name="ZoneTexte 41"/>
          <p:cNvSpPr txBox="1"/>
          <p:nvPr/>
        </p:nvSpPr>
        <p:spPr>
          <a:xfrm rot="370768">
            <a:off x="6742055" y="5236499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ym typeface="Webdings"/>
              </a:rPr>
              <a:t></a:t>
            </a:r>
            <a:endParaRPr lang="fr-FR" sz="2800" dirty="0"/>
          </a:p>
        </p:txBody>
      </p:sp>
      <p:sp>
        <p:nvSpPr>
          <p:cNvPr id="43" name="ZoneTexte 42"/>
          <p:cNvSpPr txBox="1"/>
          <p:nvPr/>
        </p:nvSpPr>
        <p:spPr>
          <a:xfrm rot="370768">
            <a:off x="5813361" y="352198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ym typeface="Webdings"/>
              </a:rPr>
              <a:t></a:t>
            </a:r>
            <a:endParaRPr lang="fr-FR" sz="2800" dirty="0"/>
          </a:p>
        </p:txBody>
      </p:sp>
      <p:sp>
        <p:nvSpPr>
          <p:cNvPr id="44" name="ZoneTexte 43"/>
          <p:cNvSpPr txBox="1"/>
          <p:nvPr/>
        </p:nvSpPr>
        <p:spPr>
          <a:xfrm rot="370768">
            <a:off x="4670354" y="1378849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ym typeface="Webdings"/>
              </a:rPr>
              <a:t></a:t>
            </a:r>
            <a:endParaRPr lang="fr-FR" sz="2800" dirty="0"/>
          </a:p>
        </p:txBody>
      </p:sp>
      <p:sp>
        <p:nvSpPr>
          <p:cNvPr id="46" name="ZoneTexte 45"/>
          <p:cNvSpPr txBox="1"/>
          <p:nvPr/>
        </p:nvSpPr>
        <p:spPr>
          <a:xfrm rot="370768">
            <a:off x="4598915" y="195035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ym typeface="Webdings"/>
              </a:rPr>
              <a:t></a:t>
            </a:r>
            <a:endParaRPr lang="fr-FR" sz="2800" dirty="0"/>
          </a:p>
        </p:txBody>
      </p:sp>
      <p:sp>
        <p:nvSpPr>
          <p:cNvPr id="47" name="Triangle isocèle 46"/>
          <p:cNvSpPr/>
          <p:nvPr/>
        </p:nvSpPr>
        <p:spPr>
          <a:xfrm>
            <a:off x="2571736" y="2928934"/>
            <a:ext cx="285752" cy="285752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Triangle isocèle 47"/>
          <p:cNvSpPr/>
          <p:nvPr/>
        </p:nvSpPr>
        <p:spPr>
          <a:xfrm>
            <a:off x="6500826" y="5572140"/>
            <a:ext cx="285752" cy="285752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riangle isocèle 48"/>
          <p:cNvSpPr/>
          <p:nvPr/>
        </p:nvSpPr>
        <p:spPr>
          <a:xfrm>
            <a:off x="3714744" y="1142984"/>
            <a:ext cx="285752" cy="285752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Triangle isocèle 49"/>
          <p:cNvSpPr/>
          <p:nvPr/>
        </p:nvSpPr>
        <p:spPr>
          <a:xfrm>
            <a:off x="4714876" y="142852"/>
            <a:ext cx="285752" cy="285752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orme libre 51"/>
          <p:cNvSpPr/>
          <p:nvPr/>
        </p:nvSpPr>
        <p:spPr>
          <a:xfrm>
            <a:off x="2357422" y="2857496"/>
            <a:ext cx="377588" cy="782472"/>
          </a:xfrm>
          <a:custGeom>
            <a:avLst/>
            <a:gdLst>
              <a:gd name="connsiteX0" fmla="*/ 43219 w 377588"/>
              <a:gd name="connsiteY0" fmla="*/ 0 h 782472"/>
              <a:gd name="connsiteX1" fmla="*/ 2275 w 377588"/>
              <a:gd name="connsiteY1" fmla="*/ 245660 h 782472"/>
              <a:gd name="connsiteX2" fmla="*/ 29571 w 377588"/>
              <a:gd name="connsiteY2" fmla="*/ 450376 h 782472"/>
              <a:gd name="connsiteX3" fmla="*/ 152401 w 377588"/>
              <a:gd name="connsiteY3" fmla="*/ 668741 h 782472"/>
              <a:gd name="connsiteX4" fmla="*/ 343469 w 377588"/>
              <a:gd name="connsiteY4" fmla="*/ 764275 h 782472"/>
              <a:gd name="connsiteX5" fmla="*/ 357117 w 377588"/>
              <a:gd name="connsiteY5" fmla="*/ 777923 h 7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588" h="782472">
                <a:moveTo>
                  <a:pt x="43219" y="0"/>
                </a:moveTo>
                <a:cubicBezTo>
                  <a:pt x="23884" y="85298"/>
                  <a:pt x="4550" y="170597"/>
                  <a:pt x="2275" y="245660"/>
                </a:cubicBezTo>
                <a:cubicBezTo>
                  <a:pt x="0" y="320723"/>
                  <a:pt x="4550" y="379863"/>
                  <a:pt x="29571" y="450376"/>
                </a:cubicBezTo>
                <a:cubicBezTo>
                  <a:pt x="54592" y="520890"/>
                  <a:pt x="100085" y="616425"/>
                  <a:pt x="152401" y="668741"/>
                </a:cubicBezTo>
                <a:cubicBezTo>
                  <a:pt x="204717" y="721058"/>
                  <a:pt x="309350" y="746078"/>
                  <a:pt x="343469" y="764275"/>
                </a:cubicBezTo>
                <a:cubicBezTo>
                  <a:pt x="377588" y="782472"/>
                  <a:pt x="367352" y="780197"/>
                  <a:pt x="357117" y="777923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Forme libre 54"/>
          <p:cNvSpPr/>
          <p:nvPr/>
        </p:nvSpPr>
        <p:spPr>
          <a:xfrm>
            <a:off x="5882185" y="5827594"/>
            <a:ext cx="1473958" cy="370764"/>
          </a:xfrm>
          <a:custGeom>
            <a:avLst/>
            <a:gdLst>
              <a:gd name="connsiteX0" fmla="*/ 0 w 1473958"/>
              <a:gd name="connsiteY0" fmla="*/ 68239 h 370764"/>
              <a:gd name="connsiteX1" fmla="*/ 177421 w 1473958"/>
              <a:gd name="connsiteY1" fmla="*/ 245660 h 370764"/>
              <a:gd name="connsiteX2" fmla="*/ 627797 w 1473958"/>
              <a:gd name="connsiteY2" fmla="*/ 354842 h 370764"/>
              <a:gd name="connsiteX3" fmla="*/ 1037230 w 1473958"/>
              <a:gd name="connsiteY3" fmla="*/ 341194 h 370764"/>
              <a:gd name="connsiteX4" fmla="*/ 1337481 w 1473958"/>
              <a:gd name="connsiteY4" fmla="*/ 245660 h 370764"/>
              <a:gd name="connsiteX5" fmla="*/ 1473958 w 1473958"/>
              <a:gd name="connsiteY5" fmla="*/ 0 h 37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3958" h="370764">
                <a:moveTo>
                  <a:pt x="0" y="68239"/>
                </a:moveTo>
                <a:cubicBezTo>
                  <a:pt x="36394" y="133066"/>
                  <a:pt x="72788" y="197893"/>
                  <a:pt x="177421" y="245660"/>
                </a:cubicBezTo>
                <a:cubicBezTo>
                  <a:pt x="282054" y="293427"/>
                  <a:pt x="484495" y="338920"/>
                  <a:pt x="627797" y="354842"/>
                </a:cubicBezTo>
                <a:cubicBezTo>
                  <a:pt x="771099" y="370764"/>
                  <a:pt x="918949" y="359391"/>
                  <a:pt x="1037230" y="341194"/>
                </a:cubicBezTo>
                <a:cubicBezTo>
                  <a:pt x="1155511" y="322997"/>
                  <a:pt x="1264693" y="302526"/>
                  <a:pt x="1337481" y="245660"/>
                </a:cubicBezTo>
                <a:cubicBezTo>
                  <a:pt x="1410269" y="188794"/>
                  <a:pt x="1442113" y="94397"/>
                  <a:pt x="1473958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orme libre 55"/>
          <p:cNvSpPr/>
          <p:nvPr/>
        </p:nvSpPr>
        <p:spPr>
          <a:xfrm>
            <a:off x="3944203" y="354842"/>
            <a:ext cx="655093" cy="504967"/>
          </a:xfrm>
          <a:custGeom>
            <a:avLst/>
            <a:gdLst>
              <a:gd name="connsiteX0" fmla="*/ 0 w 655093"/>
              <a:gd name="connsiteY0" fmla="*/ 504967 h 504967"/>
              <a:gd name="connsiteX1" fmla="*/ 136478 w 655093"/>
              <a:gd name="connsiteY1" fmla="*/ 232012 h 504967"/>
              <a:gd name="connsiteX2" fmla="*/ 491319 w 655093"/>
              <a:gd name="connsiteY2" fmla="*/ 68239 h 504967"/>
              <a:gd name="connsiteX3" fmla="*/ 655093 w 655093"/>
              <a:gd name="connsiteY3" fmla="*/ 0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093" h="504967">
                <a:moveTo>
                  <a:pt x="0" y="504967"/>
                </a:moveTo>
                <a:cubicBezTo>
                  <a:pt x="27296" y="404883"/>
                  <a:pt x="54592" y="304800"/>
                  <a:pt x="136478" y="232012"/>
                </a:cubicBezTo>
                <a:cubicBezTo>
                  <a:pt x="218364" y="159224"/>
                  <a:pt x="404883" y="106908"/>
                  <a:pt x="491319" y="68239"/>
                </a:cubicBezTo>
                <a:cubicBezTo>
                  <a:pt x="577755" y="29570"/>
                  <a:pt x="616424" y="14785"/>
                  <a:pt x="655093" y="0"/>
                </a:cubicBezTo>
              </a:path>
            </a:pathLst>
          </a:cu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Double flèche horizontale 56"/>
          <p:cNvSpPr/>
          <p:nvPr/>
        </p:nvSpPr>
        <p:spPr>
          <a:xfrm rot="18864535">
            <a:off x="2729987" y="5759547"/>
            <a:ext cx="540000" cy="216000"/>
          </a:xfrm>
          <a:prstGeom prst="leftRightArrow">
            <a:avLst/>
          </a:prstGeom>
          <a:solidFill>
            <a:srgbClr val="FF99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Double flèche horizontale 58"/>
          <p:cNvSpPr/>
          <p:nvPr/>
        </p:nvSpPr>
        <p:spPr>
          <a:xfrm rot="16200000">
            <a:off x="4353776" y="6161223"/>
            <a:ext cx="540000" cy="216000"/>
          </a:xfrm>
          <a:prstGeom prst="leftRightArrow">
            <a:avLst/>
          </a:prstGeom>
          <a:solidFill>
            <a:srgbClr val="FF99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Double flèche horizontale 61"/>
          <p:cNvSpPr/>
          <p:nvPr/>
        </p:nvSpPr>
        <p:spPr>
          <a:xfrm rot="21370140">
            <a:off x="6864628" y="4589807"/>
            <a:ext cx="540000" cy="216000"/>
          </a:xfrm>
          <a:prstGeom prst="leftRightArrow">
            <a:avLst/>
          </a:prstGeom>
          <a:solidFill>
            <a:srgbClr val="FF99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Double flèche horizontale 62"/>
          <p:cNvSpPr/>
          <p:nvPr/>
        </p:nvSpPr>
        <p:spPr>
          <a:xfrm rot="19777946">
            <a:off x="6446943" y="3407804"/>
            <a:ext cx="540000" cy="216000"/>
          </a:xfrm>
          <a:prstGeom prst="leftRightArrow">
            <a:avLst/>
          </a:prstGeom>
          <a:solidFill>
            <a:srgbClr val="FF99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Double flèche horizontale 64"/>
          <p:cNvSpPr/>
          <p:nvPr/>
        </p:nvSpPr>
        <p:spPr>
          <a:xfrm rot="21370140">
            <a:off x="6936067" y="2160914"/>
            <a:ext cx="540000" cy="216000"/>
          </a:xfrm>
          <a:prstGeom prst="leftRightArrow">
            <a:avLst/>
          </a:prstGeom>
          <a:solidFill>
            <a:srgbClr val="FF99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Double flèche horizontale 66"/>
          <p:cNvSpPr/>
          <p:nvPr/>
        </p:nvSpPr>
        <p:spPr>
          <a:xfrm rot="17855883">
            <a:off x="6078810" y="1232221"/>
            <a:ext cx="540000" cy="216000"/>
          </a:xfrm>
          <a:prstGeom prst="leftRightArrow">
            <a:avLst/>
          </a:prstGeom>
          <a:solidFill>
            <a:srgbClr val="FF99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Double flèche horizontale 67"/>
          <p:cNvSpPr/>
          <p:nvPr/>
        </p:nvSpPr>
        <p:spPr>
          <a:xfrm rot="19017599">
            <a:off x="4644487" y="440940"/>
            <a:ext cx="540000" cy="216000"/>
          </a:xfrm>
          <a:prstGeom prst="leftRightArrow">
            <a:avLst/>
          </a:prstGeom>
          <a:solidFill>
            <a:srgbClr val="FF99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Double flèche horizontale 68"/>
          <p:cNvSpPr/>
          <p:nvPr/>
        </p:nvSpPr>
        <p:spPr>
          <a:xfrm rot="2749983">
            <a:off x="3638899" y="875279"/>
            <a:ext cx="540000" cy="216000"/>
          </a:xfrm>
          <a:prstGeom prst="leftRightArrow">
            <a:avLst/>
          </a:prstGeom>
          <a:solidFill>
            <a:srgbClr val="FF99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"/>
                            </p:stCondLst>
                            <p:childTnLst>
                              <p:par>
                                <p:cTn id="15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000"/>
                            </p:stCondLst>
                            <p:childTnLst>
                              <p:par>
                                <p:cTn id="16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0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8000"/>
                            </p:stCondLst>
                            <p:childTnLst>
                              <p:par>
                                <p:cTn id="1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0" grpId="0" animBg="1"/>
      <p:bldP spid="29" grpId="0"/>
      <p:bldP spid="30" grpId="0"/>
      <p:bldP spid="31" grpId="0"/>
      <p:bldP spid="33" grpId="0"/>
      <p:bldP spid="34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6" grpId="0"/>
      <p:bldP spid="47" grpId="0" animBg="1"/>
      <p:bldP spid="48" grpId="0" animBg="1"/>
      <p:bldP spid="49" grpId="0" animBg="1"/>
      <p:bldP spid="50" grpId="0" animBg="1"/>
      <p:bldP spid="52" grpId="0" animBg="1"/>
      <p:bldP spid="55" grpId="0" animBg="1"/>
      <p:bldP spid="56" grpId="0" animBg="1"/>
      <p:bldP spid="57" grpId="0" animBg="1"/>
      <p:bldP spid="59" grpId="0" animBg="1"/>
      <p:bldP spid="62" grpId="0" animBg="1"/>
      <p:bldP spid="63" grpId="0" animBg="1"/>
      <p:bldP spid="65" grpId="0" animBg="1"/>
      <p:bldP spid="67" grpId="0" animBg="1"/>
      <p:bldP spid="68" grpId="0" animBg="1"/>
      <p:bldP spid="6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373" r="16544" b="3320"/>
          <a:stretch>
            <a:fillRect/>
          </a:stretch>
        </p:blipFill>
        <p:spPr bwMode="auto">
          <a:xfrm>
            <a:off x="2000232" y="214290"/>
            <a:ext cx="4643470" cy="3707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500034" y="4071942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2. Un territoire aménagé, ouvert sur l’Europe et le monde.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471488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 smtClean="0">
                <a:latin typeface="Poor Richard" pitchFamily="18" charset="0"/>
                <a:sym typeface="Webdings"/>
              </a:rPr>
              <a:t></a:t>
            </a:r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1285852" y="4857760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Poor Richard" pitchFamily="18" charset="0"/>
              </a:rPr>
              <a:t>Principaux aéroports</a:t>
            </a:r>
            <a:endParaRPr lang="fr-FR" sz="2000" dirty="0">
              <a:latin typeface="Poor Richard" pitchFamily="18" charset="0"/>
            </a:endParaRPr>
          </a:p>
        </p:txBody>
      </p:sp>
      <p:sp>
        <p:nvSpPr>
          <p:cNvPr id="6" name="Triangle isocèle 5"/>
          <p:cNvSpPr/>
          <p:nvPr/>
        </p:nvSpPr>
        <p:spPr>
          <a:xfrm>
            <a:off x="642910" y="5643578"/>
            <a:ext cx="285752" cy="285752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357290" y="5643578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Poor Richard" pitchFamily="18" charset="0"/>
              </a:rPr>
              <a:t>Principaux ports</a:t>
            </a:r>
            <a:endParaRPr lang="fr-FR" sz="2000" dirty="0">
              <a:latin typeface="Poor Richard" pitchFamily="18" charset="0"/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4786314" y="5000636"/>
            <a:ext cx="1160059" cy="156949"/>
          </a:xfrm>
          <a:custGeom>
            <a:avLst/>
            <a:gdLst>
              <a:gd name="connsiteX0" fmla="*/ 0 w 1160059"/>
              <a:gd name="connsiteY0" fmla="*/ 143301 h 156949"/>
              <a:gd name="connsiteX1" fmla="*/ 341194 w 1160059"/>
              <a:gd name="connsiteY1" fmla="*/ 20472 h 156949"/>
              <a:gd name="connsiteX2" fmla="*/ 750627 w 1160059"/>
              <a:gd name="connsiteY2" fmla="*/ 20472 h 156949"/>
              <a:gd name="connsiteX3" fmla="*/ 1078173 w 1160059"/>
              <a:gd name="connsiteY3" fmla="*/ 75063 h 156949"/>
              <a:gd name="connsiteX4" fmla="*/ 1160059 w 1160059"/>
              <a:gd name="connsiteY4" fmla="*/ 156949 h 15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059" h="156949">
                <a:moveTo>
                  <a:pt x="0" y="143301"/>
                </a:moveTo>
                <a:cubicBezTo>
                  <a:pt x="108044" y="92122"/>
                  <a:pt x="216089" y="40944"/>
                  <a:pt x="341194" y="20472"/>
                </a:cubicBezTo>
                <a:cubicBezTo>
                  <a:pt x="466299" y="0"/>
                  <a:pt x="627797" y="11373"/>
                  <a:pt x="750627" y="20472"/>
                </a:cubicBezTo>
                <a:cubicBezTo>
                  <a:pt x="873457" y="29571"/>
                  <a:pt x="1009934" y="52317"/>
                  <a:pt x="1078173" y="75063"/>
                </a:cubicBezTo>
                <a:cubicBezTo>
                  <a:pt x="1146412" y="97809"/>
                  <a:pt x="1160059" y="156949"/>
                  <a:pt x="1160059" y="156949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143636" y="4857760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Poor Richard" pitchFamily="18" charset="0"/>
              </a:rPr>
              <a:t>Interface maritime</a:t>
            </a:r>
            <a:endParaRPr lang="fr-FR" sz="2000" dirty="0">
              <a:latin typeface="Poor Richard" pitchFamily="18" charset="0"/>
            </a:endParaRPr>
          </a:p>
        </p:txBody>
      </p:sp>
      <p:sp>
        <p:nvSpPr>
          <p:cNvPr id="11" name="Double flèche horizontale 10"/>
          <p:cNvSpPr/>
          <p:nvPr/>
        </p:nvSpPr>
        <p:spPr>
          <a:xfrm>
            <a:off x="4857752" y="5857892"/>
            <a:ext cx="928694" cy="285752"/>
          </a:xfrm>
          <a:prstGeom prst="leftRightArrow">
            <a:avLst/>
          </a:prstGeom>
          <a:solidFill>
            <a:srgbClr val="FF99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143636" y="5643578"/>
            <a:ext cx="3000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Poor Richard" pitchFamily="18" charset="0"/>
              </a:rPr>
              <a:t>Ouverture européenne et mondiale</a:t>
            </a:r>
            <a:endParaRPr lang="fr-FR" sz="20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/>
      <p:bldP spid="9" grpId="0" animBg="1"/>
      <p:bldP spid="10" grpId="0"/>
      <p:bldP spid="11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FAMILLE\Pictures\Image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01121" cy="621982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5000628" y="150017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PARIS</a:t>
            </a:r>
            <a:endParaRPr lang="fr-FR" dirty="0">
              <a:latin typeface="Poor Richard" pitchFamily="18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 rot="5400000">
            <a:off x="4500562" y="1071546"/>
            <a:ext cx="857256" cy="2857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16200000" flipH="1">
            <a:off x="5465769" y="4679959"/>
            <a:ext cx="1428760" cy="3556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10800000" flipV="1">
            <a:off x="3214678" y="2071678"/>
            <a:ext cx="1357322" cy="8572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10800000">
            <a:off x="5072066" y="1928802"/>
            <a:ext cx="1285884" cy="71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10800000">
            <a:off x="6643702" y="2000240"/>
            <a:ext cx="35719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rot="5400000">
            <a:off x="2928926" y="2786058"/>
            <a:ext cx="2357454" cy="12144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10800000">
            <a:off x="3500430" y="4786322"/>
            <a:ext cx="785818" cy="6429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rot="16200000" flipV="1">
            <a:off x="6072198" y="4071942"/>
            <a:ext cx="214314" cy="214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rot="10800000">
            <a:off x="6500826" y="4429132"/>
            <a:ext cx="714380" cy="1588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rot="10800000" flipV="1">
            <a:off x="6572264" y="5500702"/>
            <a:ext cx="500066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rot="5400000">
            <a:off x="7250925" y="5036355"/>
            <a:ext cx="428628" cy="214314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rot="5400000">
            <a:off x="2500298" y="5072074"/>
            <a:ext cx="1143008" cy="57150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orme libre 59"/>
          <p:cNvSpPr/>
          <p:nvPr/>
        </p:nvSpPr>
        <p:spPr>
          <a:xfrm>
            <a:off x="4885899" y="5470478"/>
            <a:ext cx="1392071" cy="984913"/>
          </a:xfrm>
          <a:custGeom>
            <a:avLst/>
            <a:gdLst>
              <a:gd name="connsiteX0" fmla="*/ 1392071 w 1392071"/>
              <a:gd name="connsiteY0" fmla="*/ 15922 h 984913"/>
              <a:gd name="connsiteX1" fmla="*/ 887104 w 1392071"/>
              <a:gd name="connsiteY1" fmla="*/ 29570 h 984913"/>
              <a:gd name="connsiteX2" fmla="*/ 518614 w 1392071"/>
              <a:gd name="connsiteY2" fmla="*/ 43218 h 984913"/>
              <a:gd name="connsiteX3" fmla="*/ 204716 w 1392071"/>
              <a:gd name="connsiteY3" fmla="*/ 288877 h 984913"/>
              <a:gd name="connsiteX4" fmla="*/ 109182 w 1392071"/>
              <a:gd name="connsiteY4" fmla="*/ 739253 h 984913"/>
              <a:gd name="connsiteX5" fmla="*/ 0 w 1392071"/>
              <a:gd name="connsiteY5" fmla="*/ 984913 h 98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2071" h="984913">
                <a:moveTo>
                  <a:pt x="1392071" y="15922"/>
                </a:moveTo>
                <a:lnTo>
                  <a:pt x="887104" y="29570"/>
                </a:lnTo>
                <a:cubicBezTo>
                  <a:pt x="741528" y="34119"/>
                  <a:pt x="632345" y="0"/>
                  <a:pt x="518614" y="43218"/>
                </a:cubicBezTo>
                <a:cubicBezTo>
                  <a:pt x="404883" y="86436"/>
                  <a:pt x="272955" y="172871"/>
                  <a:pt x="204716" y="288877"/>
                </a:cubicBezTo>
                <a:cubicBezTo>
                  <a:pt x="136477" y="404883"/>
                  <a:pt x="143301" y="623247"/>
                  <a:pt x="109182" y="739253"/>
                </a:cubicBezTo>
                <a:cubicBezTo>
                  <a:pt x="75063" y="855259"/>
                  <a:pt x="37531" y="920086"/>
                  <a:pt x="0" y="984913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1" name="Connecteur droit 60"/>
          <p:cNvCxnSpPr>
            <a:stCxn id="60" idx="3"/>
          </p:cNvCxnSpPr>
          <p:nvPr/>
        </p:nvCxnSpPr>
        <p:spPr>
          <a:xfrm flipH="1" flipV="1">
            <a:off x="4500562" y="5643578"/>
            <a:ext cx="590053" cy="1157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rot="5400000">
            <a:off x="6823091" y="1535099"/>
            <a:ext cx="642942" cy="1588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rot="16200000" flipV="1">
            <a:off x="6715140" y="2571744"/>
            <a:ext cx="928694" cy="71438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rot="10800000" flipV="1">
            <a:off x="6143636" y="3786190"/>
            <a:ext cx="357190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rot="10800000">
            <a:off x="6500826" y="3786190"/>
            <a:ext cx="857256" cy="285752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4143372" y="357166"/>
            <a:ext cx="857256" cy="285752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rot="10800000" flipV="1">
            <a:off x="5286380" y="500042"/>
            <a:ext cx="357190" cy="142876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6286512" y="578645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Marseille</a:t>
            </a:r>
            <a:endParaRPr lang="fr-FR" dirty="0">
              <a:latin typeface="Poor Richard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285984" y="435769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Bordeaux</a:t>
            </a:r>
            <a:endParaRPr lang="fr-FR" dirty="0">
              <a:latin typeface="Poor Richard" pitchFamily="18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214942" y="64291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Lille</a:t>
            </a:r>
            <a:endParaRPr lang="fr-FR" dirty="0">
              <a:latin typeface="Poor Richard" pitchFamily="18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286644" y="542926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Nice</a:t>
            </a:r>
            <a:endParaRPr lang="fr-FR" dirty="0">
              <a:latin typeface="Poor Richard" pitchFamily="18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214810" y="507207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Toulouse</a:t>
            </a:r>
            <a:endParaRPr lang="fr-FR" dirty="0">
              <a:latin typeface="Poor Richard" pitchFamily="18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 rot="370768">
            <a:off x="4027412" y="5093623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ym typeface="Webdings"/>
              </a:rPr>
              <a:t></a:t>
            </a:r>
            <a:endParaRPr lang="fr-FR" sz="2800" dirty="0"/>
          </a:p>
        </p:txBody>
      </p:sp>
      <p:sp>
        <p:nvSpPr>
          <p:cNvPr id="41" name="ZoneTexte 40"/>
          <p:cNvSpPr txBox="1"/>
          <p:nvPr/>
        </p:nvSpPr>
        <p:spPr>
          <a:xfrm rot="370768">
            <a:off x="5813361" y="5450813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ym typeface="Webdings"/>
              </a:rPr>
              <a:t></a:t>
            </a:r>
            <a:endParaRPr lang="fr-FR" sz="2800" dirty="0"/>
          </a:p>
        </p:txBody>
      </p:sp>
      <p:sp>
        <p:nvSpPr>
          <p:cNvPr id="42" name="ZoneTexte 41"/>
          <p:cNvSpPr txBox="1"/>
          <p:nvPr/>
        </p:nvSpPr>
        <p:spPr>
          <a:xfrm rot="370768">
            <a:off x="6742055" y="5236499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ym typeface="Webdings"/>
              </a:rPr>
              <a:t></a:t>
            </a:r>
            <a:endParaRPr lang="fr-FR" sz="2800" dirty="0"/>
          </a:p>
        </p:txBody>
      </p:sp>
      <p:sp>
        <p:nvSpPr>
          <p:cNvPr id="43" name="ZoneTexte 42"/>
          <p:cNvSpPr txBox="1"/>
          <p:nvPr/>
        </p:nvSpPr>
        <p:spPr>
          <a:xfrm rot="370768">
            <a:off x="5813361" y="352198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ym typeface="Webdings"/>
              </a:rPr>
              <a:t></a:t>
            </a:r>
            <a:endParaRPr lang="fr-FR" sz="2800" dirty="0"/>
          </a:p>
        </p:txBody>
      </p:sp>
      <p:sp>
        <p:nvSpPr>
          <p:cNvPr id="44" name="ZoneTexte 43"/>
          <p:cNvSpPr txBox="1"/>
          <p:nvPr/>
        </p:nvSpPr>
        <p:spPr>
          <a:xfrm rot="370768">
            <a:off x="4670354" y="1378849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ym typeface="Webdings"/>
              </a:rPr>
              <a:t></a:t>
            </a:r>
            <a:endParaRPr lang="fr-FR" sz="2800" dirty="0"/>
          </a:p>
        </p:txBody>
      </p:sp>
      <p:sp>
        <p:nvSpPr>
          <p:cNvPr id="46" name="ZoneTexte 45"/>
          <p:cNvSpPr txBox="1"/>
          <p:nvPr/>
        </p:nvSpPr>
        <p:spPr>
          <a:xfrm rot="370768">
            <a:off x="4598915" y="195035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ym typeface="Webdings"/>
              </a:rPr>
              <a:t></a:t>
            </a:r>
            <a:endParaRPr lang="fr-FR" sz="2800" dirty="0"/>
          </a:p>
        </p:txBody>
      </p:sp>
      <p:sp>
        <p:nvSpPr>
          <p:cNvPr id="48" name="Triangle isocèle 47"/>
          <p:cNvSpPr/>
          <p:nvPr/>
        </p:nvSpPr>
        <p:spPr>
          <a:xfrm>
            <a:off x="6500826" y="5572140"/>
            <a:ext cx="285752" cy="285752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riangle isocèle 48"/>
          <p:cNvSpPr/>
          <p:nvPr/>
        </p:nvSpPr>
        <p:spPr>
          <a:xfrm>
            <a:off x="3714744" y="1142984"/>
            <a:ext cx="285752" cy="285752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Triangle isocèle 49"/>
          <p:cNvSpPr/>
          <p:nvPr/>
        </p:nvSpPr>
        <p:spPr>
          <a:xfrm>
            <a:off x="4714876" y="142852"/>
            <a:ext cx="285752" cy="285752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orme libre 51"/>
          <p:cNvSpPr/>
          <p:nvPr/>
        </p:nvSpPr>
        <p:spPr>
          <a:xfrm>
            <a:off x="2357422" y="2857496"/>
            <a:ext cx="377588" cy="782472"/>
          </a:xfrm>
          <a:custGeom>
            <a:avLst/>
            <a:gdLst>
              <a:gd name="connsiteX0" fmla="*/ 43219 w 377588"/>
              <a:gd name="connsiteY0" fmla="*/ 0 h 782472"/>
              <a:gd name="connsiteX1" fmla="*/ 2275 w 377588"/>
              <a:gd name="connsiteY1" fmla="*/ 245660 h 782472"/>
              <a:gd name="connsiteX2" fmla="*/ 29571 w 377588"/>
              <a:gd name="connsiteY2" fmla="*/ 450376 h 782472"/>
              <a:gd name="connsiteX3" fmla="*/ 152401 w 377588"/>
              <a:gd name="connsiteY3" fmla="*/ 668741 h 782472"/>
              <a:gd name="connsiteX4" fmla="*/ 343469 w 377588"/>
              <a:gd name="connsiteY4" fmla="*/ 764275 h 782472"/>
              <a:gd name="connsiteX5" fmla="*/ 357117 w 377588"/>
              <a:gd name="connsiteY5" fmla="*/ 777923 h 78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588" h="782472">
                <a:moveTo>
                  <a:pt x="43219" y="0"/>
                </a:moveTo>
                <a:cubicBezTo>
                  <a:pt x="23884" y="85298"/>
                  <a:pt x="4550" y="170597"/>
                  <a:pt x="2275" y="245660"/>
                </a:cubicBezTo>
                <a:cubicBezTo>
                  <a:pt x="0" y="320723"/>
                  <a:pt x="4550" y="379863"/>
                  <a:pt x="29571" y="450376"/>
                </a:cubicBezTo>
                <a:cubicBezTo>
                  <a:pt x="54592" y="520890"/>
                  <a:pt x="100085" y="616425"/>
                  <a:pt x="152401" y="668741"/>
                </a:cubicBezTo>
                <a:cubicBezTo>
                  <a:pt x="204717" y="721058"/>
                  <a:pt x="309350" y="746078"/>
                  <a:pt x="343469" y="764275"/>
                </a:cubicBezTo>
                <a:cubicBezTo>
                  <a:pt x="377588" y="782472"/>
                  <a:pt x="367352" y="780197"/>
                  <a:pt x="357117" y="777923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Forme libre 54"/>
          <p:cNvSpPr/>
          <p:nvPr/>
        </p:nvSpPr>
        <p:spPr>
          <a:xfrm>
            <a:off x="5882185" y="5827594"/>
            <a:ext cx="1473958" cy="370764"/>
          </a:xfrm>
          <a:custGeom>
            <a:avLst/>
            <a:gdLst>
              <a:gd name="connsiteX0" fmla="*/ 0 w 1473958"/>
              <a:gd name="connsiteY0" fmla="*/ 68239 h 370764"/>
              <a:gd name="connsiteX1" fmla="*/ 177421 w 1473958"/>
              <a:gd name="connsiteY1" fmla="*/ 245660 h 370764"/>
              <a:gd name="connsiteX2" fmla="*/ 627797 w 1473958"/>
              <a:gd name="connsiteY2" fmla="*/ 354842 h 370764"/>
              <a:gd name="connsiteX3" fmla="*/ 1037230 w 1473958"/>
              <a:gd name="connsiteY3" fmla="*/ 341194 h 370764"/>
              <a:gd name="connsiteX4" fmla="*/ 1337481 w 1473958"/>
              <a:gd name="connsiteY4" fmla="*/ 245660 h 370764"/>
              <a:gd name="connsiteX5" fmla="*/ 1473958 w 1473958"/>
              <a:gd name="connsiteY5" fmla="*/ 0 h 37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3958" h="370764">
                <a:moveTo>
                  <a:pt x="0" y="68239"/>
                </a:moveTo>
                <a:cubicBezTo>
                  <a:pt x="36394" y="133066"/>
                  <a:pt x="72788" y="197893"/>
                  <a:pt x="177421" y="245660"/>
                </a:cubicBezTo>
                <a:cubicBezTo>
                  <a:pt x="282054" y="293427"/>
                  <a:pt x="484495" y="338920"/>
                  <a:pt x="627797" y="354842"/>
                </a:cubicBezTo>
                <a:cubicBezTo>
                  <a:pt x="771099" y="370764"/>
                  <a:pt x="918949" y="359391"/>
                  <a:pt x="1037230" y="341194"/>
                </a:cubicBezTo>
                <a:cubicBezTo>
                  <a:pt x="1155511" y="322997"/>
                  <a:pt x="1264693" y="302526"/>
                  <a:pt x="1337481" y="245660"/>
                </a:cubicBezTo>
                <a:cubicBezTo>
                  <a:pt x="1410269" y="188794"/>
                  <a:pt x="1442113" y="94397"/>
                  <a:pt x="1473958" y="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orme libre 55"/>
          <p:cNvSpPr/>
          <p:nvPr/>
        </p:nvSpPr>
        <p:spPr>
          <a:xfrm>
            <a:off x="3944203" y="354842"/>
            <a:ext cx="655093" cy="504967"/>
          </a:xfrm>
          <a:custGeom>
            <a:avLst/>
            <a:gdLst>
              <a:gd name="connsiteX0" fmla="*/ 0 w 655093"/>
              <a:gd name="connsiteY0" fmla="*/ 504967 h 504967"/>
              <a:gd name="connsiteX1" fmla="*/ 136478 w 655093"/>
              <a:gd name="connsiteY1" fmla="*/ 232012 h 504967"/>
              <a:gd name="connsiteX2" fmla="*/ 491319 w 655093"/>
              <a:gd name="connsiteY2" fmla="*/ 68239 h 504967"/>
              <a:gd name="connsiteX3" fmla="*/ 655093 w 655093"/>
              <a:gd name="connsiteY3" fmla="*/ 0 h 50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093" h="504967">
                <a:moveTo>
                  <a:pt x="0" y="504967"/>
                </a:moveTo>
                <a:cubicBezTo>
                  <a:pt x="27296" y="404883"/>
                  <a:pt x="54592" y="304800"/>
                  <a:pt x="136478" y="232012"/>
                </a:cubicBezTo>
                <a:cubicBezTo>
                  <a:pt x="218364" y="159224"/>
                  <a:pt x="404883" y="106908"/>
                  <a:pt x="491319" y="68239"/>
                </a:cubicBezTo>
                <a:cubicBezTo>
                  <a:pt x="577755" y="29570"/>
                  <a:pt x="616424" y="14785"/>
                  <a:pt x="655093" y="0"/>
                </a:cubicBezTo>
              </a:path>
            </a:pathLst>
          </a:cu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Double flèche horizontale 56"/>
          <p:cNvSpPr/>
          <p:nvPr/>
        </p:nvSpPr>
        <p:spPr>
          <a:xfrm rot="18864535">
            <a:off x="2729987" y="5759547"/>
            <a:ext cx="540000" cy="216000"/>
          </a:xfrm>
          <a:prstGeom prst="leftRightArrow">
            <a:avLst/>
          </a:prstGeom>
          <a:solidFill>
            <a:srgbClr val="FF99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Double flèche horizontale 58"/>
          <p:cNvSpPr/>
          <p:nvPr/>
        </p:nvSpPr>
        <p:spPr>
          <a:xfrm rot="16200000">
            <a:off x="4353776" y="6161223"/>
            <a:ext cx="540000" cy="216000"/>
          </a:xfrm>
          <a:prstGeom prst="leftRightArrow">
            <a:avLst/>
          </a:prstGeom>
          <a:solidFill>
            <a:srgbClr val="FF99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Double flèche horizontale 61"/>
          <p:cNvSpPr/>
          <p:nvPr/>
        </p:nvSpPr>
        <p:spPr>
          <a:xfrm rot="21370140">
            <a:off x="6864628" y="4589807"/>
            <a:ext cx="540000" cy="216000"/>
          </a:xfrm>
          <a:prstGeom prst="leftRightArrow">
            <a:avLst/>
          </a:prstGeom>
          <a:solidFill>
            <a:srgbClr val="FF99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Double flèche horizontale 62"/>
          <p:cNvSpPr/>
          <p:nvPr/>
        </p:nvSpPr>
        <p:spPr>
          <a:xfrm rot="19777946">
            <a:off x="6446943" y="3407804"/>
            <a:ext cx="540000" cy="216000"/>
          </a:xfrm>
          <a:prstGeom prst="leftRightArrow">
            <a:avLst/>
          </a:prstGeom>
          <a:solidFill>
            <a:srgbClr val="FF99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Double flèche horizontale 64"/>
          <p:cNvSpPr/>
          <p:nvPr/>
        </p:nvSpPr>
        <p:spPr>
          <a:xfrm rot="21370140">
            <a:off x="6936067" y="2160914"/>
            <a:ext cx="540000" cy="216000"/>
          </a:xfrm>
          <a:prstGeom prst="leftRightArrow">
            <a:avLst/>
          </a:prstGeom>
          <a:solidFill>
            <a:srgbClr val="FF99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Double flèche horizontale 66"/>
          <p:cNvSpPr/>
          <p:nvPr/>
        </p:nvSpPr>
        <p:spPr>
          <a:xfrm rot="17855883">
            <a:off x="6078810" y="1232221"/>
            <a:ext cx="540000" cy="216000"/>
          </a:xfrm>
          <a:prstGeom prst="leftRightArrow">
            <a:avLst/>
          </a:prstGeom>
          <a:solidFill>
            <a:srgbClr val="FF99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Double flèche horizontale 67"/>
          <p:cNvSpPr/>
          <p:nvPr/>
        </p:nvSpPr>
        <p:spPr>
          <a:xfrm rot="19017599">
            <a:off x="4644487" y="440940"/>
            <a:ext cx="540000" cy="216000"/>
          </a:xfrm>
          <a:prstGeom prst="leftRightArrow">
            <a:avLst/>
          </a:prstGeom>
          <a:solidFill>
            <a:srgbClr val="FF99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Double flèche horizontale 68"/>
          <p:cNvSpPr/>
          <p:nvPr/>
        </p:nvSpPr>
        <p:spPr>
          <a:xfrm rot="2749983">
            <a:off x="3638899" y="875279"/>
            <a:ext cx="540000" cy="216000"/>
          </a:xfrm>
          <a:prstGeom prst="leftRightArrow">
            <a:avLst/>
          </a:prstGeom>
          <a:solidFill>
            <a:srgbClr val="FF99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orme libre 57"/>
          <p:cNvSpPr/>
          <p:nvPr/>
        </p:nvSpPr>
        <p:spPr>
          <a:xfrm>
            <a:off x="3507474" y="807493"/>
            <a:ext cx="2336043" cy="2386083"/>
          </a:xfrm>
          <a:custGeom>
            <a:avLst/>
            <a:gdLst>
              <a:gd name="connsiteX0" fmla="*/ 27296 w 2336043"/>
              <a:gd name="connsiteY0" fmla="*/ 707408 h 2386083"/>
              <a:gd name="connsiteX1" fmla="*/ 13648 w 2336043"/>
              <a:gd name="connsiteY1" fmla="*/ 1185080 h 2386083"/>
              <a:gd name="connsiteX2" fmla="*/ 109183 w 2336043"/>
              <a:gd name="connsiteY2" fmla="*/ 1730991 h 2386083"/>
              <a:gd name="connsiteX3" fmla="*/ 327547 w 2336043"/>
              <a:gd name="connsiteY3" fmla="*/ 2099480 h 2386083"/>
              <a:gd name="connsiteX4" fmla="*/ 545911 w 2336043"/>
              <a:gd name="connsiteY4" fmla="*/ 2331492 h 2386083"/>
              <a:gd name="connsiteX5" fmla="*/ 968992 w 2336043"/>
              <a:gd name="connsiteY5" fmla="*/ 2372435 h 2386083"/>
              <a:gd name="connsiteX6" fmla="*/ 1446663 w 2336043"/>
              <a:gd name="connsiteY6" fmla="*/ 2249606 h 2386083"/>
              <a:gd name="connsiteX7" fmla="*/ 1883392 w 2336043"/>
              <a:gd name="connsiteY7" fmla="*/ 1963003 h 2386083"/>
              <a:gd name="connsiteX8" fmla="*/ 2197290 w 2336043"/>
              <a:gd name="connsiteY8" fmla="*/ 1471683 h 2386083"/>
              <a:gd name="connsiteX9" fmla="*/ 2306472 w 2336043"/>
              <a:gd name="connsiteY9" fmla="*/ 802943 h 2386083"/>
              <a:gd name="connsiteX10" fmla="*/ 2292825 w 2336043"/>
              <a:gd name="connsiteY10" fmla="*/ 516340 h 2386083"/>
              <a:gd name="connsiteX11" fmla="*/ 2047165 w 2336043"/>
              <a:gd name="connsiteY11" fmla="*/ 611874 h 2386083"/>
              <a:gd name="connsiteX12" fmla="*/ 1624084 w 2336043"/>
              <a:gd name="connsiteY12" fmla="*/ 529988 h 2386083"/>
              <a:gd name="connsiteX13" fmla="*/ 1228299 w 2336043"/>
              <a:gd name="connsiteY13" fmla="*/ 270680 h 2386083"/>
              <a:gd name="connsiteX14" fmla="*/ 1009935 w 2336043"/>
              <a:gd name="connsiteY14" fmla="*/ 147850 h 2386083"/>
              <a:gd name="connsiteX15" fmla="*/ 900753 w 2336043"/>
              <a:gd name="connsiteY15" fmla="*/ 11373 h 2386083"/>
              <a:gd name="connsiteX16" fmla="*/ 791571 w 2336043"/>
              <a:gd name="connsiteY16" fmla="*/ 216089 h 2386083"/>
              <a:gd name="connsiteX17" fmla="*/ 668741 w 2336043"/>
              <a:gd name="connsiteY17" fmla="*/ 338919 h 2386083"/>
              <a:gd name="connsiteX18" fmla="*/ 409433 w 2336043"/>
              <a:gd name="connsiteY18" fmla="*/ 529988 h 2386083"/>
              <a:gd name="connsiteX19" fmla="*/ 13648 w 2336043"/>
              <a:gd name="connsiteY19" fmla="*/ 625522 h 238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36043" h="2386083">
                <a:moveTo>
                  <a:pt x="27296" y="707408"/>
                </a:moveTo>
                <a:cubicBezTo>
                  <a:pt x="13648" y="860945"/>
                  <a:pt x="0" y="1014483"/>
                  <a:pt x="13648" y="1185080"/>
                </a:cubicBezTo>
                <a:cubicBezTo>
                  <a:pt x="27296" y="1355677"/>
                  <a:pt x="56867" y="1578591"/>
                  <a:pt x="109183" y="1730991"/>
                </a:cubicBezTo>
                <a:cubicBezTo>
                  <a:pt x="161500" y="1883391"/>
                  <a:pt x="254759" y="1999397"/>
                  <a:pt x="327547" y="2099480"/>
                </a:cubicBezTo>
                <a:cubicBezTo>
                  <a:pt x="400335" y="2199563"/>
                  <a:pt x="439004" y="2286000"/>
                  <a:pt x="545911" y="2331492"/>
                </a:cubicBezTo>
                <a:cubicBezTo>
                  <a:pt x="652818" y="2376984"/>
                  <a:pt x="818867" y="2386083"/>
                  <a:pt x="968992" y="2372435"/>
                </a:cubicBezTo>
                <a:cubicBezTo>
                  <a:pt x="1119117" y="2358787"/>
                  <a:pt x="1294263" y="2317845"/>
                  <a:pt x="1446663" y="2249606"/>
                </a:cubicBezTo>
                <a:cubicBezTo>
                  <a:pt x="1599063" y="2181367"/>
                  <a:pt x="1758288" y="2092657"/>
                  <a:pt x="1883392" y="1963003"/>
                </a:cubicBezTo>
                <a:cubicBezTo>
                  <a:pt x="2008497" y="1833349"/>
                  <a:pt x="2126777" y="1665026"/>
                  <a:pt x="2197290" y="1471683"/>
                </a:cubicBezTo>
                <a:cubicBezTo>
                  <a:pt x="2267803" y="1278340"/>
                  <a:pt x="2290550" y="962167"/>
                  <a:pt x="2306472" y="802943"/>
                </a:cubicBezTo>
                <a:cubicBezTo>
                  <a:pt x="2322394" y="643719"/>
                  <a:pt x="2336043" y="548185"/>
                  <a:pt x="2292825" y="516340"/>
                </a:cubicBezTo>
                <a:cubicBezTo>
                  <a:pt x="2249607" y="484495"/>
                  <a:pt x="2158622" y="609599"/>
                  <a:pt x="2047165" y="611874"/>
                </a:cubicBezTo>
                <a:cubicBezTo>
                  <a:pt x="1935708" y="614149"/>
                  <a:pt x="1760562" y="586854"/>
                  <a:pt x="1624084" y="529988"/>
                </a:cubicBezTo>
                <a:cubicBezTo>
                  <a:pt x="1487606" y="473122"/>
                  <a:pt x="1330657" y="334370"/>
                  <a:pt x="1228299" y="270680"/>
                </a:cubicBezTo>
                <a:cubicBezTo>
                  <a:pt x="1125941" y="206990"/>
                  <a:pt x="1064526" y="191068"/>
                  <a:pt x="1009935" y="147850"/>
                </a:cubicBezTo>
                <a:cubicBezTo>
                  <a:pt x="955344" y="104632"/>
                  <a:pt x="937147" y="0"/>
                  <a:pt x="900753" y="11373"/>
                </a:cubicBezTo>
                <a:cubicBezTo>
                  <a:pt x="864359" y="22746"/>
                  <a:pt x="830240" y="161498"/>
                  <a:pt x="791571" y="216089"/>
                </a:cubicBezTo>
                <a:cubicBezTo>
                  <a:pt x="752902" y="270680"/>
                  <a:pt x="732431" y="286603"/>
                  <a:pt x="668741" y="338919"/>
                </a:cubicBezTo>
                <a:cubicBezTo>
                  <a:pt x="605051" y="391236"/>
                  <a:pt x="518615" y="482221"/>
                  <a:pt x="409433" y="529988"/>
                </a:cubicBezTo>
                <a:cubicBezTo>
                  <a:pt x="300251" y="577755"/>
                  <a:pt x="156949" y="601638"/>
                  <a:pt x="13648" y="625522"/>
                </a:cubicBezTo>
              </a:path>
            </a:pathLst>
          </a:custGeom>
          <a:solidFill>
            <a:srgbClr val="FF66CC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Forme libre 69"/>
          <p:cNvSpPr/>
          <p:nvPr/>
        </p:nvSpPr>
        <p:spPr>
          <a:xfrm>
            <a:off x="1571604" y="1214422"/>
            <a:ext cx="5870812" cy="5229367"/>
          </a:xfrm>
          <a:custGeom>
            <a:avLst/>
            <a:gdLst>
              <a:gd name="connsiteX0" fmla="*/ 1931158 w 5870812"/>
              <a:gd name="connsiteY0" fmla="*/ 300250 h 5229367"/>
              <a:gd name="connsiteX1" fmla="*/ 1671851 w 5870812"/>
              <a:gd name="connsiteY1" fmla="*/ 286602 h 5229367"/>
              <a:gd name="connsiteX2" fmla="*/ 1644555 w 5870812"/>
              <a:gd name="connsiteY2" fmla="*/ 122829 h 5229367"/>
              <a:gd name="connsiteX3" fmla="*/ 1467134 w 5870812"/>
              <a:gd name="connsiteY3" fmla="*/ 68238 h 5229367"/>
              <a:gd name="connsiteX4" fmla="*/ 1344304 w 5870812"/>
              <a:gd name="connsiteY4" fmla="*/ 40943 h 5229367"/>
              <a:gd name="connsiteX5" fmla="*/ 1398895 w 5870812"/>
              <a:gd name="connsiteY5" fmla="*/ 313898 h 5229367"/>
              <a:gd name="connsiteX6" fmla="*/ 1521725 w 5870812"/>
              <a:gd name="connsiteY6" fmla="*/ 736979 h 5229367"/>
              <a:gd name="connsiteX7" fmla="*/ 1508078 w 5870812"/>
              <a:gd name="connsiteY7" fmla="*/ 846161 h 5229367"/>
              <a:gd name="connsiteX8" fmla="*/ 1125940 w 5870812"/>
              <a:gd name="connsiteY8" fmla="*/ 764274 h 5229367"/>
              <a:gd name="connsiteX9" fmla="*/ 620973 w 5870812"/>
              <a:gd name="connsiteY9" fmla="*/ 723331 h 5229367"/>
              <a:gd name="connsiteX10" fmla="*/ 197892 w 5870812"/>
              <a:gd name="connsiteY10" fmla="*/ 764274 h 5229367"/>
              <a:gd name="connsiteX11" fmla="*/ 129654 w 5870812"/>
              <a:gd name="connsiteY11" fmla="*/ 777922 h 5229367"/>
              <a:gd name="connsiteX12" fmla="*/ 75063 w 5870812"/>
              <a:gd name="connsiteY12" fmla="*/ 955343 h 5229367"/>
              <a:gd name="connsiteX13" fmla="*/ 34119 w 5870812"/>
              <a:gd name="connsiteY13" fmla="*/ 1078173 h 5229367"/>
              <a:gd name="connsiteX14" fmla="*/ 279779 w 5870812"/>
              <a:gd name="connsiteY14" fmla="*/ 1173707 h 5229367"/>
              <a:gd name="connsiteX15" fmla="*/ 757451 w 5870812"/>
              <a:gd name="connsiteY15" fmla="*/ 1487605 h 5229367"/>
              <a:gd name="connsiteX16" fmla="*/ 1016758 w 5870812"/>
              <a:gd name="connsiteY16" fmla="*/ 1746913 h 5229367"/>
              <a:gd name="connsiteX17" fmla="*/ 1317009 w 5870812"/>
              <a:gd name="connsiteY17" fmla="*/ 2197289 h 5229367"/>
              <a:gd name="connsiteX18" fmla="*/ 1439839 w 5870812"/>
              <a:gd name="connsiteY18" fmla="*/ 2429301 h 5229367"/>
              <a:gd name="connsiteX19" fmla="*/ 1508078 w 5870812"/>
              <a:gd name="connsiteY19" fmla="*/ 2756847 h 5229367"/>
              <a:gd name="connsiteX20" fmla="*/ 1535373 w 5870812"/>
              <a:gd name="connsiteY20" fmla="*/ 3248167 h 5229367"/>
              <a:gd name="connsiteX21" fmla="*/ 1494430 w 5870812"/>
              <a:gd name="connsiteY21" fmla="*/ 3657599 h 5229367"/>
              <a:gd name="connsiteX22" fmla="*/ 1398895 w 5870812"/>
              <a:gd name="connsiteY22" fmla="*/ 4080680 h 5229367"/>
              <a:gd name="connsiteX23" fmla="*/ 1276066 w 5870812"/>
              <a:gd name="connsiteY23" fmla="*/ 4380931 h 5229367"/>
              <a:gd name="connsiteX24" fmla="*/ 1303361 w 5870812"/>
              <a:gd name="connsiteY24" fmla="*/ 4476465 h 5229367"/>
              <a:gd name="connsiteX25" fmla="*/ 1494430 w 5870812"/>
              <a:gd name="connsiteY25" fmla="*/ 4640238 h 5229367"/>
              <a:gd name="connsiteX26" fmla="*/ 1617260 w 5870812"/>
              <a:gd name="connsiteY26" fmla="*/ 4653886 h 5229367"/>
              <a:gd name="connsiteX27" fmla="*/ 1835624 w 5870812"/>
              <a:gd name="connsiteY27" fmla="*/ 4558352 h 5229367"/>
              <a:gd name="connsiteX28" fmla="*/ 2122227 w 5870812"/>
              <a:gd name="connsiteY28" fmla="*/ 4531056 h 5229367"/>
              <a:gd name="connsiteX29" fmla="*/ 2367887 w 5870812"/>
              <a:gd name="connsiteY29" fmla="*/ 4544704 h 5229367"/>
              <a:gd name="connsiteX30" fmla="*/ 2640842 w 5870812"/>
              <a:gd name="connsiteY30" fmla="*/ 4544704 h 5229367"/>
              <a:gd name="connsiteX31" fmla="*/ 2900149 w 5870812"/>
              <a:gd name="connsiteY31" fmla="*/ 4681182 h 5229367"/>
              <a:gd name="connsiteX32" fmla="*/ 3159457 w 5870812"/>
              <a:gd name="connsiteY32" fmla="*/ 4899546 h 5229367"/>
              <a:gd name="connsiteX33" fmla="*/ 3282287 w 5870812"/>
              <a:gd name="connsiteY33" fmla="*/ 5090614 h 5229367"/>
              <a:gd name="connsiteX34" fmla="*/ 3323230 w 5870812"/>
              <a:gd name="connsiteY34" fmla="*/ 5186149 h 5229367"/>
              <a:gd name="connsiteX35" fmla="*/ 3473355 w 5870812"/>
              <a:gd name="connsiteY35" fmla="*/ 5186149 h 5229367"/>
              <a:gd name="connsiteX36" fmla="*/ 3555242 w 5870812"/>
              <a:gd name="connsiteY36" fmla="*/ 5186149 h 5229367"/>
              <a:gd name="connsiteX37" fmla="*/ 3582537 w 5870812"/>
              <a:gd name="connsiteY37" fmla="*/ 4926841 h 5229367"/>
              <a:gd name="connsiteX38" fmla="*/ 3664424 w 5870812"/>
              <a:gd name="connsiteY38" fmla="*/ 4681182 h 5229367"/>
              <a:gd name="connsiteX39" fmla="*/ 3773606 w 5870812"/>
              <a:gd name="connsiteY39" fmla="*/ 4531056 h 5229367"/>
              <a:gd name="connsiteX40" fmla="*/ 4019266 w 5870812"/>
              <a:gd name="connsiteY40" fmla="*/ 4490113 h 5229367"/>
              <a:gd name="connsiteX41" fmla="*/ 4278573 w 5870812"/>
              <a:gd name="connsiteY41" fmla="*/ 4517408 h 5229367"/>
              <a:gd name="connsiteX42" fmla="*/ 4660710 w 5870812"/>
              <a:gd name="connsiteY42" fmla="*/ 4558352 h 5229367"/>
              <a:gd name="connsiteX43" fmla="*/ 4879075 w 5870812"/>
              <a:gd name="connsiteY43" fmla="*/ 4626591 h 5229367"/>
              <a:gd name="connsiteX44" fmla="*/ 5124734 w 5870812"/>
              <a:gd name="connsiteY44" fmla="*/ 4599295 h 5229367"/>
              <a:gd name="connsiteX45" fmla="*/ 5343098 w 5870812"/>
              <a:gd name="connsiteY45" fmla="*/ 4544704 h 5229367"/>
              <a:gd name="connsiteX46" fmla="*/ 5602406 w 5870812"/>
              <a:gd name="connsiteY46" fmla="*/ 4408226 h 5229367"/>
              <a:gd name="connsiteX47" fmla="*/ 5725236 w 5870812"/>
              <a:gd name="connsiteY47" fmla="*/ 4285396 h 5229367"/>
              <a:gd name="connsiteX48" fmla="*/ 5779827 w 5870812"/>
              <a:gd name="connsiteY48" fmla="*/ 4189862 h 5229367"/>
              <a:gd name="connsiteX49" fmla="*/ 5725236 w 5870812"/>
              <a:gd name="connsiteY49" fmla="*/ 4012441 h 5229367"/>
              <a:gd name="connsiteX50" fmla="*/ 5602406 w 5870812"/>
              <a:gd name="connsiteY50" fmla="*/ 3903259 h 5229367"/>
              <a:gd name="connsiteX51" fmla="*/ 5534167 w 5870812"/>
              <a:gd name="connsiteY51" fmla="*/ 3957850 h 5229367"/>
              <a:gd name="connsiteX52" fmla="*/ 5288507 w 5870812"/>
              <a:gd name="connsiteY52" fmla="*/ 4067032 h 5229367"/>
              <a:gd name="connsiteX53" fmla="*/ 5097439 w 5870812"/>
              <a:gd name="connsiteY53" fmla="*/ 4107976 h 5229367"/>
              <a:gd name="connsiteX54" fmla="*/ 4920018 w 5870812"/>
              <a:gd name="connsiteY54" fmla="*/ 4026089 h 5229367"/>
              <a:gd name="connsiteX55" fmla="*/ 4824484 w 5870812"/>
              <a:gd name="connsiteY55" fmla="*/ 3930555 h 5229367"/>
              <a:gd name="connsiteX56" fmla="*/ 4892722 w 5870812"/>
              <a:gd name="connsiteY56" fmla="*/ 3616656 h 5229367"/>
              <a:gd name="connsiteX57" fmla="*/ 5001904 w 5870812"/>
              <a:gd name="connsiteY57" fmla="*/ 3425588 h 5229367"/>
              <a:gd name="connsiteX58" fmla="*/ 5233916 w 5870812"/>
              <a:gd name="connsiteY58" fmla="*/ 3275462 h 5229367"/>
              <a:gd name="connsiteX59" fmla="*/ 5384042 w 5870812"/>
              <a:gd name="connsiteY59" fmla="*/ 3234519 h 5229367"/>
              <a:gd name="connsiteX60" fmla="*/ 5356746 w 5870812"/>
              <a:gd name="connsiteY60" fmla="*/ 3070746 h 5229367"/>
              <a:gd name="connsiteX61" fmla="*/ 5343098 w 5870812"/>
              <a:gd name="connsiteY61" fmla="*/ 2715904 h 5229367"/>
              <a:gd name="connsiteX62" fmla="*/ 5343098 w 5870812"/>
              <a:gd name="connsiteY62" fmla="*/ 2483892 h 5229367"/>
              <a:gd name="connsiteX63" fmla="*/ 5370394 w 5870812"/>
              <a:gd name="connsiteY63" fmla="*/ 2402005 h 5229367"/>
              <a:gd name="connsiteX64" fmla="*/ 5233916 w 5870812"/>
              <a:gd name="connsiteY64" fmla="*/ 2415653 h 5229367"/>
              <a:gd name="connsiteX65" fmla="*/ 4960961 w 5870812"/>
              <a:gd name="connsiteY65" fmla="*/ 2497540 h 5229367"/>
              <a:gd name="connsiteX66" fmla="*/ 5029200 w 5870812"/>
              <a:gd name="connsiteY66" fmla="*/ 2183641 h 5229367"/>
              <a:gd name="connsiteX67" fmla="*/ 5152030 w 5870812"/>
              <a:gd name="connsiteY67" fmla="*/ 1951629 h 5229367"/>
              <a:gd name="connsiteX68" fmla="*/ 5506872 w 5870812"/>
              <a:gd name="connsiteY68" fmla="*/ 1665026 h 5229367"/>
              <a:gd name="connsiteX69" fmla="*/ 5602406 w 5870812"/>
              <a:gd name="connsiteY69" fmla="*/ 1583140 h 5229367"/>
              <a:gd name="connsiteX70" fmla="*/ 5656997 w 5870812"/>
              <a:gd name="connsiteY70" fmla="*/ 1269241 h 5229367"/>
              <a:gd name="connsiteX71" fmla="*/ 5738884 w 5870812"/>
              <a:gd name="connsiteY71" fmla="*/ 805217 h 5229367"/>
              <a:gd name="connsiteX72" fmla="*/ 5861713 w 5870812"/>
              <a:gd name="connsiteY72" fmla="*/ 627796 h 5229367"/>
              <a:gd name="connsiteX73" fmla="*/ 5684292 w 5870812"/>
              <a:gd name="connsiteY73" fmla="*/ 545910 h 5229367"/>
              <a:gd name="connsiteX74" fmla="*/ 5452281 w 5870812"/>
              <a:gd name="connsiteY74" fmla="*/ 450376 h 5229367"/>
              <a:gd name="connsiteX75" fmla="*/ 5370394 w 5870812"/>
              <a:gd name="connsiteY75" fmla="*/ 600501 h 5229367"/>
              <a:gd name="connsiteX76" fmla="*/ 5233916 w 5870812"/>
              <a:gd name="connsiteY76" fmla="*/ 928047 h 5229367"/>
              <a:gd name="connsiteX77" fmla="*/ 5111087 w 5870812"/>
              <a:gd name="connsiteY77" fmla="*/ 1201002 h 5229367"/>
              <a:gd name="connsiteX78" fmla="*/ 4920018 w 5870812"/>
              <a:gd name="connsiteY78" fmla="*/ 1310185 h 5229367"/>
              <a:gd name="connsiteX79" fmla="*/ 4879075 w 5870812"/>
              <a:gd name="connsiteY79" fmla="*/ 1596788 h 5229367"/>
              <a:gd name="connsiteX80" fmla="*/ 4769892 w 5870812"/>
              <a:gd name="connsiteY80" fmla="*/ 1828799 h 5229367"/>
              <a:gd name="connsiteX81" fmla="*/ 4592472 w 5870812"/>
              <a:gd name="connsiteY81" fmla="*/ 2169993 h 5229367"/>
              <a:gd name="connsiteX82" fmla="*/ 4442346 w 5870812"/>
              <a:gd name="connsiteY82" fmla="*/ 2456596 h 5229367"/>
              <a:gd name="connsiteX83" fmla="*/ 4292221 w 5870812"/>
              <a:gd name="connsiteY83" fmla="*/ 2797791 h 5229367"/>
              <a:gd name="connsiteX84" fmla="*/ 4278573 w 5870812"/>
              <a:gd name="connsiteY84" fmla="*/ 3248167 h 5229367"/>
              <a:gd name="connsiteX85" fmla="*/ 4128448 w 5870812"/>
              <a:gd name="connsiteY85" fmla="*/ 3725838 h 5229367"/>
              <a:gd name="connsiteX86" fmla="*/ 3937379 w 5870812"/>
              <a:gd name="connsiteY86" fmla="*/ 3998793 h 5229367"/>
              <a:gd name="connsiteX87" fmla="*/ 3527946 w 5870812"/>
              <a:gd name="connsiteY87" fmla="*/ 4189862 h 5229367"/>
              <a:gd name="connsiteX88" fmla="*/ 3132161 w 5870812"/>
              <a:gd name="connsiteY88" fmla="*/ 4162567 h 5229367"/>
              <a:gd name="connsiteX89" fmla="*/ 2640842 w 5870812"/>
              <a:gd name="connsiteY89" fmla="*/ 3998793 h 5229367"/>
              <a:gd name="connsiteX90" fmla="*/ 2286000 w 5870812"/>
              <a:gd name="connsiteY90" fmla="*/ 3589361 h 5229367"/>
              <a:gd name="connsiteX91" fmla="*/ 2176818 w 5870812"/>
              <a:gd name="connsiteY91" fmla="*/ 3029802 h 5229367"/>
              <a:gd name="connsiteX92" fmla="*/ 2258704 w 5870812"/>
              <a:gd name="connsiteY92" fmla="*/ 2552131 h 5229367"/>
              <a:gd name="connsiteX93" fmla="*/ 2395182 w 5870812"/>
              <a:gd name="connsiteY93" fmla="*/ 2224585 h 5229367"/>
              <a:gd name="connsiteX94" fmla="*/ 2504364 w 5870812"/>
              <a:gd name="connsiteY94" fmla="*/ 1978925 h 5229367"/>
              <a:gd name="connsiteX95" fmla="*/ 2531660 w 5870812"/>
              <a:gd name="connsiteY95" fmla="*/ 1951629 h 5229367"/>
              <a:gd name="connsiteX96" fmla="*/ 2313295 w 5870812"/>
              <a:gd name="connsiteY96" fmla="*/ 1801504 h 5229367"/>
              <a:gd name="connsiteX97" fmla="*/ 2149522 w 5870812"/>
              <a:gd name="connsiteY97" fmla="*/ 1542196 h 5229367"/>
              <a:gd name="connsiteX98" fmla="*/ 1944806 w 5870812"/>
              <a:gd name="connsiteY98" fmla="*/ 1132764 h 5229367"/>
              <a:gd name="connsiteX99" fmla="*/ 1931158 w 5870812"/>
              <a:gd name="connsiteY99" fmla="*/ 696035 h 5229367"/>
              <a:gd name="connsiteX100" fmla="*/ 1931158 w 5870812"/>
              <a:gd name="connsiteY100" fmla="*/ 300250 h 522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5870812" h="5229367">
                <a:moveTo>
                  <a:pt x="1931158" y="300250"/>
                </a:moveTo>
                <a:cubicBezTo>
                  <a:pt x="1887940" y="232011"/>
                  <a:pt x="1719618" y="316172"/>
                  <a:pt x="1671851" y="286602"/>
                </a:cubicBezTo>
                <a:cubicBezTo>
                  <a:pt x="1624084" y="257032"/>
                  <a:pt x="1678674" y="159223"/>
                  <a:pt x="1644555" y="122829"/>
                </a:cubicBezTo>
                <a:cubicBezTo>
                  <a:pt x="1610436" y="86435"/>
                  <a:pt x="1517176" y="81886"/>
                  <a:pt x="1467134" y="68238"/>
                </a:cubicBezTo>
                <a:cubicBezTo>
                  <a:pt x="1417092" y="54590"/>
                  <a:pt x="1355677" y="0"/>
                  <a:pt x="1344304" y="40943"/>
                </a:cubicBezTo>
                <a:cubicBezTo>
                  <a:pt x="1332931" y="81886"/>
                  <a:pt x="1369325" y="197892"/>
                  <a:pt x="1398895" y="313898"/>
                </a:cubicBezTo>
                <a:cubicBezTo>
                  <a:pt x="1428465" y="429904"/>
                  <a:pt x="1503528" y="648269"/>
                  <a:pt x="1521725" y="736979"/>
                </a:cubicBezTo>
                <a:cubicBezTo>
                  <a:pt x="1539922" y="825689"/>
                  <a:pt x="1574042" y="841612"/>
                  <a:pt x="1508078" y="846161"/>
                </a:cubicBezTo>
                <a:cubicBezTo>
                  <a:pt x="1442114" y="850710"/>
                  <a:pt x="1273791" y="784746"/>
                  <a:pt x="1125940" y="764274"/>
                </a:cubicBezTo>
                <a:cubicBezTo>
                  <a:pt x="978089" y="743802"/>
                  <a:pt x="775648" y="723331"/>
                  <a:pt x="620973" y="723331"/>
                </a:cubicBezTo>
                <a:cubicBezTo>
                  <a:pt x="466298" y="723331"/>
                  <a:pt x="279779" y="755176"/>
                  <a:pt x="197892" y="764274"/>
                </a:cubicBezTo>
                <a:cubicBezTo>
                  <a:pt x="116006" y="773373"/>
                  <a:pt x="150126" y="746077"/>
                  <a:pt x="129654" y="777922"/>
                </a:cubicBezTo>
                <a:cubicBezTo>
                  <a:pt x="109182" y="809767"/>
                  <a:pt x="90985" y="905301"/>
                  <a:pt x="75063" y="955343"/>
                </a:cubicBezTo>
                <a:cubicBezTo>
                  <a:pt x="59141" y="1005385"/>
                  <a:pt x="0" y="1041779"/>
                  <a:pt x="34119" y="1078173"/>
                </a:cubicBezTo>
                <a:cubicBezTo>
                  <a:pt x="68238" y="1114567"/>
                  <a:pt x="159224" y="1105468"/>
                  <a:pt x="279779" y="1173707"/>
                </a:cubicBezTo>
                <a:cubicBezTo>
                  <a:pt x="400334" y="1241946"/>
                  <a:pt x="634621" y="1392071"/>
                  <a:pt x="757451" y="1487605"/>
                </a:cubicBezTo>
                <a:cubicBezTo>
                  <a:pt x="880281" y="1583139"/>
                  <a:pt x="923498" y="1628632"/>
                  <a:pt x="1016758" y="1746913"/>
                </a:cubicBezTo>
                <a:cubicBezTo>
                  <a:pt x="1110018" y="1865194"/>
                  <a:pt x="1246496" y="2083558"/>
                  <a:pt x="1317009" y="2197289"/>
                </a:cubicBezTo>
                <a:cubicBezTo>
                  <a:pt x="1387522" y="2311020"/>
                  <a:pt x="1407994" y="2336041"/>
                  <a:pt x="1439839" y="2429301"/>
                </a:cubicBezTo>
                <a:cubicBezTo>
                  <a:pt x="1471684" y="2522561"/>
                  <a:pt x="1492156" y="2620369"/>
                  <a:pt x="1508078" y="2756847"/>
                </a:cubicBezTo>
                <a:cubicBezTo>
                  <a:pt x="1524000" y="2893325"/>
                  <a:pt x="1537648" y="3098042"/>
                  <a:pt x="1535373" y="3248167"/>
                </a:cubicBezTo>
                <a:cubicBezTo>
                  <a:pt x="1533098" y="3398292"/>
                  <a:pt x="1517176" y="3518847"/>
                  <a:pt x="1494430" y="3657599"/>
                </a:cubicBezTo>
                <a:cubicBezTo>
                  <a:pt x="1471684" y="3796351"/>
                  <a:pt x="1435289" y="3960125"/>
                  <a:pt x="1398895" y="4080680"/>
                </a:cubicBezTo>
                <a:cubicBezTo>
                  <a:pt x="1362501" y="4201235"/>
                  <a:pt x="1291988" y="4314967"/>
                  <a:pt x="1276066" y="4380931"/>
                </a:cubicBezTo>
                <a:cubicBezTo>
                  <a:pt x="1260144" y="4446895"/>
                  <a:pt x="1266967" y="4433247"/>
                  <a:pt x="1303361" y="4476465"/>
                </a:cubicBezTo>
                <a:cubicBezTo>
                  <a:pt x="1339755" y="4519683"/>
                  <a:pt x="1442113" y="4610668"/>
                  <a:pt x="1494430" y="4640238"/>
                </a:cubicBezTo>
                <a:cubicBezTo>
                  <a:pt x="1546747" y="4669808"/>
                  <a:pt x="1560394" y="4667534"/>
                  <a:pt x="1617260" y="4653886"/>
                </a:cubicBezTo>
                <a:cubicBezTo>
                  <a:pt x="1674126" y="4640238"/>
                  <a:pt x="1751463" y="4578824"/>
                  <a:pt x="1835624" y="4558352"/>
                </a:cubicBezTo>
                <a:cubicBezTo>
                  <a:pt x="1919785" y="4537880"/>
                  <a:pt x="2033517" y="4533331"/>
                  <a:pt x="2122227" y="4531056"/>
                </a:cubicBezTo>
                <a:cubicBezTo>
                  <a:pt x="2210937" y="4528781"/>
                  <a:pt x="2281451" y="4542429"/>
                  <a:pt x="2367887" y="4544704"/>
                </a:cubicBezTo>
                <a:cubicBezTo>
                  <a:pt x="2454323" y="4546979"/>
                  <a:pt x="2552132" y="4521958"/>
                  <a:pt x="2640842" y="4544704"/>
                </a:cubicBezTo>
                <a:cubicBezTo>
                  <a:pt x="2729552" y="4567450"/>
                  <a:pt x="2813713" y="4622042"/>
                  <a:pt x="2900149" y="4681182"/>
                </a:cubicBezTo>
                <a:cubicBezTo>
                  <a:pt x="2986585" y="4740322"/>
                  <a:pt x="3095767" y="4831307"/>
                  <a:pt x="3159457" y="4899546"/>
                </a:cubicBezTo>
                <a:cubicBezTo>
                  <a:pt x="3223147" y="4967785"/>
                  <a:pt x="3254992" y="5042847"/>
                  <a:pt x="3282287" y="5090614"/>
                </a:cubicBezTo>
                <a:cubicBezTo>
                  <a:pt x="3309582" y="5138381"/>
                  <a:pt x="3291385" y="5170227"/>
                  <a:pt x="3323230" y="5186149"/>
                </a:cubicBezTo>
                <a:cubicBezTo>
                  <a:pt x="3355075" y="5202072"/>
                  <a:pt x="3473355" y="5186149"/>
                  <a:pt x="3473355" y="5186149"/>
                </a:cubicBezTo>
                <a:cubicBezTo>
                  <a:pt x="3512024" y="5186149"/>
                  <a:pt x="3537045" y="5229367"/>
                  <a:pt x="3555242" y="5186149"/>
                </a:cubicBezTo>
                <a:cubicBezTo>
                  <a:pt x="3573439" y="5142931"/>
                  <a:pt x="3564340" y="5011002"/>
                  <a:pt x="3582537" y="4926841"/>
                </a:cubicBezTo>
                <a:cubicBezTo>
                  <a:pt x="3600734" y="4842680"/>
                  <a:pt x="3632579" y="4747146"/>
                  <a:pt x="3664424" y="4681182"/>
                </a:cubicBezTo>
                <a:cubicBezTo>
                  <a:pt x="3696269" y="4615218"/>
                  <a:pt x="3714466" y="4562901"/>
                  <a:pt x="3773606" y="4531056"/>
                </a:cubicBezTo>
                <a:cubicBezTo>
                  <a:pt x="3832746" y="4499211"/>
                  <a:pt x="3935105" y="4492388"/>
                  <a:pt x="4019266" y="4490113"/>
                </a:cubicBezTo>
                <a:cubicBezTo>
                  <a:pt x="4103427" y="4487838"/>
                  <a:pt x="4278573" y="4517408"/>
                  <a:pt x="4278573" y="4517408"/>
                </a:cubicBezTo>
                <a:cubicBezTo>
                  <a:pt x="4385480" y="4528781"/>
                  <a:pt x="4560626" y="4540155"/>
                  <a:pt x="4660710" y="4558352"/>
                </a:cubicBezTo>
                <a:cubicBezTo>
                  <a:pt x="4760794" y="4576549"/>
                  <a:pt x="4801738" y="4619767"/>
                  <a:pt x="4879075" y="4626591"/>
                </a:cubicBezTo>
                <a:cubicBezTo>
                  <a:pt x="4956412" y="4633415"/>
                  <a:pt x="5047397" y="4612943"/>
                  <a:pt x="5124734" y="4599295"/>
                </a:cubicBezTo>
                <a:cubicBezTo>
                  <a:pt x="5202071" y="4585647"/>
                  <a:pt x="5263486" y="4576549"/>
                  <a:pt x="5343098" y="4544704"/>
                </a:cubicBezTo>
                <a:cubicBezTo>
                  <a:pt x="5422710" y="4512859"/>
                  <a:pt x="5538716" y="4451444"/>
                  <a:pt x="5602406" y="4408226"/>
                </a:cubicBezTo>
                <a:cubicBezTo>
                  <a:pt x="5666096" y="4365008"/>
                  <a:pt x="5695666" y="4321790"/>
                  <a:pt x="5725236" y="4285396"/>
                </a:cubicBezTo>
                <a:cubicBezTo>
                  <a:pt x="5754806" y="4249002"/>
                  <a:pt x="5779827" y="4235354"/>
                  <a:pt x="5779827" y="4189862"/>
                </a:cubicBezTo>
                <a:cubicBezTo>
                  <a:pt x="5779827" y="4144370"/>
                  <a:pt x="5754806" y="4060208"/>
                  <a:pt x="5725236" y="4012441"/>
                </a:cubicBezTo>
                <a:cubicBezTo>
                  <a:pt x="5695666" y="3964674"/>
                  <a:pt x="5634251" y="3912358"/>
                  <a:pt x="5602406" y="3903259"/>
                </a:cubicBezTo>
                <a:cubicBezTo>
                  <a:pt x="5570561" y="3894160"/>
                  <a:pt x="5586483" y="3930555"/>
                  <a:pt x="5534167" y="3957850"/>
                </a:cubicBezTo>
                <a:cubicBezTo>
                  <a:pt x="5481851" y="3985145"/>
                  <a:pt x="5361295" y="4042011"/>
                  <a:pt x="5288507" y="4067032"/>
                </a:cubicBezTo>
                <a:cubicBezTo>
                  <a:pt x="5215719" y="4092053"/>
                  <a:pt x="5158854" y="4114800"/>
                  <a:pt x="5097439" y="4107976"/>
                </a:cubicBezTo>
                <a:cubicBezTo>
                  <a:pt x="5036024" y="4101152"/>
                  <a:pt x="4965511" y="4055659"/>
                  <a:pt x="4920018" y="4026089"/>
                </a:cubicBezTo>
                <a:cubicBezTo>
                  <a:pt x="4874526" y="3996519"/>
                  <a:pt x="4829033" y="3998794"/>
                  <a:pt x="4824484" y="3930555"/>
                </a:cubicBezTo>
                <a:cubicBezTo>
                  <a:pt x="4819935" y="3862316"/>
                  <a:pt x="4863152" y="3700817"/>
                  <a:pt x="4892722" y="3616656"/>
                </a:cubicBezTo>
                <a:cubicBezTo>
                  <a:pt x="4922292" y="3532495"/>
                  <a:pt x="4945038" y="3482454"/>
                  <a:pt x="5001904" y="3425588"/>
                </a:cubicBezTo>
                <a:cubicBezTo>
                  <a:pt x="5058770" y="3368722"/>
                  <a:pt x="5170226" y="3307307"/>
                  <a:pt x="5233916" y="3275462"/>
                </a:cubicBezTo>
                <a:cubicBezTo>
                  <a:pt x="5297606" y="3243617"/>
                  <a:pt x="5363570" y="3268638"/>
                  <a:pt x="5384042" y="3234519"/>
                </a:cubicBezTo>
                <a:cubicBezTo>
                  <a:pt x="5404514" y="3200400"/>
                  <a:pt x="5363570" y="3157182"/>
                  <a:pt x="5356746" y="3070746"/>
                </a:cubicBezTo>
                <a:cubicBezTo>
                  <a:pt x="5349922" y="2984310"/>
                  <a:pt x="5345373" y="2813713"/>
                  <a:pt x="5343098" y="2715904"/>
                </a:cubicBezTo>
                <a:cubicBezTo>
                  <a:pt x="5340823" y="2618095"/>
                  <a:pt x="5338549" y="2536208"/>
                  <a:pt x="5343098" y="2483892"/>
                </a:cubicBezTo>
                <a:cubicBezTo>
                  <a:pt x="5347647" y="2431576"/>
                  <a:pt x="5388591" y="2413378"/>
                  <a:pt x="5370394" y="2402005"/>
                </a:cubicBezTo>
                <a:cubicBezTo>
                  <a:pt x="5352197" y="2390632"/>
                  <a:pt x="5302155" y="2399731"/>
                  <a:pt x="5233916" y="2415653"/>
                </a:cubicBezTo>
                <a:cubicBezTo>
                  <a:pt x="5165677" y="2431575"/>
                  <a:pt x="4995080" y="2536209"/>
                  <a:pt x="4960961" y="2497540"/>
                </a:cubicBezTo>
                <a:cubicBezTo>
                  <a:pt x="4926842" y="2458871"/>
                  <a:pt x="4997355" y="2274626"/>
                  <a:pt x="5029200" y="2183641"/>
                </a:cubicBezTo>
                <a:cubicBezTo>
                  <a:pt x="5061045" y="2092656"/>
                  <a:pt x="5072418" y="2038065"/>
                  <a:pt x="5152030" y="1951629"/>
                </a:cubicBezTo>
                <a:cubicBezTo>
                  <a:pt x="5231642" y="1865193"/>
                  <a:pt x="5431809" y="1726441"/>
                  <a:pt x="5506872" y="1665026"/>
                </a:cubicBezTo>
                <a:cubicBezTo>
                  <a:pt x="5581935" y="1603611"/>
                  <a:pt x="5577385" y="1649104"/>
                  <a:pt x="5602406" y="1583140"/>
                </a:cubicBezTo>
                <a:cubicBezTo>
                  <a:pt x="5627427" y="1517176"/>
                  <a:pt x="5634251" y="1398895"/>
                  <a:pt x="5656997" y="1269241"/>
                </a:cubicBezTo>
                <a:cubicBezTo>
                  <a:pt x="5679743" y="1139587"/>
                  <a:pt x="5704765" y="912124"/>
                  <a:pt x="5738884" y="805217"/>
                </a:cubicBezTo>
                <a:cubicBezTo>
                  <a:pt x="5773003" y="698310"/>
                  <a:pt x="5870812" y="671014"/>
                  <a:pt x="5861713" y="627796"/>
                </a:cubicBezTo>
                <a:cubicBezTo>
                  <a:pt x="5852614" y="584578"/>
                  <a:pt x="5752531" y="575480"/>
                  <a:pt x="5684292" y="545910"/>
                </a:cubicBezTo>
                <a:cubicBezTo>
                  <a:pt x="5616053" y="516340"/>
                  <a:pt x="5504597" y="441278"/>
                  <a:pt x="5452281" y="450376"/>
                </a:cubicBezTo>
                <a:cubicBezTo>
                  <a:pt x="5399965" y="459475"/>
                  <a:pt x="5406788" y="520889"/>
                  <a:pt x="5370394" y="600501"/>
                </a:cubicBezTo>
                <a:cubicBezTo>
                  <a:pt x="5334000" y="680113"/>
                  <a:pt x="5277134" y="827964"/>
                  <a:pt x="5233916" y="928047"/>
                </a:cubicBezTo>
                <a:cubicBezTo>
                  <a:pt x="5190698" y="1028131"/>
                  <a:pt x="5163403" y="1137312"/>
                  <a:pt x="5111087" y="1201002"/>
                </a:cubicBezTo>
                <a:cubicBezTo>
                  <a:pt x="5058771" y="1264692"/>
                  <a:pt x="4958687" y="1244221"/>
                  <a:pt x="4920018" y="1310185"/>
                </a:cubicBezTo>
                <a:cubicBezTo>
                  <a:pt x="4881349" y="1376149"/>
                  <a:pt x="4904096" y="1510352"/>
                  <a:pt x="4879075" y="1596788"/>
                </a:cubicBezTo>
                <a:cubicBezTo>
                  <a:pt x="4854054" y="1683224"/>
                  <a:pt x="4817659" y="1733265"/>
                  <a:pt x="4769892" y="1828799"/>
                </a:cubicBezTo>
                <a:cubicBezTo>
                  <a:pt x="4722125" y="1924333"/>
                  <a:pt x="4592472" y="2169993"/>
                  <a:pt x="4592472" y="2169993"/>
                </a:cubicBezTo>
                <a:cubicBezTo>
                  <a:pt x="4537881" y="2274626"/>
                  <a:pt x="4492388" y="2351963"/>
                  <a:pt x="4442346" y="2456596"/>
                </a:cubicBezTo>
                <a:cubicBezTo>
                  <a:pt x="4392304" y="2561229"/>
                  <a:pt x="4319516" y="2665863"/>
                  <a:pt x="4292221" y="2797791"/>
                </a:cubicBezTo>
                <a:cubicBezTo>
                  <a:pt x="4264926" y="2929719"/>
                  <a:pt x="4305869" y="3093492"/>
                  <a:pt x="4278573" y="3248167"/>
                </a:cubicBezTo>
                <a:cubicBezTo>
                  <a:pt x="4251277" y="3402842"/>
                  <a:pt x="4185314" y="3600734"/>
                  <a:pt x="4128448" y="3725838"/>
                </a:cubicBezTo>
                <a:cubicBezTo>
                  <a:pt x="4071582" y="3850942"/>
                  <a:pt x="4037463" y="3921456"/>
                  <a:pt x="3937379" y="3998793"/>
                </a:cubicBezTo>
                <a:cubicBezTo>
                  <a:pt x="3837295" y="4076130"/>
                  <a:pt x="3662149" y="4162566"/>
                  <a:pt x="3527946" y="4189862"/>
                </a:cubicBezTo>
                <a:cubicBezTo>
                  <a:pt x="3393743" y="4217158"/>
                  <a:pt x="3280012" y="4194412"/>
                  <a:pt x="3132161" y="4162567"/>
                </a:cubicBezTo>
                <a:cubicBezTo>
                  <a:pt x="2984310" y="4130722"/>
                  <a:pt x="2781869" y="4094327"/>
                  <a:pt x="2640842" y="3998793"/>
                </a:cubicBezTo>
                <a:cubicBezTo>
                  <a:pt x="2499815" y="3903259"/>
                  <a:pt x="2363337" y="3750859"/>
                  <a:pt x="2286000" y="3589361"/>
                </a:cubicBezTo>
                <a:cubicBezTo>
                  <a:pt x="2208663" y="3427863"/>
                  <a:pt x="2181367" y="3202674"/>
                  <a:pt x="2176818" y="3029802"/>
                </a:cubicBezTo>
                <a:cubicBezTo>
                  <a:pt x="2172269" y="2856930"/>
                  <a:pt x="2222310" y="2686334"/>
                  <a:pt x="2258704" y="2552131"/>
                </a:cubicBezTo>
                <a:cubicBezTo>
                  <a:pt x="2295098" y="2417928"/>
                  <a:pt x="2354239" y="2320119"/>
                  <a:pt x="2395182" y="2224585"/>
                </a:cubicBezTo>
                <a:cubicBezTo>
                  <a:pt x="2436125" y="2129051"/>
                  <a:pt x="2481618" y="2024418"/>
                  <a:pt x="2504364" y="1978925"/>
                </a:cubicBezTo>
                <a:cubicBezTo>
                  <a:pt x="2527110" y="1933432"/>
                  <a:pt x="2563505" y="1981199"/>
                  <a:pt x="2531660" y="1951629"/>
                </a:cubicBezTo>
                <a:cubicBezTo>
                  <a:pt x="2499815" y="1922059"/>
                  <a:pt x="2376985" y="1869743"/>
                  <a:pt x="2313295" y="1801504"/>
                </a:cubicBezTo>
                <a:cubicBezTo>
                  <a:pt x="2249605" y="1733265"/>
                  <a:pt x="2210937" y="1653653"/>
                  <a:pt x="2149522" y="1542196"/>
                </a:cubicBezTo>
                <a:cubicBezTo>
                  <a:pt x="2088107" y="1430739"/>
                  <a:pt x="1981200" y="1273791"/>
                  <a:pt x="1944806" y="1132764"/>
                </a:cubicBezTo>
                <a:cubicBezTo>
                  <a:pt x="1908412" y="991737"/>
                  <a:pt x="1933433" y="834787"/>
                  <a:pt x="1931158" y="696035"/>
                </a:cubicBezTo>
                <a:cubicBezTo>
                  <a:pt x="1928883" y="557283"/>
                  <a:pt x="1974376" y="368489"/>
                  <a:pt x="1931158" y="300250"/>
                </a:cubicBezTo>
                <a:close/>
              </a:path>
            </a:pathLst>
          </a:cu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Forme libre 70"/>
          <p:cNvSpPr/>
          <p:nvPr/>
        </p:nvSpPr>
        <p:spPr>
          <a:xfrm>
            <a:off x="4396853" y="341194"/>
            <a:ext cx="1603612" cy="1064526"/>
          </a:xfrm>
          <a:custGeom>
            <a:avLst/>
            <a:gdLst>
              <a:gd name="connsiteX0" fmla="*/ 434454 w 1603612"/>
              <a:gd name="connsiteY0" fmla="*/ 13648 h 1064526"/>
              <a:gd name="connsiteX1" fmla="*/ 216090 w 1603612"/>
              <a:gd name="connsiteY1" fmla="*/ 95534 h 1064526"/>
              <a:gd name="connsiteX2" fmla="*/ 79613 w 1603612"/>
              <a:gd name="connsiteY2" fmla="*/ 300251 h 1064526"/>
              <a:gd name="connsiteX3" fmla="*/ 38669 w 1603612"/>
              <a:gd name="connsiteY3" fmla="*/ 450376 h 1064526"/>
              <a:gd name="connsiteX4" fmla="*/ 311625 w 1603612"/>
              <a:gd name="connsiteY4" fmla="*/ 696036 h 1064526"/>
              <a:gd name="connsiteX5" fmla="*/ 666466 w 1603612"/>
              <a:gd name="connsiteY5" fmla="*/ 968991 h 1064526"/>
              <a:gd name="connsiteX6" fmla="*/ 980365 w 1603612"/>
              <a:gd name="connsiteY6" fmla="*/ 1050878 h 1064526"/>
              <a:gd name="connsiteX7" fmla="*/ 1212377 w 1603612"/>
              <a:gd name="connsiteY7" fmla="*/ 1050878 h 1064526"/>
              <a:gd name="connsiteX8" fmla="*/ 1458037 w 1603612"/>
              <a:gd name="connsiteY8" fmla="*/ 968991 h 1064526"/>
              <a:gd name="connsiteX9" fmla="*/ 1594514 w 1603612"/>
              <a:gd name="connsiteY9" fmla="*/ 887105 h 1064526"/>
              <a:gd name="connsiteX10" fmla="*/ 1512628 w 1603612"/>
              <a:gd name="connsiteY10" fmla="*/ 791570 h 1064526"/>
              <a:gd name="connsiteX11" fmla="*/ 1185081 w 1603612"/>
              <a:gd name="connsiteY11" fmla="*/ 573206 h 1064526"/>
              <a:gd name="connsiteX12" fmla="*/ 912126 w 1603612"/>
              <a:gd name="connsiteY12" fmla="*/ 436728 h 1064526"/>
              <a:gd name="connsiteX13" fmla="*/ 721057 w 1603612"/>
              <a:gd name="connsiteY13" fmla="*/ 204716 h 1064526"/>
              <a:gd name="connsiteX14" fmla="*/ 570932 w 1603612"/>
              <a:gd name="connsiteY14" fmla="*/ 54591 h 1064526"/>
              <a:gd name="connsiteX15" fmla="*/ 502693 w 1603612"/>
              <a:gd name="connsiteY15" fmla="*/ 13648 h 1064526"/>
              <a:gd name="connsiteX16" fmla="*/ 434454 w 1603612"/>
              <a:gd name="connsiteY16" fmla="*/ 13648 h 106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03612" h="1064526">
                <a:moveTo>
                  <a:pt x="434454" y="13648"/>
                </a:moveTo>
                <a:cubicBezTo>
                  <a:pt x="386687" y="27296"/>
                  <a:pt x="275230" y="47767"/>
                  <a:pt x="216090" y="95534"/>
                </a:cubicBezTo>
                <a:cubicBezTo>
                  <a:pt x="156950" y="143301"/>
                  <a:pt x="109183" y="241111"/>
                  <a:pt x="79613" y="300251"/>
                </a:cubicBezTo>
                <a:cubicBezTo>
                  <a:pt x="50043" y="359391"/>
                  <a:pt x="0" y="384412"/>
                  <a:pt x="38669" y="450376"/>
                </a:cubicBezTo>
                <a:cubicBezTo>
                  <a:pt x="77338" y="516340"/>
                  <a:pt x="206992" y="609600"/>
                  <a:pt x="311625" y="696036"/>
                </a:cubicBezTo>
                <a:cubicBezTo>
                  <a:pt x="416258" y="782472"/>
                  <a:pt x="555009" y="909851"/>
                  <a:pt x="666466" y="968991"/>
                </a:cubicBezTo>
                <a:cubicBezTo>
                  <a:pt x="777923" y="1028131"/>
                  <a:pt x="889380" y="1037230"/>
                  <a:pt x="980365" y="1050878"/>
                </a:cubicBezTo>
                <a:cubicBezTo>
                  <a:pt x="1071350" y="1064526"/>
                  <a:pt x="1132765" y="1064526"/>
                  <a:pt x="1212377" y="1050878"/>
                </a:cubicBezTo>
                <a:cubicBezTo>
                  <a:pt x="1291989" y="1037230"/>
                  <a:pt x="1394348" y="996286"/>
                  <a:pt x="1458037" y="968991"/>
                </a:cubicBezTo>
                <a:cubicBezTo>
                  <a:pt x="1521726" y="941696"/>
                  <a:pt x="1585416" y="916675"/>
                  <a:pt x="1594514" y="887105"/>
                </a:cubicBezTo>
                <a:cubicBezTo>
                  <a:pt x="1603612" y="857535"/>
                  <a:pt x="1580867" y="843886"/>
                  <a:pt x="1512628" y="791570"/>
                </a:cubicBezTo>
                <a:cubicBezTo>
                  <a:pt x="1444389" y="739254"/>
                  <a:pt x="1285165" y="632346"/>
                  <a:pt x="1185081" y="573206"/>
                </a:cubicBezTo>
                <a:cubicBezTo>
                  <a:pt x="1084997" y="514066"/>
                  <a:pt x="989463" y="498143"/>
                  <a:pt x="912126" y="436728"/>
                </a:cubicBezTo>
                <a:cubicBezTo>
                  <a:pt x="834789" y="375313"/>
                  <a:pt x="777923" y="268405"/>
                  <a:pt x="721057" y="204716"/>
                </a:cubicBezTo>
                <a:cubicBezTo>
                  <a:pt x="664191" y="141027"/>
                  <a:pt x="607326" y="86436"/>
                  <a:pt x="570932" y="54591"/>
                </a:cubicBezTo>
                <a:cubicBezTo>
                  <a:pt x="534538" y="22746"/>
                  <a:pt x="532263" y="18197"/>
                  <a:pt x="502693" y="13648"/>
                </a:cubicBezTo>
                <a:cubicBezTo>
                  <a:pt x="473123" y="9099"/>
                  <a:pt x="482221" y="0"/>
                  <a:pt x="434454" y="13648"/>
                </a:cubicBezTo>
                <a:close/>
              </a:path>
            </a:pathLst>
          </a:custGeom>
          <a:solidFill>
            <a:srgbClr val="BFBFB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Forme libre 72"/>
          <p:cNvSpPr/>
          <p:nvPr/>
        </p:nvSpPr>
        <p:spPr>
          <a:xfrm>
            <a:off x="6239302" y="1305636"/>
            <a:ext cx="873456" cy="1180531"/>
          </a:xfrm>
          <a:custGeom>
            <a:avLst/>
            <a:gdLst>
              <a:gd name="connsiteX0" fmla="*/ 802943 w 873456"/>
              <a:gd name="connsiteY0" fmla="*/ 345743 h 1180531"/>
              <a:gd name="connsiteX1" fmla="*/ 652817 w 873456"/>
              <a:gd name="connsiteY1" fmla="*/ 727880 h 1180531"/>
              <a:gd name="connsiteX2" fmla="*/ 502692 w 873456"/>
              <a:gd name="connsiteY2" fmla="*/ 1041779 h 1180531"/>
              <a:gd name="connsiteX3" fmla="*/ 257032 w 873456"/>
              <a:gd name="connsiteY3" fmla="*/ 1164609 h 1180531"/>
              <a:gd name="connsiteX4" fmla="*/ 79611 w 873456"/>
              <a:gd name="connsiteY4" fmla="*/ 946245 h 1180531"/>
              <a:gd name="connsiteX5" fmla="*/ 11373 w 873456"/>
              <a:gd name="connsiteY5" fmla="*/ 509516 h 1180531"/>
              <a:gd name="connsiteX6" fmla="*/ 11373 w 873456"/>
              <a:gd name="connsiteY6" fmla="*/ 168322 h 1180531"/>
              <a:gd name="connsiteX7" fmla="*/ 52316 w 873456"/>
              <a:gd name="connsiteY7" fmla="*/ 4549 h 1180531"/>
              <a:gd name="connsiteX8" fmla="*/ 229737 w 873456"/>
              <a:gd name="connsiteY8" fmla="*/ 141027 h 1180531"/>
              <a:gd name="connsiteX9" fmla="*/ 802943 w 873456"/>
              <a:gd name="connsiteY9" fmla="*/ 345743 h 1180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3456" h="1180531">
                <a:moveTo>
                  <a:pt x="802943" y="345743"/>
                </a:moveTo>
                <a:cubicBezTo>
                  <a:pt x="873456" y="443552"/>
                  <a:pt x="702859" y="611874"/>
                  <a:pt x="652817" y="727880"/>
                </a:cubicBezTo>
                <a:cubicBezTo>
                  <a:pt x="602775" y="843886"/>
                  <a:pt x="568656" y="968991"/>
                  <a:pt x="502692" y="1041779"/>
                </a:cubicBezTo>
                <a:cubicBezTo>
                  <a:pt x="436728" y="1114567"/>
                  <a:pt x="327546" y="1180531"/>
                  <a:pt x="257032" y="1164609"/>
                </a:cubicBezTo>
                <a:cubicBezTo>
                  <a:pt x="186519" y="1148687"/>
                  <a:pt x="120554" y="1055427"/>
                  <a:pt x="79611" y="946245"/>
                </a:cubicBezTo>
                <a:cubicBezTo>
                  <a:pt x="38668" y="837063"/>
                  <a:pt x="22746" y="639170"/>
                  <a:pt x="11373" y="509516"/>
                </a:cubicBezTo>
                <a:cubicBezTo>
                  <a:pt x="0" y="379862"/>
                  <a:pt x="4549" y="252483"/>
                  <a:pt x="11373" y="168322"/>
                </a:cubicBezTo>
                <a:cubicBezTo>
                  <a:pt x="18197" y="84161"/>
                  <a:pt x="15922" y="9098"/>
                  <a:pt x="52316" y="4549"/>
                </a:cubicBezTo>
                <a:cubicBezTo>
                  <a:pt x="88710" y="0"/>
                  <a:pt x="100083" y="90985"/>
                  <a:pt x="229737" y="141027"/>
                </a:cubicBezTo>
                <a:cubicBezTo>
                  <a:pt x="359391" y="191069"/>
                  <a:pt x="732430" y="247934"/>
                  <a:pt x="802943" y="345743"/>
                </a:cubicBezTo>
                <a:close/>
              </a:path>
            </a:pathLst>
          </a:custGeom>
          <a:solidFill>
            <a:srgbClr val="BFBFB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3000364" y="314324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Nantes</a:t>
            </a:r>
            <a:endParaRPr lang="fr-FR" dirty="0">
              <a:latin typeface="Poor Richard" pitchFamily="18" charset="0"/>
            </a:endParaRPr>
          </a:p>
        </p:txBody>
      </p:sp>
      <p:sp>
        <p:nvSpPr>
          <p:cNvPr id="47" name="Triangle isocèle 46"/>
          <p:cNvSpPr/>
          <p:nvPr/>
        </p:nvSpPr>
        <p:spPr>
          <a:xfrm>
            <a:off x="2571736" y="2928934"/>
            <a:ext cx="285752" cy="285752"/>
          </a:xfrm>
          <a:prstGeom prst="triangl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 rot="370768">
            <a:off x="3098717" y="4093491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ym typeface="Webdings"/>
              </a:rPr>
              <a:t></a:t>
            </a:r>
            <a:endParaRPr lang="fr-FR" sz="2800" dirty="0"/>
          </a:p>
        </p:txBody>
      </p:sp>
      <p:sp>
        <p:nvSpPr>
          <p:cNvPr id="74" name="Forme libre 73"/>
          <p:cNvSpPr/>
          <p:nvPr/>
        </p:nvSpPr>
        <p:spPr>
          <a:xfrm>
            <a:off x="3177654" y="5700215"/>
            <a:ext cx="1744638" cy="693762"/>
          </a:xfrm>
          <a:custGeom>
            <a:avLst/>
            <a:gdLst>
              <a:gd name="connsiteX0" fmla="*/ 29570 w 1744638"/>
              <a:gd name="connsiteY0" fmla="*/ 154675 h 693762"/>
              <a:gd name="connsiteX1" fmla="*/ 288877 w 1744638"/>
              <a:gd name="connsiteY1" fmla="*/ 59140 h 693762"/>
              <a:gd name="connsiteX2" fmla="*/ 575480 w 1744638"/>
              <a:gd name="connsiteY2" fmla="*/ 4549 h 693762"/>
              <a:gd name="connsiteX3" fmla="*/ 943970 w 1744638"/>
              <a:gd name="connsiteY3" fmla="*/ 31845 h 693762"/>
              <a:gd name="connsiteX4" fmla="*/ 1326107 w 1744638"/>
              <a:gd name="connsiteY4" fmla="*/ 154675 h 693762"/>
              <a:gd name="connsiteX5" fmla="*/ 1667301 w 1744638"/>
              <a:gd name="connsiteY5" fmla="*/ 454925 h 693762"/>
              <a:gd name="connsiteX6" fmla="*/ 1721892 w 1744638"/>
              <a:gd name="connsiteY6" fmla="*/ 659642 h 693762"/>
              <a:gd name="connsiteX7" fmla="*/ 1530824 w 1744638"/>
              <a:gd name="connsiteY7" fmla="*/ 659642 h 693762"/>
              <a:gd name="connsiteX8" fmla="*/ 1080447 w 1744638"/>
              <a:gd name="connsiteY8" fmla="*/ 591403 h 693762"/>
              <a:gd name="connsiteX9" fmla="*/ 698310 w 1744638"/>
              <a:gd name="connsiteY9" fmla="*/ 509516 h 693762"/>
              <a:gd name="connsiteX10" fmla="*/ 411707 w 1744638"/>
              <a:gd name="connsiteY10" fmla="*/ 386686 h 693762"/>
              <a:gd name="connsiteX11" fmla="*/ 111456 w 1744638"/>
              <a:gd name="connsiteY11" fmla="*/ 263857 h 693762"/>
              <a:gd name="connsiteX12" fmla="*/ 29570 w 1744638"/>
              <a:gd name="connsiteY12" fmla="*/ 154675 h 69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4638" h="693762">
                <a:moveTo>
                  <a:pt x="29570" y="154675"/>
                </a:moveTo>
                <a:cubicBezTo>
                  <a:pt x="59140" y="120556"/>
                  <a:pt x="197892" y="84161"/>
                  <a:pt x="288877" y="59140"/>
                </a:cubicBezTo>
                <a:cubicBezTo>
                  <a:pt x="379862" y="34119"/>
                  <a:pt x="466298" y="9098"/>
                  <a:pt x="575480" y="4549"/>
                </a:cubicBezTo>
                <a:cubicBezTo>
                  <a:pt x="684662" y="0"/>
                  <a:pt x="818866" y="6824"/>
                  <a:pt x="943970" y="31845"/>
                </a:cubicBezTo>
                <a:cubicBezTo>
                  <a:pt x="1069075" y="56866"/>
                  <a:pt x="1205552" y="84162"/>
                  <a:pt x="1326107" y="154675"/>
                </a:cubicBezTo>
                <a:cubicBezTo>
                  <a:pt x="1446662" y="225188"/>
                  <a:pt x="1601337" y="370764"/>
                  <a:pt x="1667301" y="454925"/>
                </a:cubicBezTo>
                <a:cubicBezTo>
                  <a:pt x="1733265" y="539086"/>
                  <a:pt x="1744638" y="625523"/>
                  <a:pt x="1721892" y="659642"/>
                </a:cubicBezTo>
                <a:cubicBezTo>
                  <a:pt x="1699146" y="693762"/>
                  <a:pt x="1637731" y="671015"/>
                  <a:pt x="1530824" y="659642"/>
                </a:cubicBezTo>
                <a:cubicBezTo>
                  <a:pt x="1423917" y="648269"/>
                  <a:pt x="1219199" y="616424"/>
                  <a:pt x="1080447" y="591403"/>
                </a:cubicBezTo>
                <a:cubicBezTo>
                  <a:pt x="941695" y="566382"/>
                  <a:pt x="809767" y="543636"/>
                  <a:pt x="698310" y="509516"/>
                </a:cubicBezTo>
                <a:cubicBezTo>
                  <a:pt x="586853" y="475396"/>
                  <a:pt x="411707" y="386686"/>
                  <a:pt x="411707" y="386686"/>
                </a:cubicBezTo>
                <a:cubicBezTo>
                  <a:pt x="313898" y="345743"/>
                  <a:pt x="177420" y="295702"/>
                  <a:pt x="111456" y="263857"/>
                </a:cubicBezTo>
                <a:cubicBezTo>
                  <a:pt x="45492" y="232012"/>
                  <a:pt x="0" y="188795"/>
                  <a:pt x="29570" y="154675"/>
                </a:cubicBezTo>
                <a:close/>
              </a:path>
            </a:pathLst>
          </a:cu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Forme libre 74"/>
          <p:cNvSpPr/>
          <p:nvPr/>
        </p:nvSpPr>
        <p:spPr>
          <a:xfrm>
            <a:off x="8059003" y="5295332"/>
            <a:ext cx="504967" cy="1107742"/>
          </a:xfrm>
          <a:custGeom>
            <a:avLst/>
            <a:gdLst>
              <a:gd name="connsiteX0" fmla="*/ 429904 w 504967"/>
              <a:gd name="connsiteY0" fmla="*/ 40943 h 1107742"/>
              <a:gd name="connsiteX1" fmla="*/ 498143 w 504967"/>
              <a:gd name="connsiteY1" fmla="*/ 423080 h 1107742"/>
              <a:gd name="connsiteX2" fmla="*/ 388961 w 504967"/>
              <a:gd name="connsiteY2" fmla="*/ 968990 h 1107742"/>
              <a:gd name="connsiteX3" fmla="*/ 334370 w 504967"/>
              <a:gd name="connsiteY3" fmla="*/ 1105468 h 1107742"/>
              <a:gd name="connsiteX4" fmla="*/ 129654 w 504967"/>
              <a:gd name="connsiteY4" fmla="*/ 955343 h 1107742"/>
              <a:gd name="connsiteX5" fmla="*/ 61415 w 504967"/>
              <a:gd name="connsiteY5" fmla="*/ 545910 h 1107742"/>
              <a:gd name="connsiteX6" fmla="*/ 34119 w 504967"/>
              <a:gd name="connsiteY6" fmla="*/ 436728 h 1107742"/>
              <a:gd name="connsiteX7" fmla="*/ 266131 w 504967"/>
              <a:gd name="connsiteY7" fmla="*/ 259307 h 1107742"/>
              <a:gd name="connsiteX8" fmla="*/ 348018 w 504967"/>
              <a:gd name="connsiteY8" fmla="*/ 177420 h 1107742"/>
              <a:gd name="connsiteX9" fmla="*/ 429904 w 504967"/>
              <a:gd name="connsiteY9" fmla="*/ 40943 h 1107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4967" h="1107742">
                <a:moveTo>
                  <a:pt x="429904" y="40943"/>
                </a:moveTo>
                <a:cubicBezTo>
                  <a:pt x="454925" y="81886"/>
                  <a:pt x="504967" y="268406"/>
                  <a:pt x="498143" y="423080"/>
                </a:cubicBezTo>
                <a:cubicBezTo>
                  <a:pt x="491319" y="577754"/>
                  <a:pt x="416257" y="855259"/>
                  <a:pt x="388961" y="968990"/>
                </a:cubicBezTo>
                <a:cubicBezTo>
                  <a:pt x="361666" y="1082721"/>
                  <a:pt x="377588" y="1107742"/>
                  <a:pt x="334370" y="1105468"/>
                </a:cubicBezTo>
                <a:cubicBezTo>
                  <a:pt x="291152" y="1103194"/>
                  <a:pt x="175147" y="1048603"/>
                  <a:pt x="129654" y="955343"/>
                </a:cubicBezTo>
                <a:cubicBezTo>
                  <a:pt x="84161" y="862083"/>
                  <a:pt x="77337" y="632346"/>
                  <a:pt x="61415" y="545910"/>
                </a:cubicBezTo>
                <a:cubicBezTo>
                  <a:pt x="45493" y="459474"/>
                  <a:pt x="0" y="484495"/>
                  <a:pt x="34119" y="436728"/>
                </a:cubicBezTo>
                <a:cubicBezTo>
                  <a:pt x="68238" y="388961"/>
                  <a:pt x="213815" y="302525"/>
                  <a:pt x="266131" y="259307"/>
                </a:cubicBezTo>
                <a:cubicBezTo>
                  <a:pt x="318447" y="216089"/>
                  <a:pt x="320722" y="209265"/>
                  <a:pt x="348018" y="177420"/>
                </a:cubicBezTo>
                <a:cubicBezTo>
                  <a:pt x="375314" y="145575"/>
                  <a:pt x="404883" y="0"/>
                  <a:pt x="429904" y="40943"/>
                </a:cubicBezTo>
                <a:close/>
              </a:path>
            </a:pathLst>
          </a:cu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Forme libre 78"/>
          <p:cNvSpPr/>
          <p:nvPr/>
        </p:nvSpPr>
        <p:spPr>
          <a:xfrm>
            <a:off x="6439468" y="4380931"/>
            <a:ext cx="789296" cy="893929"/>
          </a:xfrm>
          <a:custGeom>
            <a:avLst/>
            <a:gdLst>
              <a:gd name="connsiteX0" fmla="*/ 520890 w 789296"/>
              <a:gd name="connsiteY0" fmla="*/ 0 h 893929"/>
              <a:gd name="connsiteX1" fmla="*/ 234287 w 789296"/>
              <a:gd name="connsiteY1" fmla="*/ 163773 h 893929"/>
              <a:gd name="connsiteX2" fmla="*/ 56866 w 789296"/>
              <a:gd name="connsiteY2" fmla="*/ 395785 h 893929"/>
              <a:gd name="connsiteX3" fmla="*/ 2275 w 789296"/>
              <a:gd name="connsiteY3" fmla="*/ 600502 h 893929"/>
              <a:gd name="connsiteX4" fmla="*/ 70514 w 789296"/>
              <a:gd name="connsiteY4" fmla="*/ 805218 h 893929"/>
              <a:gd name="connsiteX5" fmla="*/ 220639 w 789296"/>
              <a:gd name="connsiteY5" fmla="*/ 887105 h 893929"/>
              <a:gd name="connsiteX6" fmla="*/ 698311 w 789296"/>
              <a:gd name="connsiteY6" fmla="*/ 764275 h 893929"/>
              <a:gd name="connsiteX7" fmla="*/ 766550 w 789296"/>
              <a:gd name="connsiteY7" fmla="*/ 709684 h 893929"/>
              <a:gd name="connsiteX8" fmla="*/ 698311 w 789296"/>
              <a:gd name="connsiteY8" fmla="*/ 504968 h 893929"/>
              <a:gd name="connsiteX9" fmla="*/ 616425 w 789296"/>
              <a:gd name="connsiteY9" fmla="*/ 218365 h 893929"/>
              <a:gd name="connsiteX10" fmla="*/ 520890 w 789296"/>
              <a:gd name="connsiteY10" fmla="*/ 0 h 89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9296" h="893929">
                <a:moveTo>
                  <a:pt x="520890" y="0"/>
                </a:moveTo>
                <a:cubicBezTo>
                  <a:pt x="416257" y="48904"/>
                  <a:pt x="311624" y="97809"/>
                  <a:pt x="234287" y="163773"/>
                </a:cubicBezTo>
                <a:cubicBezTo>
                  <a:pt x="156950" y="229737"/>
                  <a:pt x="95535" y="322997"/>
                  <a:pt x="56866" y="395785"/>
                </a:cubicBezTo>
                <a:cubicBezTo>
                  <a:pt x="18197" y="468573"/>
                  <a:pt x="0" y="532263"/>
                  <a:pt x="2275" y="600502"/>
                </a:cubicBezTo>
                <a:cubicBezTo>
                  <a:pt x="4550" y="668741"/>
                  <a:pt x="34120" y="757451"/>
                  <a:pt x="70514" y="805218"/>
                </a:cubicBezTo>
                <a:cubicBezTo>
                  <a:pt x="106908" y="852985"/>
                  <a:pt x="116006" y="893929"/>
                  <a:pt x="220639" y="887105"/>
                </a:cubicBezTo>
                <a:cubicBezTo>
                  <a:pt x="325272" y="880281"/>
                  <a:pt x="607326" y="793845"/>
                  <a:pt x="698311" y="764275"/>
                </a:cubicBezTo>
                <a:cubicBezTo>
                  <a:pt x="789296" y="734705"/>
                  <a:pt x="766550" y="752902"/>
                  <a:pt x="766550" y="709684"/>
                </a:cubicBezTo>
                <a:cubicBezTo>
                  <a:pt x="766550" y="666466"/>
                  <a:pt x="723332" y="586855"/>
                  <a:pt x="698311" y="504968"/>
                </a:cubicBezTo>
                <a:cubicBezTo>
                  <a:pt x="673290" y="423081"/>
                  <a:pt x="616425" y="218365"/>
                  <a:pt x="616425" y="218365"/>
                </a:cubicBezTo>
                <a:lnTo>
                  <a:pt x="520890" y="0"/>
                </a:lnTo>
                <a:close/>
              </a:path>
            </a:pathLst>
          </a:cu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Forme libre 80"/>
          <p:cNvSpPr/>
          <p:nvPr/>
        </p:nvSpPr>
        <p:spPr>
          <a:xfrm>
            <a:off x="3786182" y="1142984"/>
            <a:ext cx="2759122" cy="4230806"/>
          </a:xfrm>
          <a:custGeom>
            <a:avLst/>
            <a:gdLst>
              <a:gd name="connsiteX0" fmla="*/ 2201838 w 2759122"/>
              <a:gd name="connsiteY0" fmla="*/ 11373 h 4230806"/>
              <a:gd name="connsiteX1" fmla="*/ 2488441 w 2759122"/>
              <a:gd name="connsiteY1" fmla="*/ 161499 h 4230806"/>
              <a:gd name="connsiteX2" fmla="*/ 2502089 w 2759122"/>
              <a:gd name="connsiteY2" fmla="*/ 243385 h 4230806"/>
              <a:gd name="connsiteX3" fmla="*/ 2461146 w 2759122"/>
              <a:gd name="connsiteY3" fmla="*/ 652818 h 4230806"/>
              <a:gd name="connsiteX4" fmla="*/ 2488441 w 2759122"/>
              <a:gd name="connsiteY4" fmla="*/ 1021308 h 4230806"/>
              <a:gd name="connsiteX5" fmla="*/ 2583976 w 2759122"/>
              <a:gd name="connsiteY5" fmla="*/ 1307911 h 4230806"/>
              <a:gd name="connsiteX6" fmla="*/ 2747749 w 2759122"/>
              <a:gd name="connsiteY6" fmla="*/ 1321559 h 4230806"/>
              <a:gd name="connsiteX7" fmla="*/ 2652215 w 2759122"/>
              <a:gd name="connsiteY7" fmla="*/ 1580866 h 4230806"/>
              <a:gd name="connsiteX8" fmla="*/ 2515737 w 2759122"/>
              <a:gd name="connsiteY8" fmla="*/ 2031242 h 4230806"/>
              <a:gd name="connsiteX9" fmla="*/ 2311020 w 2759122"/>
              <a:gd name="connsiteY9" fmla="*/ 2440675 h 4230806"/>
              <a:gd name="connsiteX10" fmla="*/ 2119952 w 2759122"/>
              <a:gd name="connsiteY10" fmla="*/ 2781869 h 4230806"/>
              <a:gd name="connsiteX11" fmla="*/ 2079009 w 2759122"/>
              <a:gd name="connsiteY11" fmla="*/ 3273188 h 4230806"/>
              <a:gd name="connsiteX12" fmla="*/ 1860644 w 2759122"/>
              <a:gd name="connsiteY12" fmla="*/ 3846394 h 4230806"/>
              <a:gd name="connsiteX13" fmla="*/ 1560394 w 2759122"/>
              <a:gd name="connsiteY13" fmla="*/ 4132997 h 4230806"/>
              <a:gd name="connsiteX14" fmla="*/ 1069074 w 2759122"/>
              <a:gd name="connsiteY14" fmla="*/ 4214884 h 4230806"/>
              <a:gd name="connsiteX15" fmla="*/ 509516 w 2759122"/>
              <a:gd name="connsiteY15" fmla="*/ 4037463 h 4230806"/>
              <a:gd name="connsiteX16" fmla="*/ 86435 w 2759122"/>
              <a:gd name="connsiteY16" fmla="*/ 3587087 h 4230806"/>
              <a:gd name="connsiteX17" fmla="*/ 18197 w 2759122"/>
              <a:gd name="connsiteY17" fmla="*/ 2781869 h 4230806"/>
              <a:gd name="connsiteX18" fmla="*/ 195618 w 2759122"/>
              <a:gd name="connsiteY18" fmla="*/ 2263254 h 4230806"/>
              <a:gd name="connsiteX19" fmla="*/ 318447 w 2759122"/>
              <a:gd name="connsiteY19" fmla="*/ 2003947 h 4230806"/>
              <a:gd name="connsiteX20" fmla="*/ 468573 w 2759122"/>
              <a:gd name="connsiteY20" fmla="*/ 2031242 h 4230806"/>
              <a:gd name="connsiteX21" fmla="*/ 878006 w 2759122"/>
              <a:gd name="connsiteY21" fmla="*/ 1976651 h 4230806"/>
              <a:gd name="connsiteX22" fmla="*/ 1423916 w 2759122"/>
              <a:gd name="connsiteY22" fmla="*/ 1771935 h 4230806"/>
              <a:gd name="connsiteX23" fmla="*/ 1765110 w 2759122"/>
              <a:gd name="connsiteY23" fmla="*/ 1403445 h 4230806"/>
              <a:gd name="connsiteX24" fmla="*/ 1969826 w 2759122"/>
              <a:gd name="connsiteY24" fmla="*/ 1007660 h 4230806"/>
              <a:gd name="connsiteX25" fmla="*/ 2038065 w 2759122"/>
              <a:gd name="connsiteY25" fmla="*/ 598227 h 4230806"/>
              <a:gd name="connsiteX26" fmla="*/ 2038065 w 2759122"/>
              <a:gd name="connsiteY26" fmla="*/ 297976 h 4230806"/>
              <a:gd name="connsiteX27" fmla="*/ 2051713 w 2759122"/>
              <a:gd name="connsiteY27" fmla="*/ 175147 h 4230806"/>
              <a:gd name="connsiteX28" fmla="*/ 2174543 w 2759122"/>
              <a:gd name="connsiteY28" fmla="*/ 93260 h 4230806"/>
              <a:gd name="connsiteX29" fmla="*/ 2201838 w 2759122"/>
              <a:gd name="connsiteY29" fmla="*/ 11373 h 42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759122" h="4230806">
                <a:moveTo>
                  <a:pt x="2201838" y="11373"/>
                </a:moveTo>
                <a:cubicBezTo>
                  <a:pt x="2254154" y="22746"/>
                  <a:pt x="2438399" y="122830"/>
                  <a:pt x="2488441" y="161499"/>
                </a:cubicBezTo>
                <a:cubicBezTo>
                  <a:pt x="2538483" y="200168"/>
                  <a:pt x="2506638" y="161499"/>
                  <a:pt x="2502089" y="243385"/>
                </a:cubicBezTo>
                <a:cubicBezTo>
                  <a:pt x="2497540" y="325271"/>
                  <a:pt x="2463421" y="523164"/>
                  <a:pt x="2461146" y="652818"/>
                </a:cubicBezTo>
                <a:cubicBezTo>
                  <a:pt x="2458871" y="782472"/>
                  <a:pt x="2467969" y="912126"/>
                  <a:pt x="2488441" y="1021308"/>
                </a:cubicBezTo>
                <a:cubicBezTo>
                  <a:pt x="2508913" y="1130490"/>
                  <a:pt x="2540758" y="1257869"/>
                  <a:pt x="2583976" y="1307911"/>
                </a:cubicBezTo>
                <a:cubicBezTo>
                  <a:pt x="2627194" y="1357953"/>
                  <a:pt x="2736376" y="1276067"/>
                  <a:pt x="2747749" y="1321559"/>
                </a:cubicBezTo>
                <a:cubicBezTo>
                  <a:pt x="2759122" y="1367051"/>
                  <a:pt x="2690884" y="1462586"/>
                  <a:pt x="2652215" y="1580866"/>
                </a:cubicBezTo>
                <a:cubicBezTo>
                  <a:pt x="2613546" y="1699146"/>
                  <a:pt x="2572603" y="1887941"/>
                  <a:pt x="2515737" y="2031242"/>
                </a:cubicBezTo>
                <a:cubicBezTo>
                  <a:pt x="2458871" y="2174543"/>
                  <a:pt x="2376984" y="2315571"/>
                  <a:pt x="2311020" y="2440675"/>
                </a:cubicBezTo>
                <a:cubicBezTo>
                  <a:pt x="2245056" y="2565779"/>
                  <a:pt x="2158620" y="2643117"/>
                  <a:pt x="2119952" y="2781869"/>
                </a:cubicBezTo>
                <a:cubicBezTo>
                  <a:pt x="2081284" y="2920621"/>
                  <a:pt x="2122227" y="3095767"/>
                  <a:pt x="2079009" y="3273188"/>
                </a:cubicBezTo>
                <a:cubicBezTo>
                  <a:pt x="2035791" y="3450609"/>
                  <a:pt x="1947080" y="3703092"/>
                  <a:pt x="1860644" y="3846394"/>
                </a:cubicBezTo>
                <a:cubicBezTo>
                  <a:pt x="1774208" y="3989696"/>
                  <a:pt x="1692322" y="4071582"/>
                  <a:pt x="1560394" y="4132997"/>
                </a:cubicBezTo>
                <a:cubicBezTo>
                  <a:pt x="1428466" y="4194412"/>
                  <a:pt x="1244220" y="4230806"/>
                  <a:pt x="1069074" y="4214884"/>
                </a:cubicBezTo>
                <a:cubicBezTo>
                  <a:pt x="893928" y="4198962"/>
                  <a:pt x="673289" y="4142096"/>
                  <a:pt x="509516" y="4037463"/>
                </a:cubicBezTo>
                <a:cubicBezTo>
                  <a:pt x="345743" y="3932830"/>
                  <a:pt x="168321" y="3796353"/>
                  <a:pt x="86435" y="3587087"/>
                </a:cubicBezTo>
                <a:cubicBezTo>
                  <a:pt x="4549" y="3377821"/>
                  <a:pt x="0" y="3002508"/>
                  <a:pt x="18197" y="2781869"/>
                </a:cubicBezTo>
                <a:cubicBezTo>
                  <a:pt x="36394" y="2561230"/>
                  <a:pt x="145576" y="2392908"/>
                  <a:pt x="195618" y="2263254"/>
                </a:cubicBezTo>
                <a:cubicBezTo>
                  <a:pt x="245660" y="2133600"/>
                  <a:pt x="272955" y="2042616"/>
                  <a:pt x="318447" y="2003947"/>
                </a:cubicBezTo>
                <a:cubicBezTo>
                  <a:pt x="363939" y="1965278"/>
                  <a:pt x="375313" y="2035791"/>
                  <a:pt x="468573" y="2031242"/>
                </a:cubicBezTo>
                <a:cubicBezTo>
                  <a:pt x="561833" y="2026693"/>
                  <a:pt x="718782" y="2019869"/>
                  <a:pt x="878006" y="1976651"/>
                </a:cubicBezTo>
                <a:cubicBezTo>
                  <a:pt x="1037230" y="1933433"/>
                  <a:pt x="1276065" y="1867469"/>
                  <a:pt x="1423916" y="1771935"/>
                </a:cubicBezTo>
                <a:cubicBezTo>
                  <a:pt x="1571767" y="1676401"/>
                  <a:pt x="1674125" y="1530824"/>
                  <a:pt x="1765110" y="1403445"/>
                </a:cubicBezTo>
                <a:cubicBezTo>
                  <a:pt x="1856095" y="1276066"/>
                  <a:pt x="1924334" y="1141863"/>
                  <a:pt x="1969826" y="1007660"/>
                </a:cubicBezTo>
                <a:cubicBezTo>
                  <a:pt x="2015318" y="873457"/>
                  <a:pt x="2026692" y="716508"/>
                  <a:pt x="2038065" y="598227"/>
                </a:cubicBezTo>
                <a:cubicBezTo>
                  <a:pt x="2049438" y="479946"/>
                  <a:pt x="2035790" y="368489"/>
                  <a:pt x="2038065" y="297976"/>
                </a:cubicBezTo>
                <a:cubicBezTo>
                  <a:pt x="2040340" y="227463"/>
                  <a:pt x="2028967" y="209266"/>
                  <a:pt x="2051713" y="175147"/>
                </a:cubicBezTo>
                <a:cubicBezTo>
                  <a:pt x="2074459" y="141028"/>
                  <a:pt x="2147248" y="120556"/>
                  <a:pt x="2174543" y="93260"/>
                </a:cubicBezTo>
                <a:cubicBezTo>
                  <a:pt x="2201838" y="65964"/>
                  <a:pt x="2149522" y="0"/>
                  <a:pt x="2201838" y="11373"/>
                </a:cubicBezTo>
                <a:close/>
              </a:path>
            </a:pathLst>
          </a:cu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5214942" y="371475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oor Richard" pitchFamily="18" charset="0"/>
              </a:rPr>
              <a:t>Lyon</a:t>
            </a:r>
            <a:endParaRPr lang="fr-FR" dirty="0">
              <a:latin typeface="Poor Richard" pitchFamily="18" charset="0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rot="5400000">
            <a:off x="5572132" y="3429000"/>
            <a:ext cx="857256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5000628" y="2071678"/>
            <a:ext cx="1000132" cy="9286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rot="10800000" flipV="1">
            <a:off x="6000760" y="2500306"/>
            <a:ext cx="1143008" cy="5000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0" grpId="0" animBg="1"/>
      <p:bldP spid="31" grpId="0"/>
      <p:bldP spid="33" grpId="0"/>
      <p:bldP spid="34" grpId="0"/>
      <p:bldP spid="36" grpId="0"/>
      <p:bldP spid="37" grpId="0"/>
      <p:bldP spid="40" grpId="0"/>
      <p:bldP spid="41" grpId="0"/>
      <p:bldP spid="42" grpId="0"/>
      <p:bldP spid="43" grpId="0"/>
      <p:bldP spid="44" grpId="0"/>
      <p:bldP spid="46" grpId="0"/>
      <p:bldP spid="48" grpId="0" animBg="1"/>
      <p:bldP spid="49" grpId="0" animBg="1"/>
      <p:bldP spid="50" grpId="0" animBg="1"/>
      <p:bldP spid="52" grpId="0" animBg="1"/>
      <p:bldP spid="55" grpId="0" animBg="1"/>
      <p:bldP spid="56" grpId="0" animBg="1"/>
      <p:bldP spid="57" grpId="0" animBg="1"/>
      <p:bldP spid="59" grpId="0" animBg="1"/>
      <p:bldP spid="62" grpId="0" animBg="1"/>
      <p:bldP spid="63" grpId="0" animBg="1"/>
      <p:bldP spid="65" grpId="0" animBg="1"/>
      <p:bldP spid="67" grpId="0" animBg="1"/>
      <p:bldP spid="68" grpId="0" animBg="1"/>
      <p:bldP spid="69" grpId="0" animBg="1"/>
      <p:bldP spid="58" grpId="0" animBg="1"/>
      <p:bldP spid="70" grpId="0" animBg="1"/>
      <p:bldP spid="71" grpId="0" animBg="1"/>
      <p:bldP spid="73" grpId="0" animBg="1"/>
      <p:bldP spid="29" grpId="0"/>
      <p:bldP spid="47" grpId="0" animBg="1"/>
      <p:bldP spid="38" grpId="0"/>
      <p:bldP spid="74" grpId="0" animBg="1"/>
      <p:bldP spid="75" grpId="0" animBg="1"/>
      <p:bldP spid="79" grpId="0" animBg="1"/>
      <p:bldP spid="81" grpId="0" animBg="1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14824" r="16544" b="3320"/>
          <a:stretch>
            <a:fillRect/>
          </a:stretch>
        </p:blipFill>
        <p:spPr bwMode="auto">
          <a:xfrm>
            <a:off x="1928794" y="285728"/>
            <a:ext cx="4357718" cy="34513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500034" y="3857628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3. Les contrastes du territoire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4643446"/>
            <a:ext cx="642942" cy="285752"/>
          </a:xfrm>
          <a:prstGeom prst="rect">
            <a:avLst/>
          </a:prstGeom>
          <a:solidFill>
            <a:srgbClr val="FF66CC">
              <a:alpha val="69804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357290" y="4429132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Poor Richard" pitchFamily="18" charset="0"/>
              </a:rPr>
              <a:t>Le centre : région industrielle </a:t>
            </a:r>
          </a:p>
          <a:p>
            <a:r>
              <a:rPr lang="fr-FR" sz="2000" dirty="0" smtClean="0">
                <a:latin typeface="Poor Richard" pitchFamily="18" charset="0"/>
              </a:rPr>
              <a:t>et de services</a:t>
            </a:r>
            <a:endParaRPr lang="fr-FR" sz="2000" dirty="0">
              <a:latin typeface="Poor Richar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596" y="5643578"/>
            <a:ext cx="642942" cy="285752"/>
          </a:xfrm>
          <a:prstGeom prst="rect">
            <a:avLst/>
          </a:prstGeom>
          <a:solidFill>
            <a:srgbClr val="FFFF00">
              <a:alpha val="69804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428728" y="5357826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Poor Richard" pitchFamily="18" charset="0"/>
              </a:rPr>
              <a:t>La périphérie dynamique : région de hautes technologies</a:t>
            </a:r>
            <a:endParaRPr lang="fr-FR" sz="2000" dirty="0">
              <a:latin typeface="Poor Richar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57818" y="4714884"/>
            <a:ext cx="642942" cy="285752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215074" y="4429132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Poor Richard" pitchFamily="18" charset="0"/>
              </a:rPr>
              <a:t>Région industrielle en reconversion</a:t>
            </a:r>
            <a:endParaRPr lang="fr-FR" sz="2000" dirty="0">
              <a:latin typeface="Poor Richar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57818" y="5715016"/>
            <a:ext cx="642942" cy="285752"/>
          </a:xfrm>
          <a:prstGeom prst="rect">
            <a:avLst/>
          </a:prstGeom>
          <a:solidFill>
            <a:srgbClr val="008000">
              <a:alpha val="69804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286512" y="5357826"/>
            <a:ext cx="24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Poor Richard" pitchFamily="18" charset="0"/>
              </a:rPr>
              <a:t>Région à dominante rurale souvent en difficulté</a:t>
            </a:r>
            <a:endParaRPr lang="fr-FR" sz="20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4824" r="16544" b="3320"/>
          <a:stretch>
            <a:fillRect/>
          </a:stretch>
        </p:blipFill>
        <p:spPr bwMode="auto">
          <a:xfrm>
            <a:off x="428596" y="142852"/>
            <a:ext cx="3071834" cy="2432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17020" t="59570" r="19290" b="13086"/>
          <a:stretch>
            <a:fillRect/>
          </a:stretch>
        </p:blipFill>
        <p:spPr bwMode="auto">
          <a:xfrm>
            <a:off x="2000232" y="2857496"/>
            <a:ext cx="4500594" cy="1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 l="17570" t="58594" r="15995" b="6250"/>
          <a:stretch>
            <a:fillRect/>
          </a:stretch>
        </p:blipFill>
        <p:spPr bwMode="auto">
          <a:xfrm>
            <a:off x="2000232" y="3929066"/>
            <a:ext cx="4500594" cy="133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 l="15373" t="55664" r="18192" b="8203"/>
          <a:stretch>
            <a:fillRect/>
          </a:stretch>
        </p:blipFill>
        <p:spPr bwMode="auto">
          <a:xfrm>
            <a:off x="2000232" y="5214950"/>
            <a:ext cx="4572032" cy="13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3857620" y="928670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>
                <a:latin typeface="Poor Richard" pitchFamily="18" charset="0"/>
              </a:rPr>
              <a:t>L’organisation du territoire national</a:t>
            </a:r>
            <a:endParaRPr lang="fr-FR" sz="2800" u="sng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Résultat de recherche d'images pour &quot;fond de carte nouvelles régions&quot;"/>
          <p:cNvSpPr>
            <a:spLocks noChangeAspect="1" noChangeArrowheads="1"/>
          </p:cNvSpPr>
          <p:nvPr/>
        </p:nvSpPr>
        <p:spPr bwMode="auto">
          <a:xfrm>
            <a:off x="155575" y="-1790700"/>
            <a:ext cx="36195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Picture 5" descr="E:\PROGRAMMES 2016\3. TROISIÈME\GÉOGRAPHIE\THÈME N°2 - Pourquoi et comment aménager le territoire\Chapitre 1 - Aménager pour répondre aux inégalités croissantes entre territoires français, à toutes les échelles\fond_87_france_region_new_no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500890" y="-12073046"/>
            <a:ext cx="6968628" cy="7200000"/>
          </a:xfrm>
          <a:prstGeom prst="rect">
            <a:avLst/>
          </a:prstGeom>
          <a:noFill/>
        </p:spPr>
      </p:pic>
      <p:pic>
        <p:nvPicPr>
          <p:cNvPr id="8" name="Image 7" descr="E:\PROGRAMMES 2016\3. TROISIÈME\GÉOGRAPHIE\THÈME N°2 - Pourquoi et comment aménager le territoire\Chapitre 1 - Aménager pour répondre aux inégalités croissantes entre territoires français, à toutes les échelles\fond_87_france_region_new_no_logo.png"/>
          <p:cNvPicPr/>
          <p:nvPr/>
        </p:nvPicPr>
        <p:blipFill>
          <a:blip r:embed="rId2"/>
          <a:srcRect l="5785" t="7360" r="3471" b="3840"/>
          <a:stretch>
            <a:fillRect/>
          </a:stretch>
        </p:blipFill>
        <p:spPr bwMode="auto">
          <a:xfrm>
            <a:off x="928662" y="0"/>
            <a:ext cx="7215238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1" name="Picture 7" descr="C:\Users\GCUENIN\Pictures\Image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-28576"/>
            <a:ext cx="7248525" cy="6886576"/>
          </a:xfrm>
          <a:prstGeom prst="rect">
            <a:avLst/>
          </a:prstGeom>
          <a:noFill/>
        </p:spPr>
      </p:pic>
      <p:pic>
        <p:nvPicPr>
          <p:cNvPr id="1032" name="Picture 8" descr="C:\Users\GCUENIN\Pictures\Image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-28576"/>
            <a:ext cx="7248525" cy="6886576"/>
          </a:xfrm>
          <a:prstGeom prst="rect">
            <a:avLst/>
          </a:prstGeom>
          <a:noFill/>
        </p:spPr>
      </p:pic>
      <p:pic>
        <p:nvPicPr>
          <p:cNvPr id="1033" name="Picture 9" descr="C:\Users\GCUENIN\Pictures\Image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-28576"/>
            <a:ext cx="7248525" cy="6886576"/>
          </a:xfrm>
          <a:prstGeom prst="rect">
            <a:avLst/>
          </a:prstGeom>
          <a:noFill/>
        </p:spPr>
      </p:pic>
      <p:pic>
        <p:nvPicPr>
          <p:cNvPr id="1034" name="Picture 10" descr="C:\Users\GCUENIN\Pictures\Image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-28576"/>
            <a:ext cx="7248525" cy="6886576"/>
          </a:xfrm>
          <a:prstGeom prst="rect">
            <a:avLst/>
          </a:prstGeom>
          <a:noFill/>
        </p:spPr>
      </p:pic>
      <p:pic>
        <p:nvPicPr>
          <p:cNvPr id="1035" name="Picture 11" descr="C:\Users\GCUENIN\Pictures\Image1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-28576"/>
            <a:ext cx="7248525" cy="6886576"/>
          </a:xfrm>
          <a:prstGeom prst="rect">
            <a:avLst/>
          </a:prstGeom>
          <a:noFill/>
        </p:spPr>
      </p:pic>
      <p:pic>
        <p:nvPicPr>
          <p:cNvPr id="1036" name="Picture 12" descr="C:\Users\GCUENIN\Pictures\Image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62" y="0"/>
            <a:ext cx="7248525" cy="6886576"/>
          </a:xfrm>
          <a:prstGeom prst="rect">
            <a:avLst/>
          </a:prstGeom>
          <a:noFill/>
        </p:spPr>
      </p:pic>
      <p:pic>
        <p:nvPicPr>
          <p:cNvPr id="1037" name="Picture 13" descr="C:\Users\GCUENIN\Pictures\Image1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8662" y="0"/>
            <a:ext cx="7248525" cy="6886576"/>
          </a:xfrm>
          <a:prstGeom prst="rect">
            <a:avLst/>
          </a:prstGeom>
          <a:noFill/>
        </p:spPr>
      </p:pic>
      <p:pic>
        <p:nvPicPr>
          <p:cNvPr id="1038" name="Picture 14" descr="C:\Users\GCUENIN\Pictures\Image1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28662" y="0"/>
            <a:ext cx="7248525" cy="6886576"/>
          </a:xfrm>
          <a:prstGeom prst="rect">
            <a:avLst/>
          </a:prstGeom>
          <a:noFill/>
        </p:spPr>
      </p:pic>
      <p:pic>
        <p:nvPicPr>
          <p:cNvPr id="1039" name="Picture 15" descr="C:\Users\GCUENIN\Pictures\Image1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28662" y="-28576"/>
            <a:ext cx="7248525" cy="6886576"/>
          </a:xfrm>
          <a:prstGeom prst="rect">
            <a:avLst/>
          </a:prstGeom>
          <a:noFill/>
        </p:spPr>
      </p:pic>
      <p:pic>
        <p:nvPicPr>
          <p:cNvPr id="1040" name="Picture 16" descr="C:\Users\GCUENIN\Pictures\Image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28662" y="0"/>
            <a:ext cx="7248525" cy="6886576"/>
          </a:xfrm>
          <a:prstGeom prst="rect">
            <a:avLst/>
          </a:prstGeom>
          <a:noFill/>
        </p:spPr>
      </p:pic>
      <p:pic>
        <p:nvPicPr>
          <p:cNvPr id="1041" name="Picture 17" descr="C:\Users\GCUENIN\Pictures\Image1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28662" y="-28576"/>
            <a:ext cx="7248525" cy="6886576"/>
          </a:xfrm>
          <a:prstGeom prst="rect">
            <a:avLst/>
          </a:prstGeom>
          <a:noFill/>
        </p:spPr>
      </p:pic>
      <p:pic>
        <p:nvPicPr>
          <p:cNvPr id="1042" name="Picture 18" descr="C:\Users\GCUENIN\Pictures\Image1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28662" y="0"/>
            <a:ext cx="7248525" cy="6886576"/>
          </a:xfrm>
          <a:prstGeom prst="rect">
            <a:avLst/>
          </a:prstGeom>
          <a:noFill/>
        </p:spPr>
      </p:pic>
      <p:sp>
        <p:nvSpPr>
          <p:cNvPr id="30" name="ZoneTexte 29"/>
          <p:cNvSpPr txBox="1"/>
          <p:nvPr/>
        </p:nvSpPr>
        <p:spPr>
          <a:xfrm>
            <a:off x="3714744" y="5072074"/>
            <a:ext cx="2071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Poor Richard" pitchFamily="18" charset="0"/>
              </a:rPr>
              <a:t>Occitanie</a:t>
            </a:r>
            <a:endParaRPr lang="fr-FR" sz="2200" dirty="0">
              <a:latin typeface="Poor Richard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857752" y="3714752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Poor Richard" pitchFamily="18" charset="0"/>
              </a:rPr>
              <a:t>Auvergne</a:t>
            </a:r>
          </a:p>
          <a:p>
            <a:pPr algn="ctr"/>
            <a:r>
              <a:rPr lang="fr-FR" sz="2200" dirty="0" smtClean="0">
                <a:latin typeface="Poor Richard" pitchFamily="18" charset="0"/>
              </a:rPr>
              <a:t>Rhône-Alpes</a:t>
            </a:r>
            <a:endParaRPr lang="fr-FR" sz="2200" dirty="0">
              <a:latin typeface="Poor Richard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00628" y="2500306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Poor Richard" pitchFamily="18" charset="0"/>
              </a:rPr>
              <a:t>Bourgogne </a:t>
            </a:r>
          </a:p>
          <a:p>
            <a:pPr algn="ctr"/>
            <a:r>
              <a:rPr lang="fr-FR" sz="2200" dirty="0" smtClean="0">
                <a:latin typeface="Poor Richard" pitchFamily="18" charset="0"/>
              </a:rPr>
              <a:t>Franche-Comté</a:t>
            </a:r>
            <a:endParaRPr lang="fr-FR" sz="2200" dirty="0">
              <a:latin typeface="Poor Richard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57818" y="1643050"/>
            <a:ext cx="2071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Poor Richard" pitchFamily="18" charset="0"/>
              </a:rPr>
              <a:t>Grand Est</a:t>
            </a:r>
            <a:endParaRPr lang="fr-FR" sz="2200" dirty="0">
              <a:latin typeface="Poor Richard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857620" y="500042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Poor Richard" pitchFamily="18" charset="0"/>
              </a:rPr>
              <a:t>Hauts- </a:t>
            </a:r>
          </a:p>
          <a:p>
            <a:pPr algn="ctr"/>
            <a:r>
              <a:rPr lang="fr-FR" sz="2200" dirty="0" smtClean="0">
                <a:latin typeface="Poor Richard" pitchFamily="18" charset="0"/>
              </a:rPr>
              <a:t>de-France</a:t>
            </a:r>
            <a:endParaRPr lang="fr-FR" sz="2200" dirty="0">
              <a:latin typeface="Poor Richard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714744" y="1428736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Ile- </a:t>
            </a:r>
          </a:p>
          <a:p>
            <a:pPr algn="ctr"/>
            <a:r>
              <a:rPr lang="fr-FR" sz="2400" dirty="0" smtClean="0">
                <a:latin typeface="Poor Richard" pitchFamily="18" charset="0"/>
              </a:rPr>
              <a:t>de-France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71538" y="2071678"/>
            <a:ext cx="2071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Poor Richard" pitchFamily="18" charset="0"/>
              </a:rPr>
              <a:t>Bretagne</a:t>
            </a:r>
            <a:endParaRPr lang="fr-FR" sz="2200" dirty="0">
              <a:latin typeface="Poor Richard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00298" y="1500174"/>
            <a:ext cx="2071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Poor Richard" pitchFamily="18" charset="0"/>
              </a:rPr>
              <a:t>Normandie</a:t>
            </a:r>
            <a:endParaRPr lang="fr-FR" sz="2200" dirty="0">
              <a:latin typeface="Poor Richard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285984" y="2357430"/>
            <a:ext cx="1643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Poor Richard" pitchFamily="18" charset="0"/>
              </a:rPr>
              <a:t>Pays-de-</a:t>
            </a:r>
          </a:p>
          <a:p>
            <a:pPr algn="ctr"/>
            <a:r>
              <a:rPr lang="fr-FR" sz="2200" dirty="0" smtClean="0">
                <a:latin typeface="Poor Richard" pitchFamily="18" charset="0"/>
              </a:rPr>
              <a:t>la-Loire</a:t>
            </a:r>
            <a:endParaRPr lang="fr-FR" sz="2200" dirty="0">
              <a:latin typeface="Poor Richard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714612" y="3857628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Poor Richard" pitchFamily="18" charset="0"/>
              </a:rPr>
              <a:t>Nouvelle Aquitaine</a:t>
            </a:r>
            <a:endParaRPr lang="fr-FR" sz="2200" dirty="0">
              <a:latin typeface="Poor Richard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500430" y="2357430"/>
            <a:ext cx="1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Poor Richard" pitchFamily="18" charset="0"/>
              </a:rPr>
              <a:t>Centre </a:t>
            </a:r>
          </a:p>
          <a:p>
            <a:pPr algn="ctr"/>
            <a:r>
              <a:rPr lang="fr-FR" sz="2200" dirty="0" smtClean="0">
                <a:latin typeface="Poor Richard" pitchFamily="18" charset="0"/>
              </a:rPr>
              <a:t>Val-de-Loire</a:t>
            </a:r>
            <a:endParaRPr lang="fr-FR" sz="2200" dirty="0">
              <a:latin typeface="Poor Richard" pitchFamily="18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786446" y="4857760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Poor Richard" pitchFamily="18" charset="0"/>
              </a:rPr>
              <a:t>Provence Alpes Côte d’Azur</a:t>
            </a:r>
            <a:endParaRPr lang="fr-FR" sz="2200" dirty="0">
              <a:latin typeface="Poor Richard" pitchFamily="18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786578" y="6072206"/>
            <a:ext cx="2071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latin typeface="Poor Richard" pitchFamily="18" charset="0"/>
              </a:rPr>
              <a:t>Corse</a:t>
            </a:r>
            <a:endParaRPr lang="fr-FR" sz="22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8" grpId="0"/>
      <p:bldP spid="9" grpId="0"/>
      <p:bldP spid="12" grpId="0"/>
      <p:bldP spid="14" grpId="0"/>
      <p:bldP spid="18" grpId="0"/>
      <p:bldP spid="20" grpId="0"/>
      <p:bldP spid="16" grpId="0"/>
      <p:bldP spid="22" grpId="0"/>
      <p:bldP spid="26" grpId="0"/>
      <p:bldP spid="24" grpId="0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28596" y="1214422"/>
            <a:ext cx="8286808" cy="4154984"/>
          </a:xfrm>
          <a:prstGeom prst="rect">
            <a:avLst/>
          </a:prstGeom>
          <a:solidFill>
            <a:srgbClr val="FF3300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  <a:latin typeface="Poor Richard" pitchFamily="18" charset="0"/>
              </a:rPr>
              <a:t>-    ÉTUDE DE CAS     -</a:t>
            </a:r>
          </a:p>
          <a:p>
            <a:pPr algn="ctr"/>
            <a:endParaRPr lang="fr-FR" sz="4400" dirty="0" smtClean="0">
              <a:solidFill>
                <a:srgbClr val="FF0000"/>
              </a:solidFill>
              <a:latin typeface="Poor Richard" pitchFamily="18" charset="0"/>
            </a:endParaRPr>
          </a:p>
          <a:p>
            <a:pPr algn="ctr"/>
            <a:r>
              <a:rPr lang="fr-FR" sz="4400" dirty="0" smtClean="0">
                <a:solidFill>
                  <a:srgbClr val="FF0000"/>
                </a:solidFill>
                <a:latin typeface="Poor Richard" pitchFamily="18" charset="0"/>
              </a:rPr>
              <a:t>Comment réduire les inégalités entre  les espaces ruraux </a:t>
            </a:r>
          </a:p>
          <a:p>
            <a:pPr algn="ctr"/>
            <a:r>
              <a:rPr lang="fr-FR" sz="4400" dirty="0" smtClean="0">
                <a:solidFill>
                  <a:srgbClr val="FF0000"/>
                </a:solidFill>
                <a:latin typeface="Poor Richard" pitchFamily="18" charset="0"/>
              </a:rPr>
              <a:t>    en Bourgogne Franche-Comté ? 	</a:t>
            </a:r>
          </a:p>
          <a:p>
            <a:pPr marL="857250" indent="-857250" algn="ctr"/>
            <a:endParaRPr lang="fr-FR" sz="4400" u="sng" dirty="0" smtClean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57158" y="2143116"/>
            <a:ext cx="8215370" cy="3108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Vous travaillez pour un centre d’étude géographique. La région Bourgogne Franche-Comté  vous commande un rapport sur deux espaces ruraux  qui l’inquiète : Poligny et Le Rousset.</a:t>
            </a:r>
          </a:p>
          <a:p>
            <a:pPr algn="ctr"/>
            <a:endParaRPr lang="fr-FR" sz="2800" dirty="0" smtClean="0">
              <a:latin typeface="Poor Richard" pitchFamily="18" charset="0"/>
            </a:endParaRPr>
          </a:p>
          <a:p>
            <a:pPr algn="ctr"/>
            <a:r>
              <a:rPr lang="fr-FR" sz="2800" dirty="0" smtClean="0">
                <a:latin typeface="Poor Richard" pitchFamily="18" charset="0"/>
              </a:rPr>
              <a:t>Prenez connaissance des dossiers documentaires et répondez aux questions.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00298" y="500042"/>
            <a:ext cx="4071966" cy="1071570"/>
          </a:xfrm>
          <a:prstGeom prst="rect">
            <a:avLst/>
          </a:prstGeom>
          <a:solidFill>
            <a:srgbClr val="969696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Poor Richard" pitchFamily="18" charset="0"/>
              </a:rPr>
              <a:t>Étape n°1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Poor Richard" pitchFamily="18" charset="0"/>
              </a:rPr>
              <a:t>Le diagnostique territorial</a:t>
            </a:r>
            <a:endParaRPr lang="fr-FR" sz="2800" dirty="0">
              <a:solidFill>
                <a:schemeClr val="tx1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857232"/>
            <a:ext cx="67151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fr-FR" sz="2800" dirty="0" smtClean="0">
                <a:latin typeface="Poor Richard" pitchFamily="18" charset="0"/>
              </a:rPr>
              <a:t>1. </a:t>
            </a:r>
            <a:r>
              <a:rPr lang="fr-FR" sz="2800" u="sng" dirty="0" smtClean="0">
                <a:latin typeface="Poor Richard" pitchFamily="18" charset="0"/>
              </a:rPr>
              <a:t>La localisation </a:t>
            </a:r>
          </a:p>
          <a:p>
            <a:pPr marL="514350" indent="-514350"/>
            <a:r>
              <a:rPr lang="fr-FR" sz="2800" dirty="0" smtClean="0">
                <a:latin typeface="Poor Richard" pitchFamily="18" charset="0"/>
              </a:rPr>
              <a:t>Où se situent précisément les communes</a:t>
            </a:r>
          </a:p>
          <a:p>
            <a:pPr marL="514350" indent="-514350"/>
            <a:r>
              <a:rPr lang="fr-FR" sz="2800" dirty="0" smtClean="0">
                <a:latin typeface="Poor Richard" pitchFamily="18" charset="0"/>
              </a:rPr>
              <a:t>étudiées, Le Rousset- Marizy et Poligny (villes</a:t>
            </a:r>
          </a:p>
          <a:p>
            <a:pPr marL="514350" indent="-514350"/>
            <a:r>
              <a:rPr lang="fr-FR" sz="2800" dirty="0" smtClean="0">
                <a:latin typeface="Poor Richard" pitchFamily="18" charset="0"/>
              </a:rPr>
              <a:t>proches, département, région) ? </a:t>
            </a:r>
          </a:p>
          <a:p>
            <a:pPr marL="514350" indent="-514350"/>
            <a:endParaRPr lang="fr-FR" sz="2800" dirty="0" smtClean="0">
              <a:latin typeface="Poor Richard" pitchFamily="18" charset="0"/>
            </a:endParaRPr>
          </a:p>
          <a:p>
            <a:pPr marL="514350" indent="-514350" algn="ctr"/>
            <a:r>
              <a:rPr lang="fr-FR" sz="2800" dirty="0" smtClean="0">
                <a:latin typeface="Poor Richard" pitchFamily="18" charset="0"/>
              </a:rPr>
              <a:t>2. </a:t>
            </a:r>
            <a:r>
              <a:rPr lang="fr-FR" sz="2800" u="sng" dirty="0" smtClean="0">
                <a:latin typeface="Poor Richard" pitchFamily="18" charset="0"/>
              </a:rPr>
              <a:t>Les difficultés rencontrées</a:t>
            </a:r>
            <a:r>
              <a:rPr lang="fr-FR" sz="2800" dirty="0" smtClean="0">
                <a:latin typeface="Poor Richard" pitchFamily="18" charset="0"/>
              </a:rPr>
              <a:t>. </a:t>
            </a:r>
          </a:p>
          <a:p>
            <a:pPr marL="514350" indent="-514350"/>
            <a:r>
              <a:rPr lang="fr-FR" sz="2800" dirty="0" smtClean="0">
                <a:latin typeface="Poor Richard" pitchFamily="18" charset="0"/>
              </a:rPr>
              <a:t>a) Quel est le PIB de la Bourgogne</a:t>
            </a:r>
          </a:p>
          <a:p>
            <a:pPr marL="514350" indent="-514350"/>
            <a:r>
              <a:rPr lang="fr-FR" sz="2800" dirty="0" smtClean="0">
                <a:latin typeface="Poor Richard" pitchFamily="18" charset="0"/>
              </a:rPr>
              <a:t>Franche-Comté ? Qu’en</a:t>
            </a:r>
          </a:p>
          <a:p>
            <a:pPr marL="514350" indent="-514350"/>
            <a:r>
              <a:rPr lang="fr-FR" sz="2800" dirty="0" smtClean="0">
                <a:latin typeface="Poor Richard" pitchFamily="18" charset="0"/>
              </a:rPr>
              <a:t>pensez-vous, si vous comparez aux</a:t>
            </a:r>
          </a:p>
          <a:p>
            <a:pPr marL="514350" indent="-514350"/>
            <a:r>
              <a:rPr lang="fr-FR" sz="2800" dirty="0" smtClean="0">
                <a:latin typeface="Poor Richard" pitchFamily="18" charset="0"/>
              </a:rPr>
              <a:t> autres régions ? </a:t>
            </a:r>
          </a:p>
          <a:p>
            <a:pPr marL="514350" indent="-514350"/>
            <a:r>
              <a:rPr lang="fr-FR" sz="2800" dirty="0" smtClean="0">
                <a:latin typeface="Poor Richard" pitchFamily="18" charset="0"/>
              </a:rPr>
              <a:t>b) Quels problèmes ont touché et touchent la</a:t>
            </a:r>
          </a:p>
          <a:p>
            <a:pPr marL="514350" indent="-514350"/>
            <a:r>
              <a:rPr lang="fr-FR" sz="2800" dirty="0" smtClean="0">
                <a:latin typeface="Poor Richard" pitchFamily="18" charset="0"/>
              </a:rPr>
              <a:t>localité et sa région proche aujourd’hui ? 	</a:t>
            </a:r>
          </a:p>
        </p:txBody>
      </p:sp>
      <p:pic>
        <p:nvPicPr>
          <p:cNvPr id="4" name="Image 3" descr="j0254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14290"/>
            <a:ext cx="834134" cy="83413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643438" y="357166"/>
            <a:ext cx="3929090" cy="523220"/>
          </a:xfrm>
          <a:prstGeom prst="rect">
            <a:avLst/>
          </a:prstGeom>
          <a:solidFill>
            <a:srgbClr val="969696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Des espaces en difficultés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357430"/>
            <a:ext cx="3253296" cy="21714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2357430"/>
            <a:ext cx="807249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Poor Richard" pitchFamily="18" charset="0"/>
              </a:rPr>
              <a:t>Schéma BILAN </a:t>
            </a:r>
            <a:r>
              <a:rPr lang="fr-FR" sz="2800" i="1" dirty="0" smtClean="0">
                <a:latin typeface="Poor Richard" pitchFamily="18" charset="0"/>
              </a:rPr>
              <a:t>(à compléter au fur et à mesure du chapitre)</a:t>
            </a:r>
          </a:p>
          <a:p>
            <a:pPr algn="ctr"/>
            <a:endParaRPr lang="fr-FR" sz="2800" i="1" dirty="0" smtClean="0">
              <a:latin typeface="Poor Richard" pitchFamily="18" charset="0"/>
            </a:endParaRPr>
          </a:p>
          <a:p>
            <a:pPr algn="ctr">
              <a:buFont typeface="Symbol"/>
              <a:buChar char="®"/>
            </a:pPr>
            <a:r>
              <a:rPr lang="fr-FR" sz="2800" i="1" smtClean="0">
                <a:latin typeface="Poor Richard" pitchFamily="18" charset="0"/>
                <a:sym typeface="Symbol"/>
              </a:rPr>
              <a:t>Utilisez </a:t>
            </a:r>
            <a:r>
              <a:rPr lang="fr-FR" sz="2800" i="1" dirty="0" smtClean="0">
                <a:latin typeface="Poor Richard" pitchFamily="18" charset="0"/>
                <a:sym typeface="Symbol"/>
              </a:rPr>
              <a:t>une page entière en </a:t>
            </a:r>
            <a:r>
              <a:rPr lang="fr-FR" sz="2800" i="1" smtClean="0">
                <a:latin typeface="Poor Richard" pitchFamily="18" charset="0"/>
                <a:sym typeface="Symbol"/>
              </a:rPr>
              <a:t>format paysage</a:t>
            </a:r>
          </a:p>
          <a:p>
            <a:pPr algn="ctr"/>
            <a:endParaRPr lang="fr-FR" sz="2800" i="1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3357554" y="2643182"/>
            <a:ext cx="2286016" cy="1071570"/>
          </a:xfrm>
          <a:prstGeom prst="ellipse">
            <a:avLst/>
          </a:prstGeom>
          <a:solidFill>
            <a:srgbClr val="FF3300">
              <a:alpha val="30196"/>
            </a:srgb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FF0000"/>
                </a:solidFill>
                <a:latin typeface="Poor Richard" pitchFamily="18" charset="0"/>
              </a:rPr>
              <a:t>Aménager les territoires</a:t>
            </a:r>
            <a:endParaRPr lang="fr-FR" sz="20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4480" y="1643050"/>
            <a:ext cx="2286016" cy="857256"/>
          </a:xfrm>
          <a:prstGeom prst="rect">
            <a:avLst/>
          </a:prstGeom>
          <a:solidFill>
            <a:srgbClr val="0033CC">
              <a:alpha val="30196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FF"/>
                </a:solidFill>
                <a:latin typeface="Poor Richard" pitchFamily="18" charset="0"/>
              </a:rPr>
              <a:t>Pourquoi?</a:t>
            </a:r>
          </a:p>
          <a:p>
            <a:pPr algn="ctr"/>
            <a:r>
              <a:rPr lang="fr-FR" dirty="0" smtClean="0">
                <a:solidFill>
                  <a:srgbClr val="0000FF"/>
                </a:solidFill>
                <a:latin typeface="Poor Richard" pitchFamily="18" charset="0"/>
              </a:rPr>
              <a:t>Répondre aux inégalités entre territoires</a:t>
            </a:r>
            <a:endParaRPr lang="fr-FR" dirty="0">
              <a:solidFill>
                <a:srgbClr val="0000FF"/>
              </a:solidFill>
              <a:latin typeface="Poor Richard" pitchFamily="18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rot="16200000" flipV="1">
            <a:off x="1608842" y="1335464"/>
            <a:ext cx="284400" cy="216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7158" y="428604"/>
            <a:ext cx="2286016" cy="85725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FF"/>
                </a:solidFill>
                <a:latin typeface="Poor Richard" pitchFamily="18" charset="0"/>
              </a:rPr>
              <a:t>Inégalités sociales </a:t>
            </a:r>
            <a:r>
              <a:rPr lang="fr-FR" i="1" dirty="0" smtClean="0">
                <a:solidFill>
                  <a:srgbClr val="0000FF"/>
                </a:solidFill>
                <a:latin typeface="Poor Richard" pitchFamily="18" charset="0"/>
              </a:rPr>
              <a:t>(fort taux de chômage, baisse de la population)</a:t>
            </a:r>
            <a:endParaRPr lang="fr-FR" i="1" dirty="0">
              <a:solidFill>
                <a:srgbClr val="0000FF"/>
              </a:solidFill>
              <a:latin typeface="Poor Richard" pitchFamily="18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10800000" flipV="1">
            <a:off x="1785918" y="2571744"/>
            <a:ext cx="285752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7158" y="2857496"/>
            <a:ext cx="2286016" cy="85725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FF"/>
                </a:solidFill>
                <a:latin typeface="Poor Richard" pitchFamily="18" charset="0"/>
              </a:rPr>
              <a:t>Inégalités économiques </a:t>
            </a:r>
            <a:r>
              <a:rPr lang="fr-FR" i="1" dirty="0" smtClean="0">
                <a:solidFill>
                  <a:srgbClr val="0000FF"/>
                </a:solidFill>
                <a:latin typeface="Poor Richard" pitchFamily="18" charset="0"/>
              </a:rPr>
              <a:t>(faible P.I.B.)</a:t>
            </a:r>
            <a:endParaRPr lang="fr-FR" i="1" dirty="0">
              <a:solidFill>
                <a:srgbClr val="0000FF"/>
              </a:solidFill>
              <a:latin typeface="Poor Richard" pitchFamily="18" charset="0"/>
            </a:endParaRPr>
          </a:p>
        </p:txBody>
      </p:sp>
      <p:cxnSp>
        <p:nvCxnSpPr>
          <p:cNvPr id="18" name="Connecteur droit 17"/>
          <p:cNvCxnSpPr>
            <a:stCxn id="3" idx="0"/>
          </p:cNvCxnSpPr>
          <p:nvPr/>
        </p:nvCxnSpPr>
        <p:spPr>
          <a:xfrm rot="5400000" flipH="1" flipV="1">
            <a:off x="4214810" y="2357430"/>
            <a:ext cx="571504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endCxn id="7" idx="3"/>
          </p:cNvCxnSpPr>
          <p:nvPr/>
        </p:nvCxnSpPr>
        <p:spPr>
          <a:xfrm rot="10800000">
            <a:off x="4000496" y="2071678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422" y="500042"/>
            <a:ext cx="4071966" cy="1071570"/>
          </a:xfrm>
          <a:prstGeom prst="rect">
            <a:avLst/>
          </a:prstGeom>
          <a:solidFill>
            <a:srgbClr val="969696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Poor Richard" pitchFamily="18" charset="0"/>
              </a:rPr>
              <a:t>Étape n°2</a:t>
            </a:r>
          </a:p>
          <a:p>
            <a:pPr algn="ctr"/>
            <a:r>
              <a:rPr lang="fr-FR" sz="2800" dirty="0" smtClean="0">
                <a:solidFill>
                  <a:schemeClr val="tx1"/>
                </a:solidFill>
                <a:latin typeface="Poor Richard" pitchFamily="18" charset="0"/>
              </a:rPr>
              <a:t>L’étude d’un aménagement</a:t>
            </a:r>
            <a:endParaRPr lang="fr-FR" sz="2800" dirty="0">
              <a:solidFill>
                <a:schemeClr val="tx1"/>
              </a:solidFill>
              <a:latin typeface="Poor Richard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7158" y="2143116"/>
            <a:ext cx="8215370" cy="3108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Pour répondre aux difficultés de ces deux espaces, la région Bourgogne Franche-Comté s’est engagée dans un projet de création de parcs de loisirs. Elle vous commande un rapport sur les deux projets de Center Parcs qu’elle soutient.</a:t>
            </a:r>
          </a:p>
          <a:p>
            <a:pPr algn="ctr"/>
            <a:endParaRPr lang="fr-FR" sz="2800" dirty="0" smtClean="0">
              <a:latin typeface="Poor Richard" pitchFamily="18" charset="0"/>
            </a:endParaRPr>
          </a:p>
          <a:p>
            <a:pPr algn="ctr"/>
            <a:r>
              <a:rPr lang="fr-FR" sz="2800" dirty="0" smtClean="0">
                <a:latin typeface="Poor Richard" pitchFamily="18" charset="0"/>
              </a:rPr>
              <a:t>Prenez connaissance des dossiers documentaires et répondez aux questions.</a:t>
            </a:r>
            <a:endParaRPr lang="fr-FR" sz="28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4175</TotalTime>
  <Words>1013</Words>
  <Application>Microsoft Office PowerPoint</Application>
  <PresentationFormat>Affichage à l'écran (4:3)</PresentationFormat>
  <Paragraphs>198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domicile</dc:creator>
  <cp:lastModifiedBy>gerome.cuenin</cp:lastModifiedBy>
  <cp:revision>385</cp:revision>
  <dcterms:created xsi:type="dcterms:W3CDTF">2010-03-29T12:10:27Z</dcterms:created>
  <dcterms:modified xsi:type="dcterms:W3CDTF">2019-02-12T09:13:27Z</dcterms:modified>
</cp:coreProperties>
</file>