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59" r:id="rId5"/>
    <p:sldId id="260"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96" r:id="rId27"/>
    <p:sldId id="283" r:id="rId28"/>
    <p:sldId id="284" r:id="rId29"/>
    <p:sldId id="285" r:id="rId30"/>
    <p:sldId id="288" r:id="rId31"/>
    <p:sldId id="286" r:id="rId32"/>
    <p:sldId id="290" r:id="rId33"/>
    <p:sldId id="287" r:id="rId34"/>
    <p:sldId id="291" r:id="rId35"/>
    <p:sldId id="294" r:id="rId36"/>
    <p:sldId id="292" r:id="rId37"/>
    <p:sldId id="293" r:id="rId38"/>
    <p:sldId id="295"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9"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16" name="Espace réservé du numéro de diapositive 15"/>
          <p:cNvSpPr>
            <a:spLocks noGrp="1"/>
          </p:cNvSpPr>
          <p:nvPr>
            <p:ph type="sldNum" sz="quarter" idx="11"/>
          </p:nvPr>
        </p:nvSpPr>
        <p:spPr/>
        <p:txBody>
          <a:bodyPr/>
          <a:lstStyle/>
          <a:p>
            <a:fld id="{34EB235E-0277-492E-A196-36F8AB49C6EA}"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EB235E-0277-492E-A196-36F8AB49C6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EB235E-0277-492E-A196-36F8AB49C6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DA9D0070-A533-46E6-8D2B-3D4486BE7880}" type="datetimeFigureOut">
              <a:rPr lang="fr-FR" smtClean="0"/>
              <a:pPr/>
              <a:t>11/11/2013</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34EB235E-0277-492E-A196-36F8AB49C6EA}"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EB235E-0277-492E-A196-36F8AB49C6EA}"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EB235E-0277-492E-A196-36F8AB49C6EA}"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34EB235E-0277-492E-A196-36F8AB49C6EA}"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EB235E-0277-492E-A196-36F8AB49C6EA}"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EB235E-0277-492E-A196-36F8AB49C6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DA9D0070-A533-46E6-8D2B-3D4486BE7880}" type="datetimeFigureOut">
              <a:rPr lang="fr-FR" smtClean="0"/>
              <a:pPr/>
              <a:t>11/11/2013</a:t>
            </a:fld>
            <a:endParaRPr lang="fr-FR"/>
          </a:p>
        </p:txBody>
      </p:sp>
      <p:sp>
        <p:nvSpPr>
          <p:cNvPr id="9" name="Espace réservé du numéro de diapositive 8"/>
          <p:cNvSpPr>
            <a:spLocks noGrp="1"/>
          </p:cNvSpPr>
          <p:nvPr>
            <p:ph type="sldNum" sz="quarter" idx="15"/>
          </p:nvPr>
        </p:nvSpPr>
        <p:spPr/>
        <p:txBody>
          <a:bodyPr/>
          <a:lstStyle/>
          <a:p>
            <a:fld id="{34EB235E-0277-492E-A196-36F8AB49C6EA}"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DA9D0070-A533-46E6-8D2B-3D4486BE7880}" type="datetimeFigureOut">
              <a:rPr lang="fr-FR" smtClean="0"/>
              <a:pPr/>
              <a:t>11/11/2013</a:t>
            </a:fld>
            <a:endParaRPr lang="fr-FR"/>
          </a:p>
        </p:txBody>
      </p:sp>
      <p:sp>
        <p:nvSpPr>
          <p:cNvPr id="9" name="Espace réservé du numéro de diapositive 8"/>
          <p:cNvSpPr>
            <a:spLocks noGrp="1"/>
          </p:cNvSpPr>
          <p:nvPr>
            <p:ph type="sldNum" sz="quarter" idx="11"/>
          </p:nvPr>
        </p:nvSpPr>
        <p:spPr/>
        <p:txBody>
          <a:bodyPr/>
          <a:lstStyle/>
          <a:p>
            <a:fld id="{34EB235E-0277-492E-A196-36F8AB49C6EA}"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A9D0070-A533-46E6-8D2B-3D4486BE7880}" type="datetimeFigureOut">
              <a:rPr lang="fr-FR" smtClean="0"/>
              <a:pPr/>
              <a:t>11/11/2013</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4EB235E-0277-492E-A196-36F8AB49C6EA}"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En images…</a:t>
            </a:r>
            <a:endParaRPr lang="fr-FR" dirty="0"/>
          </a:p>
        </p:txBody>
      </p:sp>
      <p:sp>
        <p:nvSpPr>
          <p:cNvPr id="2" name="Titre 1"/>
          <p:cNvSpPr>
            <a:spLocks noGrp="1"/>
          </p:cNvSpPr>
          <p:nvPr>
            <p:ph type="ctrTitle"/>
          </p:nvPr>
        </p:nvSpPr>
        <p:spPr/>
        <p:txBody>
          <a:bodyPr/>
          <a:lstStyle/>
          <a:p>
            <a:r>
              <a:rPr lang="fr-FR" dirty="0" smtClean="0"/>
              <a:t>Petite histoire du portrait pictural.</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pPr>
              <a:buNone/>
            </a:pPr>
            <a:r>
              <a:rPr lang="fr-FR" dirty="0" smtClean="0"/>
              <a:t/>
            </a:r>
            <a:br>
              <a:rPr lang="fr-FR" dirty="0" smtClean="0"/>
            </a:br>
            <a:r>
              <a:rPr lang="fr-FR" b="1" dirty="0" smtClean="0"/>
              <a:t> </a:t>
            </a:r>
            <a:r>
              <a:rPr lang="fr-FR" sz="3300" dirty="0" smtClean="0"/>
              <a:t>Sous l’influence du nouvel humanisme, une autre place est accordée à l’individu, nouveau rapport à son environnement (et plus spécifiquement à Dieu), l’image que l’homme a de lui se modifie, l’homme s’affranchit du religieux : </a:t>
            </a:r>
            <a:r>
              <a:rPr lang="fr-FR" sz="3300" b="1" u="sng" dirty="0" smtClean="0"/>
              <a:t>passage du sacré au profane : apparition de portrait personnalisé</a:t>
            </a:r>
            <a:r>
              <a:rPr lang="fr-FR" sz="3300" u="sng" dirty="0" smtClean="0"/>
              <a:t>.</a:t>
            </a:r>
            <a:r>
              <a:rPr lang="fr-FR" sz="3300" dirty="0" smtClean="0"/>
              <a:t/>
            </a:r>
            <a:br>
              <a:rPr lang="fr-FR" sz="3300" dirty="0" smtClean="0"/>
            </a:br>
            <a:r>
              <a:rPr lang="fr-FR" sz="3300" dirty="0" smtClean="0"/>
              <a:t>Apogée du portrait qui cesse d’être anonyme ou anecdotique et s’étend aux personnages de la cour (roi, nobles…), à une humanité diverse = représente l’identité sociale</a:t>
            </a:r>
            <a:br>
              <a:rPr lang="fr-FR" sz="3300" dirty="0" smtClean="0"/>
            </a:br>
            <a:r>
              <a:rPr lang="fr-FR" sz="3300" dirty="0" smtClean="0"/>
              <a:t>Grands portraitistes : Holbein, Vinci, Raphaël, Titien…</a:t>
            </a:r>
            <a:br>
              <a:rPr lang="fr-FR" sz="3300" dirty="0" smtClean="0"/>
            </a:br>
            <a:r>
              <a:rPr lang="fr-FR" sz="3300" dirty="0" smtClean="0"/>
              <a:t>Processus qui évolue vers un réalisme de plus en plus affirmé : deux grandes tendances au XV° dans la peinture du portrait : </a:t>
            </a:r>
          </a:p>
          <a:p>
            <a:pPr>
              <a:buNone/>
            </a:pPr>
            <a:r>
              <a:rPr lang="fr-FR" sz="3300" dirty="0" smtClean="0"/>
              <a:t>     l’une traditionnelle relevant de l’art courtois (portraits de cour : représentation élégante de personnages parés de précieux atours ) </a:t>
            </a:r>
          </a:p>
          <a:p>
            <a:pPr>
              <a:buNone/>
            </a:pPr>
            <a:r>
              <a:rPr lang="fr-FR" sz="3300" dirty="0" smtClean="0"/>
              <a:t>     l’autre novatrice, monumentale et réaliste (profils renaissants, nouveau concept du portrait :  sobre et monumental) </a:t>
            </a:r>
          </a:p>
          <a:p>
            <a:pPr>
              <a:buNone/>
            </a:pPr>
            <a:r>
              <a:rPr lang="fr-FR" sz="3300" i="1" dirty="0" smtClean="0">
                <a:solidFill>
                  <a:srgbClr val="C00000"/>
                </a:solidFill>
              </a:rPr>
              <a:t>fonction de remplacement initiale est liée à la fonction de représentation</a:t>
            </a:r>
            <a:r>
              <a:rPr lang="fr-FR" sz="3300" dirty="0" smtClean="0">
                <a:solidFill>
                  <a:srgbClr val="C00000"/>
                </a:solidFill>
              </a:rPr>
              <a:t>[ex portrait d’apparat = démonstration du pouvoir</a:t>
            </a:r>
            <a:r>
              <a:rPr lang="fr-FR" dirty="0" smtClean="0"/>
              <a:t/>
            </a:r>
            <a:br>
              <a:rPr lang="fr-FR" dirty="0" smtClean="0"/>
            </a:br>
            <a:r>
              <a:rPr lang="fr-FR" dirty="0" smtClean="0"/>
              <a:t/>
            </a:r>
            <a:br>
              <a:rPr lang="fr-FR" dirty="0" smtClean="0"/>
            </a:br>
            <a:endParaRPr lang="fr-FR" dirty="0"/>
          </a:p>
        </p:txBody>
      </p:sp>
      <p:sp>
        <p:nvSpPr>
          <p:cNvPr id="3" name="Titre 2"/>
          <p:cNvSpPr>
            <a:spLocks noGrp="1"/>
          </p:cNvSpPr>
          <p:nvPr>
            <p:ph type="title"/>
          </p:nvPr>
        </p:nvSpPr>
        <p:spPr/>
        <p:txBody>
          <a:bodyPr/>
          <a:lstStyle/>
          <a:p>
            <a:r>
              <a:rPr lang="fr-FR" b="1" dirty="0" smtClean="0"/>
              <a:t>La Renaissance: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holbein.jpg"/>
          <p:cNvPicPr>
            <a:picLocks noGrp="1" noChangeAspect="1"/>
          </p:cNvPicPr>
          <p:nvPr>
            <p:ph sz="quarter" idx="1"/>
          </p:nvPr>
        </p:nvPicPr>
        <p:blipFill>
          <a:blip r:embed="rId2" cstate="print"/>
          <a:stretch>
            <a:fillRect/>
          </a:stretch>
        </p:blipFill>
        <p:spPr>
          <a:xfrm>
            <a:off x="323528" y="188640"/>
            <a:ext cx="5184576" cy="6331026"/>
          </a:xfrm>
        </p:spPr>
      </p:pic>
      <p:sp>
        <p:nvSpPr>
          <p:cNvPr id="3" name="Espace réservé du texte 2"/>
          <p:cNvSpPr>
            <a:spLocks noGrp="1"/>
          </p:cNvSpPr>
          <p:nvPr>
            <p:ph type="body" idx="2"/>
          </p:nvPr>
        </p:nvSpPr>
        <p:spPr/>
        <p:txBody>
          <a:bodyPr>
            <a:normAutofit/>
          </a:bodyPr>
          <a:lstStyle/>
          <a:p>
            <a:r>
              <a:rPr lang="fr-FR" sz="2000" i="1" dirty="0" smtClean="0"/>
              <a:t>Portrait d’Erasme</a:t>
            </a:r>
            <a:r>
              <a:rPr lang="fr-FR" sz="2000" dirty="0" smtClean="0"/>
              <a:t>, 1523</a:t>
            </a:r>
            <a:endParaRPr lang="fr-FR" sz="2000" dirty="0"/>
          </a:p>
        </p:txBody>
      </p:sp>
      <p:sp>
        <p:nvSpPr>
          <p:cNvPr id="4" name="Titre 3"/>
          <p:cNvSpPr>
            <a:spLocks noGrp="1"/>
          </p:cNvSpPr>
          <p:nvPr>
            <p:ph type="title"/>
          </p:nvPr>
        </p:nvSpPr>
        <p:spPr/>
        <p:txBody>
          <a:bodyPr>
            <a:normAutofit/>
          </a:bodyPr>
          <a:lstStyle/>
          <a:p>
            <a:r>
              <a:rPr lang="fr-FR" sz="3600" dirty="0" smtClean="0"/>
              <a:t>Holbein</a:t>
            </a:r>
            <a:endParaRPr lang="fr-FR"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joconde.jpg"/>
          <p:cNvPicPr>
            <a:picLocks noGrp="1" noChangeAspect="1"/>
          </p:cNvPicPr>
          <p:nvPr>
            <p:ph sz="quarter" idx="1"/>
          </p:nvPr>
        </p:nvPicPr>
        <p:blipFill>
          <a:blip r:embed="rId2" cstate="print"/>
          <a:stretch>
            <a:fillRect/>
          </a:stretch>
        </p:blipFill>
        <p:spPr>
          <a:xfrm>
            <a:off x="1043608" y="0"/>
            <a:ext cx="4464496" cy="6940098"/>
          </a:xfrm>
        </p:spPr>
      </p:pic>
      <p:sp>
        <p:nvSpPr>
          <p:cNvPr id="3" name="Espace réservé du texte 2"/>
          <p:cNvSpPr>
            <a:spLocks noGrp="1"/>
          </p:cNvSpPr>
          <p:nvPr>
            <p:ph type="body" idx="2"/>
          </p:nvPr>
        </p:nvSpPr>
        <p:spPr/>
        <p:txBody>
          <a:bodyPr>
            <a:normAutofit/>
          </a:bodyPr>
          <a:lstStyle/>
          <a:p>
            <a:r>
              <a:rPr lang="fr-FR" sz="2000" i="1" dirty="0" smtClean="0"/>
              <a:t>La Joconde, </a:t>
            </a:r>
            <a:r>
              <a:rPr lang="fr-FR" sz="2000" dirty="0" smtClean="0"/>
              <a:t>1503-1506.</a:t>
            </a:r>
            <a:endParaRPr lang="fr-FR" sz="2000" dirty="0"/>
          </a:p>
        </p:txBody>
      </p:sp>
      <p:sp>
        <p:nvSpPr>
          <p:cNvPr id="4" name="Titre 3"/>
          <p:cNvSpPr>
            <a:spLocks noGrp="1"/>
          </p:cNvSpPr>
          <p:nvPr>
            <p:ph type="title"/>
          </p:nvPr>
        </p:nvSpPr>
        <p:spPr/>
        <p:txBody>
          <a:bodyPr>
            <a:normAutofit/>
          </a:bodyPr>
          <a:lstStyle/>
          <a:p>
            <a:r>
              <a:rPr lang="fr-FR" sz="3600" dirty="0" smtClean="0"/>
              <a:t>Vinci.</a:t>
            </a:r>
            <a:endParaRPr lang="fr-FR"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dessin-de-leonard-de-vinci.jpg"/>
          <p:cNvPicPr>
            <a:picLocks noGrp="1" noChangeAspect="1"/>
          </p:cNvPicPr>
          <p:nvPr>
            <p:ph sz="quarter" idx="1"/>
          </p:nvPr>
        </p:nvPicPr>
        <p:blipFill>
          <a:blip r:embed="rId2" cstate="print"/>
          <a:stretch>
            <a:fillRect/>
          </a:stretch>
        </p:blipFill>
        <p:spPr>
          <a:xfrm>
            <a:off x="467544" y="404664"/>
            <a:ext cx="5810944" cy="5810944"/>
          </a:xfrm>
        </p:spPr>
      </p:pic>
      <p:sp>
        <p:nvSpPr>
          <p:cNvPr id="3" name="Espace réservé du texte 2"/>
          <p:cNvSpPr>
            <a:spLocks noGrp="1"/>
          </p:cNvSpPr>
          <p:nvPr>
            <p:ph type="body" idx="2"/>
          </p:nvPr>
        </p:nvSpPr>
        <p:spPr/>
        <p:txBody>
          <a:bodyPr>
            <a:normAutofit/>
          </a:bodyPr>
          <a:lstStyle/>
          <a:p>
            <a:r>
              <a:rPr lang="fr-FR" sz="2000" i="1" dirty="0" smtClean="0"/>
              <a:t>Homme de Vitruve,  </a:t>
            </a:r>
            <a:r>
              <a:rPr lang="fr-FR" sz="2000" dirty="0" smtClean="0"/>
              <a:t>1492.</a:t>
            </a:r>
            <a:endParaRPr lang="fr-FR" sz="2000" dirty="0"/>
          </a:p>
        </p:txBody>
      </p:sp>
      <p:sp>
        <p:nvSpPr>
          <p:cNvPr id="4" name="Titre 3"/>
          <p:cNvSpPr>
            <a:spLocks noGrp="1"/>
          </p:cNvSpPr>
          <p:nvPr>
            <p:ph type="title"/>
          </p:nvPr>
        </p:nvSpPr>
        <p:spPr/>
        <p:txBody>
          <a:bodyPr>
            <a:normAutofit/>
          </a:bodyPr>
          <a:lstStyle/>
          <a:p>
            <a:r>
              <a:rPr lang="fr-FR" sz="3600" dirty="0" smtClean="0"/>
              <a:t>Vinci.</a:t>
            </a:r>
            <a:endParaRPr lang="fr-FR"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titien_venus_urbino.jpg"/>
          <p:cNvPicPr>
            <a:picLocks noGrp="1" noChangeAspect="1"/>
          </p:cNvPicPr>
          <p:nvPr>
            <p:ph sz="quarter" idx="1"/>
          </p:nvPr>
        </p:nvPicPr>
        <p:blipFill>
          <a:blip r:embed="rId2" cstate="print"/>
          <a:stretch>
            <a:fillRect/>
          </a:stretch>
        </p:blipFill>
        <p:spPr>
          <a:xfrm>
            <a:off x="1115616" y="1556792"/>
            <a:ext cx="6870368" cy="4934669"/>
          </a:xfrm>
        </p:spPr>
      </p:pic>
      <p:sp>
        <p:nvSpPr>
          <p:cNvPr id="3" name="Espace réservé du texte 2"/>
          <p:cNvSpPr>
            <a:spLocks noGrp="1"/>
          </p:cNvSpPr>
          <p:nvPr>
            <p:ph type="body" idx="2"/>
          </p:nvPr>
        </p:nvSpPr>
        <p:spPr>
          <a:xfrm>
            <a:off x="4283968" y="404664"/>
            <a:ext cx="2056256" cy="3733800"/>
          </a:xfrm>
        </p:spPr>
        <p:txBody>
          <a:bodyPr>
            <a:normAutofit/>
          </a:bodyPr>
          <a:lstStyle/>
          <a:p>
            <a:r>
              <a:rPr lang="fr-FR" sz="2000" i="1" dirty="0" smtClean="0"/>
              <a:t>Vénus d’</a:t>
            </a:r>
            <a:r>
              <a:rPr lang="fr-FR" sz="2000" i="1" dirty="0" err="1" smtClean="0"/>
              <a:t>Urbin</a:t>
            </a:r>
            <a:r>
              <a:rPr lang="fr-FR" sz="2000" i="1" dirty="0" smtClean="0"/>
              <a:t>, 1538 ou 39.</a:t>
            </a:r>
            <a:endParaRPr lang="fr-FR" sz="2000" i="1" dirty="0"/>
          </a:p>
        </p:txBody>
      </p:sp>
      <p:sp>
        <p:nvSpPr>
          <p:cNvPr id="4" name="Titre 3"/>
          <p:cNvSpPr>
            <a:spLocks noGrp="1"/>
          </p:cNvSpPr>
          <p:nvPr>
            <p:ph type="title"/>
          </p:nvPr>
        </p:nvSpPr>
        <p:spPr/>
        <p:txBody>
          <a:bodyPr>
            <a:normAutofit/>
          </a:bodyPr>
          <a:lstStyle/>
          <a:p>
            <a:r>
              <a:rPr lang="fr-FR" sz="3600" dirty="0" smtClean="0"/>
              <a:t>TITIEN</a:t>
            </a:r>
            <a:endParaRPr lang="fr-FR"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XVII</a:t>
            </a:r>
            <a:r>
              <a:rPr lang="fr-FR" baseline="30000" dirty="0" smtClean="0"/>
              <a:t>ème</a:t>
            </a:r>
            <a:r>
              <a:rPr lang="fr-FR" dirty="0" smtClean="0"/>
              <a:t>  siècle.</a:t>
            </a:r>
            <a:br>
              <a:rPr lang="fr-FR" dirty="0" smtClean="0"/>
            </a:br>
            <a:r>
              <a:rPr lang="fr-FR" dirty="0" smtClean="0"/>
              <a:t>L’âge d’or du portrait.</a:t>
            </a:r>
            <a:endParaRPr lang="fr-FR" dirty="0"/>
          </a:p>
        </p:txBody>
      </p:sp>
      <p:sp>
        <p:nvSpPr>
          <p:cNvPr id="3" name="Espace réservé du texte 2"/>
          <p:cNvSpPr>
            <a:spLocks noGrp="1"/>
          </p:cNvSpPr>
          <p:nvPr>
            <p:ph type="body" idx="1"/>
          </p:nvPr>
        </p:nvSpPr>
        <p:spPr/>
        <p:txBody>
          <a:bodyPr/>
          <a:lstStyle/>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476672"/>
            <a:ext cx="8229600" cy="6120680"/>
          </a:xfrm>
        </p:spPr>
        <p:txBody>
          <a:bodyPr>
            <a:normAutofit fontScale="85000" lnSpcReduction="20000"/>
          </a:bodyPr>
          <a:lstStyle/>
          <a:p>
            <a:pPr>
              <a:buNone/>
            </a:pPr>
            <a:r>
              <a:rPr lang="fr-FR" dirty="0" smtClean="0"/>
              <a:t>Au XVIIème siècle, le portrait est en vogue. Il exprime alors de façon plus subtile, la nature </a:t>
            </a:r>
            <a:r>
              <a:rPr lang="fr-FR" dirty="0" smtClean="0"/>
              <a:t>des rapports </a:t>
            </a:r>
            <a:r>
              <a:rPr lang="fr-FR" dirty="0" smtClean="0"/>
              <a:t>de l’individu à la société.</a:t>
            </a:r>
          </a:p>
          <a:p>
            <a:pPr>
              <a:buNone/>
            </a:pPr>
            <a:r>
              <a:rPr lang="fr-FR" dirty="0" smtClean="0"/>
              <a:t>De plus en plus nombreux sont les commanditaires, les courtisans mais aussi les </a:t>
            </a:r>
            <a:r>
              <a:rPr lang="fr-FR" dirty="0" smtClean="0"/>
              <a:t>personnes avides </a:t>
            </a:r>
            <a:r>
              <a:rPr lang="fr-FR" dirty="0" smtClean="0"/>
              <a:t>de reconnaissance sociale, qui souhaitent avoir leur portrait.</a:t>
            </a:r>
          </a:p>
          <a:p>
            <a:pPr>
              <a:buNone/>
            </a:pPr>
            <a:r>
              <a:rPr lang="fr-FR" i="1" dirty="0" smtClean="0"/>
              <a:t>« J’ai fini le portrait que vous désiriez de moi…</a:t>
            </a:r>
          </a:p>
          <a:p>
            <a:pPr>
              <a:buNone/>
            </a:pPr>
            <a:r>
              <a:rPr lang="fr-FR" i="1" dirty="0" smtClean="0"/>
              <a:t>Vous n’aurez point de jalousie,</a:t>
            </a:r>
          </a:p>
          <a:p>
            <a:pPr>
              <a:buNone/>
            </a:pPr>
            <a:r>
              <a:rPr lang="fr-FR" i="1" dirty="0" smtClean="0"/>
              <a:t>car j’ai observé la promesse que je vous ai faite,</a:t>
            </a:r>
          </a:p>
          <a:p>
            <a:pPr>
              <a:buNone/>
            </a:pPr>
            <a:r>
              <a:rPr lang="fr-FR" i="1" dirty="0" smtClean="0"/>
              <a:t>ayant choisi le meilleur et le plus ressemblant pour vous :</a:t>
            </a:r>
          </a:p>
          <a:p>
            <a:pPr>
              <a:buNone/>
            </a:pPr>
            <a:r>
              <a:rPr lang="fr-FR" i="1" dirty="0" smtClean="0"/>
              <a:t>vous en verrez la différence vous-même. »</a:t>
            </a:r>
          </a:p>
          <a:p>
            <a:pPr>
              <a:buNone/>
            </a:pPr>
            <a:r>
              <a:rPr lang="fr-FR" dirty="0" smtClean="0"/>
              <a:t>Nicolas Poussin</a:t>
            </a:r>
          </a:p>
          <a:p>
            <a:pPr>
              <a:buNone/>
            </a:pPr>
            <a:endParaRPr lang="fr-FR" dirty="0" smtClean="0"/>
          </a:p>
          <a:p>
            <a:pPr>
              <a:buNone/>
            </a:pPr>
            <a:r>
              <a:rPr lang="fr-FR" dirty="0" smtClean="0"/>
              <a:t>L’engouement du portrait ne cesse de grandir, les cours européennes ont leurs portraitistes attitrés, officiels. (art baroque)</a:t>
            </a:r>
            <a:br>
              <a:rPr lang="fr-FR" dirty="0" smtClean="0"/>
            </a:br>
            <a:r>
              <a:rPr lang="fr-FR" dirty="0" smtClean="0"/>
              <a:t>Rembrandt (génie de l’autoportrait), Vélasquez, Rubens…</a:t>
            </a:r>
            <a:br>
              <a:rPr lang="fr-FR" dirty="0" smtClean="0"/>
            </a:br>
            <a:r>
              <a:rPr lang="fr-FR" dirty="0" smtClean="0"/>
              <a:t/>
            </a:r>
            <a:br>
              <a:rPr lang="fr-FR" dirty="0" smtClean="0"/>
            </a:br>
            <a:endParaRPr lang="fr-FR" dirty="0"/>
          </a:p>
        </p:txBody>
      </p:sp>
      <p:sp>
        <p:nvSpPr>
          <p:cNvPr id="3" name="Titre 2"/>
          <p:cNvSpPr>
            <a:spLocks noGrp="1"/>
          </p:cNvSpPr>
          <p:nvPr>
            <p:ph type="title"/>
          </p:nvPr>
        </p:nvSpPr>
        <p:spPr>
          <a:xfrm>
            <a:off x="457200" y="152400"/>
            <a:ext cx="8229600" cy="180256"/>
          </a:xfrm>
        </p:spPr>
        <p:txBody>
          <a:bodyPr>
            <a:normAutofit fontScale="90000"/>
          </a:bodyPr>
          <a:lstStyle/>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smtClean="0"/>
              <a:t>Initialement associé à la notion de transmission de l'image aux générations futures, le portrait joue un rôle social important tout au long de l'histoire française et européenne.</a:t>
            </a:r>
            <a:br>
              <a:rPr lang="fr-FR" dirty="0" smtClean="0"/>
            </a:br>
            <a:r>
              <a:rPr lang="fr-FR" dirty="0" smtClean="0"/>
              <a:t>Il permet d'assoir la position sociale d'un personnage. C'est aussi un outil de propagande: les souverains envoyaient leurs portraits dans les provinces et régions, ce qui permettait d'affirmer leur omniprésence.</a:t>
            </a:r>
            <a:br>
              <a:rPr lang="fr-FR" dirty="0" smtClean="0"/>
            </a:br>
            <a:r>
              <a:rPr lang="fr-FR" dirty="0" smtClean="0"/>
              <a:t>Il compense aussi l'absence et l'éloignement; en effet lors de fiançailles, les futurs époux faisaient souvent connaissance par l'intermédiaire d'un portrait. Enfin c'est un souvenir pour la famille qui le transmettra aux générations futures.</a:t>
            </a:r>
          </a:p>
          <a:p>
            <a:endParaRPr lang="fr-FR" dirty="0"/>
          </a:p>
        </p:txBody>
      </p:sp>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louis-XIV_Rigaud.JPG"/>
          <p:cNvPicPr>
            <a:picLocks noGrp="1" noChangeAspect="1"/>
          </p:cNvPicPr>
          <p:nvPr>
            <p:ph sz="quarter" idx="1"/>
          </p:nvPr>
        </p:nvPicPr>
        <p:blipFill>
          <a:blip r:embed="rId2" cstate="print"/>
          <a:stretch>
            <a:fillRect/>
          </a:stretch>
        </p:blipFill>
        <p:spPr>
          <a:xfrm>
            <a:off x="827584" y="357993"/>
            <a:ext cx="4528657" cy="6500007"/>
          </a:xfrm>
        </p:spPr>
      </p:pic>
      <p:sp>
        <p:nvSpPr>
          <p:cNvPr id="3" name="Espace réservé du texte 2"/>
          <p:cNvSpPr>
            <a:spLocks noGrp="1"/>
          </p:cNvSpPr>
          <p:nvPr>
            <p:ph type="body" idx="2"/>
          </p:nvPr>
        </p:nvSpPr>
        <p:spPr/>
        <p:txBody>
          <a:bodyPr/>
          <a:lstStyle/>
          <a:p>
            <a:r>
              <a:rPr lang="fr-FR" sz="2000" i="1" dirty="0" smtClean="0"/>
              <a:t>Louis XIV, 1702</a:t>
            </a:r>
            <a:endParaRPr lang="fr-FR" sz="2000" dirty="0" smtClean="0"/>
          </a:p>
          <a:p>
            <a:endParaRPr lang="fr-FR" dirty="0"/>
          </a:p>
        </p:txBody>
      </p:sp>
      <p:sp>
        <p:nvSpPr>
          <p:cNvPr id="4" name="Titre 3"/>
          <p:cNvSpPr>
            <a:spLocks noGrp="1"/>
          </p:cNvSpPr>
          <p:nvPr>
            <p:ph type="title"/>
          </p:nvPr>
        </p:nvSpPr>
        <p:spPr/>
        <p:txBody>
          <a:bodyPr>
            <a:noAutofit/>
          </a:bodyPr>
          <a:lstStyle/>
          <a:p>
            <a:r>
              <a:rPr lang="fr-FR" sz="2400" i="1" dirty="0" err="1" smtClean="0"/>
              <a:t>Hyacynthe</a:t>
            </a:r>
            <a:r>
              <a:rPr lang="fr-FR" sz="2400" i="1" dirty="0" smtClean="0"/>
              <a:t> Rigaud</a:t>
            </a:r>
            <a:endParaRPr lang="fr-F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b="1" dirty="0" smtClean="0"/>
              <a:t>En </a:t>
            </a:r>
            <a:r>
              <a:rPr lang="fr-FR" b="1" dirty="0" smtClean="0"/>
              <a:t>F</a:t>
            </a:r>
            <a:r>
              <a:rPr lang="fr-FR" b="1" dirty="0" smtClean="0"/>
              <a:t>rance</a:t>
            </a:r>
            <a:r>
              <a:rPr lang="fr-FR" b="1" dirty="0" smtClean="0"/>
              <a:t>, le portrait va ainsi évoluer au cours des XVIIème et XVIIIème siècles.</a:t>
            </a:r>
            <a:r>
              <a:rPr lang="fr-FR" dirty="0" smtClean="0"/>
              <a:t/>
            </a:r>
            <a:br>
              <a:rPr lang="fr-FR" dirty="0" smtClean="0"/>
            </a:br>
            <a:r>
              <a:rPr lang="fr-FR" dirty="0" smtClean="0"/>
              <a:t>Le portrait au XVII incarne les rapports de l’individu avec l’ État : portrait de cour dans les monarchies de France, d’Angleterre et d’Espagne, portrait bourgeois et collectif en Hollande…</a:t>
            </a:r>
            <a:br>
              <a:rPr lang="fr-FR" dirty="0" smtClean="0"/>
            </a:br>
            <a:r>
              <a:rPr lang="fr-FR" dirty="0" smtClean="0"/>
              <a:t>En France, le portrait sévère de la première moitié du XVIIe s. fait place à un style plus opulent. Au début du XVII, il faut reconstruire la nation après les dommages des guerres de Religion…</a:t>
            </a:r>
            <a:br>
              <a:rPr lang="fr-FR" dirty="0" smtClean="0"/>
            </a:br>
            <a:r>
              <a:rPr lang="fr-FR" dirty="0" smtClean="0"/>
              <a:t>Au milieu du XVII, le portrait va revêtir un aspect plus officiel avec les effigies d’apparat des grands dignitaires du régime. Dans la seconde moitié du XVII, les perruques, draperies et fastes de Versailles se reflètent dans les portraits de Mignard, peintre de la femme et de l’accessoire, de Rigaud, peinte de la réalité « posée », et de Largillière, plus sensible au mouvement. A côté de ce style pompeux, la province baroque trouve ses interprètes. </a:t>
            </a:r>
            <a:br>
              <a:rPr lang="fr-FR" dirty="0" smtClean="0"/>
            </a:br>
            <a:endParaRPr lang="fr-FR" dirty="0"/>
          </a:p>
        </p:txBody>
      </p:sp>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dirty="0" smtClean="0">
                <a:solidFill>
                  <a:schemeClr val="bg1">
                    <a:lumMod val="95000"/>
                    <a:lumOff val="5000"/>
                  </a:schemeClr>
                </a:solidFill>
              </a:rPr>
              <a:t>Dictionnaire </a:t>
            </a:r>
            <a:r>
              <a:rPr lang="fr-FR" i="1" dirty="0" smtClean="0">
                <a:solidFill>
                  <a:schemeClr val="bg1">
                    <a:lumMod val="95000"/>
                    <a:lumOff val="5000"/>
                  </a:schemeClr>
                </a:solidFill>
              </a:rPr>
              <a:t>Le Robert </a:t>
            </a:r>
            <a:r>
              <a:rPr lang="fr-FR" dirty="0" smtClean="0">
                <a:solidFill>
                  <a:schemeClr val="bg1">
                    <a:lumMod val="95000"/>
                    <a:lumOff val="5000"/>
                  </a:schemeClr>
                </a:solidFill>
              </a:rPr>
              <a:t>: Représentation d’une personne réelle, plus spécifiquement de son visage, par le dessin, la gravure, la peinture et plus tard la photographie.</a:t>
            </a:r>
          </a:p>
          <a:p>
            <a:r>
              <a:rPr lang="fr-FR" dirty="0" smtClean="0">
                <a:solidFill>
                  <a:schemeClr val="bg1">
                    <a:lumMod val="95000"/>
                    <a:lumOff val="5000"/>
                  </a:schemeClr>
                </a:solidFill>
              </a:rPr>
              <a:t>Souriau, </a:t>
            </a:r>
            <a:r>
              <a:rPr lang="fr-FR" i="1" dirty="0" smtClean="0">
                <a:solidFill>
                  <a:schemeClr val="bg1">
                    <a:lumMod val="95000"/>
                    <a:lumOff val="5000"/>
                  </a:schemeClr>
                </a:solidFill>
              </a:rPr>
              <a:t>Vocabulaire esthétique 1990 </a:t>
            </a:r>
            <a:r>
              <a:rPr lang="fr-FR" dirty="0" smtClean="0">
                <a:solidFill>
                  <a:schemeClr val="bg1">
                    <a:lumMod val="95000"/>
                    <a:lumOff val="5000"/>
                  </a:schemeClr>
                </a:solidFill>
              </a:rPr>
              <a:t>: Au sens général, représentation d’une personne ; mais la définition du portrait comme concept esthétique appelle quelques précisions.</a:t>
            </a:r>
          </a:p>
          <a:p>
            <a:r>
              <a:rPr lang="fr-FR" dirty="0" smtClean="0">
                <a:solidFill>
                  <a:schemeClr val="bg1">
                    <a:lumMod val="95000"/>
                    <a:lumOff val="5000"/>
                  </a:schemeClr>
                </a:solidFill>
              </a:rPr>
              <a:t>Dans les arts plastiques,… portrait se dit pour une œuvre en deux dimensions, peinture ou dessin. Le portrait est donc une interprétation et transcription pour rendre l’apparence extérieure d’une personne, quel que soit le degré de réalisme. Bien qu’uniquement visuel, le portrait peut rendre très sensible la personnalité intérieure du modèle, par de nombreux indices tels que la pose, l’expression de la physionomie, </a:t>
            </a:r>
            <a:r>
              <a:rPr lang="fr-FR" dirty="0" err="1" smtClean="0">
                <a:solidFill>
                  <a:schemeClr val="bg1">
                    <a:lumMod val="95000"/>
                    <a:lumOff val="5000"/>
                  </a:schemeClr>
                </a:solidFill>
              </a:rPr>
              <a:t>etc</a:t>
            </a:r>
            <a:r>
              <a:rPr lang="fr-FR" dirty="0" smtClean="0">
                <a:solidFill>
                  <a:schemeClr val="bg1">
                    <a:lumMod val="95000"/>
                    <a:lumOff val="5000"/>
                  </a:schemeClr>
                </a:solidFill>
              </a:rPr>
              <a:t>…</a:t>
            </a:r>
          </a:p>
          <a:p>
            <a:r>
              <a:rPr lang="fr-FR" dirty="0" smtClean="0">
                <a:solidFill>
                  <a:schemeClr val="bg1">
                    <a:lumMod val="95000"/>
                    <a:lumOff val="5000"/>
                  </a:schemeClr>
                </a:solidFill>
              </a:rPr>
              <a:t>En littérature, le portrait est une description, il donne donc en ordre successif ce que la vue représente simultanément…. Il peut indiquer directement les aspects non visuels de la personne, par exemple donner ses caractéristiques psychologiques….</a:t>
            </a:r>
          </a:p>
          <a:p>
            <a:endParaRPr lang="fr-FR" dirty="0"/>
          </a:p>
        </p:txBody>
      </p:sp>
      <p:sp>
        <p:nvSpPr>
          <p:cNvPr id="3" name="Titre 2"/>
          <p:cNvSpPr>
            <a:spLocks noGrp="1"/>
          </p:cNvSpPr>
          <p:nvPr>
            <p:ph type="title"/>
          </p:nvPr>
        </p:nvSpPr>
        <p:spPr/>
        <p:txBody>
          <a:bodyPr/>
          <a:lstStyle/>
          <a:p>
            <a:pPr algn="ctr"/>
            <a:r>
              <a:rPr lang="fr-FR" dirty="0" smtClean="0"/>
              <a:t>Définition du mot.</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smtClean="0"/>
              <a:t>La Fin du règne de Louis XIV est marqué par des grands portraitistes tels François de Troy, Nicolas de </a:t>
            </a:r>
            <a:r>
              <a:rPr lang="fr-FR" dirty="0" err="1" smtClean="0"/>
              <a:t>Largilière</a:t>
            </a:r>
            <a:r>
              <a:rPr lang="fr-FR" dirty="0" smtClean="0"/>
              <a:t> et Hyacinthe Rigaud.</a:t>
            </a:r>
            <a:br>
              <a:rPr lang="fr-FR" dirty="0" smtClean="0"/>
            </a:br>
            <a:r>
              <a:rPr lang="fr-FR" dirty="0" smtClean="0"/>
              <a:t>La transition vers le XVIIIe s. est annoncée par un goût croissant pour le mouvement et les couleurs gaies. L'art du portrait va changer au cours du siècle des lumières. La légèreté, l'élégance et la fantaisie apparaitront: Les portraits mythologiques de Mesdames de France par Jean Nattier en offrent de brillants exemples. </a:t>
            </a:r>
            <a:br>
              <a:rPr lang="fr-FR" dirty="0" smtClean="0"/>
            </a:br>
            <a:r>
              <a:rPr lang="fr-FR" dirty="0" smtClean="0"/>
              <a:t>De plus en plus l'utilisation d'un fond neutre donne une atmosphère plus détendue et plus intime. La forme ovale est largement utilisée. On pénètre dans l'intimité des appartements, ainsi en est-il de certains portraits de Madame de Pompadour.</a:t>
            </a:r>
          </a:p>
          <a:p>
            <a:endParaRPr lang="fr-FR" dirty="0"/>
          </a:p>
        </p:txBody>
      </p:sp>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madame Pompadour-La-Tour.jpg"/>
          <p:cNvPicPr>
            <a:picLocks noGrp="1" noChangeAspect="1"/>
          </p:cNvPicPr>
          <p:nvPr>
            <p:ph sz="quarter" idx="1"/>
          </p:nvPr>
        </p:nvPicPr>
        <p:blipFill>
          <a:blip r:embed="rId2" cstate="print"/>
          <a:srcRect t="6849"/>
          <a:stretch>
            <a:fillRect/>
          </a:stretch>
        </p:blipFill>
        <p:spPr>
          <a:xfrm>
            <a:off x="611560" y="0"/>
            <a:ext cx="5199558" cy="6858000"/>
          </a:xfrm>
        </p:spPr>
      </p:pic>
      <p:sp>
        <p:nvSpPr>
          <p:cNvPr id="3" name="Espace réservé du texte 2"/>
          <p:cNvSpPr>
            <a:spLocks noGrp="1"/>
          </p:cNvSpPr>
          <p:nvPr>
            <p:ph type="body" idx="2"/>
          </p:nvPr>
        </p:nvSpPr>
        <p:spPr/>
        <p:txBody>
          <a:bodyPr/>
          <a:lstStyle/>
          <a:p>
            <a:r>
              <a:rPr lang="fr-FR" sz="2000" i="1" dirty="0" smtClean="0"/>
              <a:t>Madame de Pompadour, Pastel , 1755</a:t>
            </a:r>
            <a:endParaRPr lang="fr-FR" sz="2000" dirty="0" smtClean="0"/>
          </a:p>
          <a:p>
            <a:endParaRPr lang="fr-FR" dirty="0"/>
          </a:p>
        </p:txBody>
      </p:sp>
      <p:sp>
        <p:nvSpPr>
          <p:cNvPr id="4" name="Titre 3"/>
          <p:cNvSpPr>
            <a:spLocks noGrp="1"/>
          </p:cNvSpPr>
          <p:nvPr>
            <p:ph type="title"/>
          </p:nvPr>
        </p:nvSpPr>
        <p:spPr/>
        <p:txBody>
          <a:bodyPr>
            <a:normAutofit fontScale="90000"/>
          </a:bodyPr>
          <a:lstStyle/>
          <a:p>
            <a:r>
              <a:rPr lang="fr-FR" sz="2800" i="1" dirty="0" smtClean="0"/>
              <a:t>Maurice Quentin de la Tour</a:t>
            </a:r>
            <a:endParaRPr lang="fr-F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rem.jpg"/>
          <p:cNvPicPr>
            <a:picLocks noGrp="1" noChangeAspect="1"/>
          </p:cNvPicPr>
          <p:nvPr>
            <p:ph sz="quarter" idx="1"/>
          </p:nvPr>
        </p:nvPicPr>
        <p:blipFill>
          <a:blip r:embed="rId2" cstate="print"/>
          <a:stretch>
            <a:fillRect/>
          </a:stretch>
        </p:blipFill>
        <p:spPr>
          <a:xfrm>
            <a:off x="539552" y="260648"/>
            <a:ext cx="5290318" cy="6366904"/>
          </a:xfrm>
        </p:spPr>
      </p:pic>
      <p:sp>
        <p:nvSpPr>
          <p:cNvPr id="3" name="Espace réservé du texte 2"/>
          <p:cNvSpPr>
            <a:spLocks noGrp="1"/>
          </p:cNvSpPr>
          <p:nvPr>
            <p:ph type="body" idx="2"/>
          </p:nvPr>
        </p:nvSpPr>
        <p:spPr/>
        <p:txBody>
          <a:bodyPr>
            <a:normAutofit/>
          </a:bodyPr>
          <a:lstStyle/>
          <a:p>
            <a:r>
              <a:rPr lang="fr-FR" sz="2400" dirty="0" smtClean="0"/>
              <a:t>Rembrandt van Rijn - </a:t>
            </a:r>
            <a:r>
              <a:rPr lang="fr-FR" sz="2400" dirty="0" err="1" smtClean="0"/>
              <a:t>Selbstbildnis</a:t>
            </a:r>
            <a:endParaRPr lang="fr-FR" sz="2400" dirty="0"/>
          </a:p>
        </p:txBody>
      </p:sp>
      <p:sp>
        <p:nvSpPr>
          <p:cNvPr id="4" name="Titre 3"/>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velasquez.jpg"/>
          <p:cNvPicPr>
            <a:picLocks noGrp="1" noChangeAspect="1"/>
          </p:cNvPicPr>
          <p:nvPr>
            <p:ph sz="quarter" idx="1"/>
          </p:nvPr>
        </p:nvPicPr>
        <p:blipFill>
          <a:blip r:embed="rId2" cstate="print"/>
          <a:stretch>
            <a:fillRect/>
          </a:stretch>
        </p:blipFill>
        <p:spPr>
          <a:xfrm>
            <a:off x="899592" y="260648"/>
            <a:ext cx="5237534" cy="6367198"/>
          </a:xfrm>
        </p:spPr>
      </p:pic>
      <p:sp>
        <p:nvSpPr>
          <p:cNvPr id="3" name="Espace réservé du texte 2"/>
          <p:cNvSpPr>
            <a:spLocks noGrp="1"/>
          </p:cNvSpPr>
          <p:nvPr>
            <p:ph type="body" idx="2"/>
          </p:nvPr>
        </p:nvSpPr>
        <p:spPr/>
        <p:txBody>
          <a:bodyPr>
            <a:normAutofit/>
          </a:bodyPr>
          <a:lstStyle/>
          <a:p>
            <a:r>
              <a:rPr lang="fr-FR" sz="2000" b="1" i="1" dirty="0" smtClean="0"/>
              <a:t>Portrait</a:t>
            </a:r>
            <a:r>
              <a:rPr lang="fr-FR" sz="2000" i="1" dirty="0" smtClean="0"/>
              <a:t> du pape Innocent X</a:t>
            </a:r>
            <a:r>
              <a:rPr lang="fr-FR" sz="2000" dirty="0" smtClean="0"/>
              <a:t>, 1650.</a:t>
            </a:r>
            <a:endParaRPr lang="fr-FR" sz="2000" dirty="0"/>
          </a:p>
        </p:txBody>
      </p:sp>
      <p:sp>
        <p:nvSpPr>
          <p:cNvPr id="4" name="Titre 3"/>
          <p:cNvSpPr>
            <a:spLocks noGrp="1"/>
          </p:cNvSpPr>
          <p:nvPr>
            <p:ph type="title"/>
          </p:nvPr>
        </p:nvSpPr>
        <p:spPr/>
        <p:txBody>
          <a:bodyPr>
            <a:normAutofit/>
          </a:bodyPr>
          <a:lstStyle/>
          <a:p>
            <a:r>
              <a:rPr lang="fr-FR" sz="2800" dirty="0" smtClean="0"/>
              <a:t>Vélasquez.</a:t>
            </a:r>
            <a:endParaRPr lang="fr-F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menines.jpg"/>
          <p:cNvPicPr>
            <a:picLocks noGrp="1" noChangeAspect="1"/>
          </p:cNvPicPr>
          <p:nvPr>
            <p:ph sz="quarter" idx="1"/>
          </p:nvPr>
        </p:nvPicPr>
        <p:blipFill>
          <a:blip r:embed="rId2" cstate="print"/>
          <a:stretch>
            <a:fillRect/>
          </a:stretch>
        </p:blipFill>
        <p:spPr>
          <a:xfrm>
            <a:off x="683568" y="-1"/>
            <a:ext cx="5784174" cy="6734431"/>
          </a:xfrm>
        </p:spPr>
      </p:pic>
      <p:sp>
        <p:nvSpPr>
          <p:cNvPr id="3" name="Espace réservé du texte 2"/>
          <p:cNvSpPr>
            <a:spLocks noGrp="1"/>
          </p:cNvSpPr>
          <p:nvPr>
            <p:ph type="body" idx="2"/>
          </p:nvPr>
        </p:nvSpPr>
        <p:spPr/>
        <p:txBody>
          <a:bodyPr>
            <a:normAutofit/>
          </a:bodyPr>
          <a:lstStyle/>
          <a:p>
            <a:r>
              <a:rPr lang="fr-FR" sz="2400" dirty="0" smtClean="0"/>
              <a:t>Les ménines. </a:t>
            </a:r>
            <a:endParaRPr lang="fr-FR" sz="2400" dirty="0"/>
          </a:p>
        </p:txBody>
      </p:sp>
      <p:sp>
        <p:nvSpPr>
          <p:cNvPr id="4" name="Titre 3"/>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XVIII</a:t>
            </a:r>
            <a:r>
              <a:rPr lang="fr-FR" baseline="30000" dirty="0" smtClean="0"/>
              <a:t>ème</a:t>
            </a:r>
            <a:r>
              <a:rPr lang="fr-FR" dirty="0" smtClean="0"/>
              <a:t> et XX</a:t>
            </a:r>
            <a:r>
              <a:rPr lang="fr-FR" baseline="30000" dirty="0" smtClean="0"/>
              <a:t>ème</a:t>
            </a:r>
            <a:r>
              <a:rPr lang="fr-FR" dirty="0" smtClean="0"/>
              <a:t> siècles : classicisme et romantisme.</a:t>
            </a:r>
            <a:endParaRPr lang="fr-FR" dirty="0"/>
          </a:p>
        </p:txBody>
      </p:sp>
      <p:sp>
        <p:nvSpPr>
          <p:cNvPr id="3" name="Espace réservé du texte 2"/>
          <p:cNvSpPr>
            <a:spLocks noGrp="1"/>
          </p:cNvSpPr>
          <p:nvPr>
            <p:ph type="body" idx="1"/>
          </p:nvPr>
        </p:nvSpPr>
        <p:spPr/>
        <p:txBody>
          <a:bodyPr/>
          <a:lstStyle/>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Mignard_Nicolas_1606_1668_Moli_re_dans_le_r_le_de_C_sar_1658.jpg"/>
          <p:cNvPicPr>
            <a:picLocks noGrp="1" noChangeAspect="1"/>
          </p:cNvPicPr>
          <p:nvPr>
            <p:ph sz="quarter" idx="1"/>
          </p:nvPr>
        </p:nvPicPr>
        <p:blipFill>
          <a:blip r:embed="rId2" cstate="print"/>
          <a:stretch>
            <a:fillRect/>
          </a:stretch>
        </p:blipFill>
        <p:spPr>
          <a:xfrm>
            <a:off x="971600" y="188640"/>
            <a:ext cx="5201914" cy="6477091"/>
          </a:xfrm>
        </p:spPr>
      </p:pic>
      <p:sp>
        <p:nvSpPr>
          <p:cNvPr id="3" name="Espace réservé du texte 2"/>
          <p:cNvSpPr>
            <a:spLocks noGrp="1"/>
          </p:cNvSpPr>
          <p:nvPr>
            <p:ph type="body" idx="2"/>
          </p:nvPr>
        </p:nvSpPr>
        <p:spPr/>
        <p:txBody>
          <a:bodyPr/>
          <a:lstStyle/>
          <a:p>
            <a:r>
              <a:rPr lang="fr-FR" sz="2000" i="1" dirty="0" smtClean="0"/>
              <a:t>Portrait de Molière dans le rôle de César, 1658</a:t>
            </a:r>
          </a:p>
          <a:p>
            <a:endParaRPr lang="fr-FR" dirty="0" smtClean="0"/>
          </a:p>
          <a:p>
            <a:endParaRPr lang="fr-FR" dirty="0"/>
          </a:p>
        </p:txBody>
      </p:sp>
      <p:sp>
        <p:nvSpPr>
          <p:cNvPr id="4" name="Titre 3"/>
          <p:cNvSpPr>
            <a:spLocks noGrp="1"/>
          </p:cNvSpPr>
          <p:nvPr>
            <p:ph type="title"/>
          </p:nvPr>
        </p:nvSpPr>
        <p:spPr/>
        <p:txBody>
          <a:bodyPr>
            <a:normAutofit fontScale="90000"/>
          </a:bodyPr>
          <a:lstStyle/>
          <a:p>
            <a:r>
              <a:rPr lang="fr-FR" sz="3600" dirty="0" smtClean="0"/>
              <a:t>Nicolas Mignard </a:t>
            </a:r>
            <a:endParaRPr lang="fr-FR"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a:buNone/>
            </a:pPr>
            <a:r>
              <a:rPr lang="fr-FR" dirty="0" smtClean="0"/>
              <a:t>l’art du portrait va progressivement changer au cours du Siècle des Lumières, et avec lui la représentation des hommes et des femmes de pouvoir. La légèreté, l’élégance, la fantaisie et la sensualité de la société aristocratique ne sont pas étrangères au succès des portraits mythologiques, dont les portraits de Mesdames de France -</a:t>
            </a:r>
          </a:p>
          <a:p>
            <a:pPr>
              <a:buNone/>
            </a:pPr>
            <a:r>
              <a:rPr lang="fr-FR" i="1" dirty="0" smtClean="0"/>
              <a:t>Henriette de France en Flore (1742) et Adélaïde de France en Diane (1745) - par Jean Nattier </a:t>
            </a:r>
            <a:r>
              <a:rPr lang="fr-FR" dirty="0" smtClean="0"/>
              <a:t>offrent de brillants exemples. Fort apprécié par la famille royale, l’artiste, héritier aimable de Rigaud, prête aux visages une expression de douceur un peu mélancolique très révélatrice de la sensibilité de l’élite. Mais le charme et la vivacité de ses modèles – surtout des femmes – l’intéressent plus que  les traits de leur personnalité.</a:t>
            </a:r>
          </a:p>
          <a:p>
            <a:pPr>
              <a:buNone/>
            </a:pPr>
            <a:endParaRPr lang="fr-FR" dirty="0" smtClean="0"/>
          </a:p>
        </p:txBody>
      </p:sp>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adelaide de.jpg"/>
          <p:cNvPicPr>
            <a:picLocks noGrp="1" noChangeAspect="1"/>
          </p:cNvPicPr>
          <p:nvPr>
            <p:ph sz="quarter" idx="1"/>
          </p:nvPr>
        </p:nvPicPr>
        <p:blipFill>
          <a:blip r:embed="rId2" cstate="print"/>
          <a:stretch>
            <a:fillRect/>
          </a:stretch>
        </p:blipFill>
        <p:spPr>
          <a:xfrm>
            <a:off x="251520" y="188640"/>
            <a:ext cx="8712969" cy="6352547"/>
          </a:xfrm>
        </p:spPr>
      </p:pic>
      <p:sp>
        <p:nvSpPr>
          <p:cNvPr id="3" name="Espace réservé du texte 2"/>
          <p:cNvSpPr>
            <a:spLocks noGrp="1"/>
          </p:cNvSpPr>
          <p:nvPr>
            <p:ph type="body" idx="2"/>
          </p:nvPr>
        </p:nvSpPr>
        <p:spPr>
          <a:xfrm>
            <a:off x="4860032" y="1484784"/>
            <a:ext cx="1912240" cy="1396752"/>
          </a:xfrm>
        </p:spPr>
        <p:txBody>
          <a:bodyPr>
            <a:normAutofit/>
          </a:bodyPr>
          <a:lstStyle/>
          <a:p>
            <a:r>
              <a:rPr lang="fr-FR" sz="2000" i="1" dirty="0" smtClean="0"/>
              <a:t>Adelaïde de France en Diane. </a:t>
            </a:r>
            <a:endParaRPr lang="fr-FR" sz="2000" i="1" dirty="0"/>
          </a:p>
        </p:txBody>
      </p:sp>
      <p:sp>
        <p:nvSpPr>
          <p:cNvPr id="4" name="Titre 3"/>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4784"/>
            <a:ext cx="8229600" cy="5040560"/>
          </a:xfrm>
        </p:spPr>
        <p:txBody>
          <a:bodyPr>
            <a:noAutofit/>
          </a:bodyPr>
          <a:lstStyle/>
          <a:p>
            <a:pPr>
              <a:buNone/>
            </a:pPr>
            <a:r>
              <a:rPr lang="fr-FR" sz="2400" dirty="0" smtClean="0"/>
              <a:t>La deuxième moitié du siècle voit au contraire s’imposer la quête de la vérité psychologique. Cette évolution se fait sentir dans le portait peint. L’utilisation d’un fond neutre allège la composition et donne une atmosphère plus détendue et plus intime. Les attitudes des modèles sont moins hiératiques et leur naturel permet l’expression plus authentique de la personnalité de l’individu : le réalisme sans outrance, empreint de simplicité, est de mise. Le format ovale est largement utilisée pour le portrait en buste qui s’y inscrit de manière harmonieuse. Ainsi, dans le portrait du Musée des beaux-arts d’Orléans, François-Hubert Drouais nous fait-il pénétrer dans l’intimité de Madame de Pompadour.</a:t>
            </a:r>
          </a:p>
          <a:p>
            <a:pPr>
              <a:buNone/>
            </a:pPr>
            <a:endParaRPr lang="fr-FR" sz="2400" dirty="0" smtClean="0"/>
          </a:p>
          <a:p>
            <a:endParaRPr lang="fr-FR" sz="1600" dirty="0"/>
          </a:p>
        </p:txBody>
      </p:sp>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naissance du portrait : l’antiquité. </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PompadourDrouais.jpg"/>
          <p:cNvPicPr>
            <a:picLocks noGrp="1" noChangeAspect="1"/>
          </p:cNvPicPr>
          <p:nvPr>
            <p:ph sz="quarter" idx="1"/>
          </p:nvPr>
        </p:nvPicPr>
        <p:blipFill>
          <a:blip r:embed="rId2" cstate="print"/>
          <a:srcRect t="13678"/>
          <a:stretch>
            <a:fillRect/>
          </a:stretch>
        </p:blipFill>
        <p:spPr>
          <a:xfrm>
            <a:off x="611560" y="0"/>
            <a:ext cx="5637964" cy="6858000"/>
          </a:xfrm>
        </p:spPr>
      </p:pic>
      <p:sp>
        <p:nvSpPr>
          <p:cNvPr id="3" name="Espace réservé du texte 2"/>
          <p:cNvSpPr>
            <a:spLocks noGrp="1"/>
          </p:cNvSpPr>
          <p:nvPr>
            <p:ph type="body" idx="2"/>
          </p:nvPr>
        </p:nvSpPr>
        <p:spPr/>
        <p:txBody>
          <a:bodyPr>
            <a:normAutofit/>
          </a:bodyPr>
          <a:lstStyle/>
          <a:p>
            <a:r>
              <a:rPr lang="fr-FR" sz="2000" i="1" dirty="0" smtClean="0"/>
              <a:t>Madame de Pompadour</a:t>
            </a:r>
            <a:r>
              <a:rPr lang="fr-FR" sz="2000" dirty="0" smtClean="0"/>
              <a:t> </a:t>
            </a:r>
            <a:r>
              <a:rPr lang="fr-FR" sz="2000" i="1" dirty="0" smtClean="0"/>
              <a:t>à son métier à broder</a:t>
            </a:r>
            <a:r>
              <a:rPr lang="fr-FR" sz="2000" dirty="0" smtClean="0"/>
              <a:t> (1721-1764)</a:t>
            </a:r>
            <a:endParaRPr lang="fr-FR" sz="2000" dirty="0"/>
          </a:p>
        </p:txBody>
      </p:sp>
      <p:sp>
        <p:nvSpPr>
          <p:cNvPr id="4" name="Titre 3"/>
          <p:cNvSpPr>
            <a:spLocks noGrp="1"/>
          </p:cNvSpPr>
          <p:nvPr>
            <p:ph type="title"/>
          </p:nvPr>
        </p:nvSpPr>
        <p:spPr>
          <a:xfrm>
            <a:off x="6732240" y="476672"/>
            <a:ext cx="1981200" cy="1066800"/>
          </a:xfrm>
        </p:spPr>
        <p:txBody>
          <a:bodyPr>
            <a:normAutofit/>
          </a:bodyPr>
          <a:lstStyle/>
          <a:p>
            <a:r>
              <a:rPr lang="fr-FR" sz="3600" dirty="0" smtClean="0"/>
              <a:t>Drouais.</a:t>
            </a:r>
            <a:endParaRPr lang="fr-FR"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80728"/>
            <a:ext cx="8229600" cy="5544616"/>
          </a:xfrm>
        </p:spPr>
        <p:txBody>
          <a:bodyPr>
            <a:noAutofit/>
          </a:bodyPr>
          <a:lstStyle/>
          <a:p>
            <a:pPr>
              <a:buNone/>
            </a:pPr>
            <a:r>
              <a:rPr lang="fr-FR" sz="2400" dirty="0" smtClean="0"/>
              <a:t>L’analyse psychologique est encore plus aboutie chez les pastellistes comme Maurice- Quentin de La Tour, honoré de très nombreuses commandes des Grands, et Jean-Baptiste Perronneau, qui doit se contenter d’une clientèle plus bourgeoise et plus provinciale. L’attention de l’artiste, et donc du spectateur, se focalise sur le visage, dont l’expression, le regard, le sourire ou la moue disent le caractère profond du modèle. </a:t>
            </a:r>
            <a:r>
              <a:rPr lang="fr-FR" sz="2400" i="1" dirty="0" smtClean="0"/>
              <a:t>"Ils croient que je ne saisis que les traits de leur visage mais je descends au fond d’eux-mêmes…", disait  Maurice-</a:t>
            </a:r>
            <a:r>
              <a:rPr lang="fr-FR" sz="2400" dirty="0" smtClean="0"/>
              <a:t>Quentin de La Tour. Les accessoires, quand il en subsiste, sont réduits au minimum. Et puis le costume est là pour rappeler la richesse du modèle et sa fonction dans la société.</a:t>
            </a:r>
          </a:p>
        </p:txBody>
      </p:sp>
      <p:sp>
        <p:nvSpPr>
          <p:cNvPr id="3" name="Titre 2"/>
          <p:cNvSpPr>
            <a:spLocks noGrp="1"/>
          </p:cNvSpPr>
          <p:nvPr>
            <p:ph type="title"/>
          </p:nvPr>
        </p:nvSpPr>
        <p:spPr>
          <a:xfrm>
            <a:off x="457200" y="152400"/>
            <a:ext cx="8229600" cy="45719"/>
          </a:xfrm>
        </p:spPr>
        <p:txBody>
          <a:bodyPr>
            <a:normAutofit fontScale="90000"/>
          </a:bodyPr>
          <a:lstStyle/>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madeleine.jpg"/>
          <p:cNvPicPr>
            <a:picLocks noGrp="1" noChangeAspect="1"/>
          </p:cNvPicPr>
          <p:nvPr>
            <p:ph sz="quarter" idx="1"/>
          </p:nvPr>
        </p:nvPicPr>
        <p:blipFill>
          <a:blip r:embed="rId2" cstate="print"/>
          <a:srcRect t="5455"/>
          <a:stretch>
            <a:fillRect/>
          </a:stretch>
        </p:blipFill>
        <p:spPr>
          <a:xfrm>
            <a:off x="899592" y="0"/>
            <a:ext cx="5290120" cy="6827494"/>
          </a:xfrm>
        </p:spPr>
      </p:pic>
      <p:sp>
        <p:nvSpPr>
          <p:cNvPr id="3" name="Espace réservé du texte 2"/>
          <p:cNvSpPr>
            <a:spLocks noGrp="1"/>
          </p:cNvSpPr>
          <p:nvPr>
            <p:ph type="body" idx="2"/>
          </p:nvPr>
        </p:nvSpPr>
        <p:spPr/>
        <p:txBody>
          <a:bodyPr>
            <a:normAutofit/>
          </a:bodyPr>
          <a:lstStyle/>
          <a:p>
            <a:r>
              <a:rPr lang="fr-FR" sz="2000" b="1" i="1" dirty="0" smtClean="0"/>
              <a:t>La Madeleine à la veilleuse</a:t>
            </a:r>
            <a:r>
              <a:rPr lang="fr-FR" sz="2000" b="1" dirty="0" smtClean="0"/>
              <a:t>, vers 1640-1645</a:t>
            </a:r>
            <a:endParaRPr lang="fr-FR" sz="2000" dirty="0"/>
          </a:p>
        </p:txBody>
      </p:sp>
      <p:sp>
        <p:nvSpPr>
          <p:cNvPr id="4" name="Titre 3"/>
          <p:cNvSpPr>
            <a:spLocks noGrp="1"/>
          </p:cNvSpPr>
          <p:nvPr>
            <p:ph type="title"/>
          </p:nvPr>
        </p:nvSpPr>
        <p:spPr/>
        <p:txBody>
          <a:bodyPr>
            <a:noAutofit/>
          </a:bodyPr>
          <a:lstStyle/>
          <a:p>
            <a:r>
              <a:rPr lang="fr-FR" sz="2800" dirty="0" smtClean="0"/>
              <a:t>Georges de La Tour</a:t>
            </a:r>
            <a:endParaRPr lang="fr-F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pPr>
              <a:buNone/>
            </a:pPr>
            <a:r>
              <a:rPr lang="fr-FR" sz="2800" dirty="0" smtClean="0"/>
              <a:t>Le portrait historié ou mythologique tombe en désuétude et l’artiste a de moins en moins recours aux représentations symboliques pour traduire la personnalité de son modèle. Enfin les ornements, les attributs et les décors perdant de l’importance, les formats retrouvent des dimensions plus réduites permettant au regard du spectateur de se porter sur le personnage central du tableau. Dans la seconde moitié du XVIIIe siècle, le portrait de genre se développe grâce à des artistes comme Chardin et Greuze. L’époque, marquée par les idées de Jean-Jacques Rousseau, voit naître un courant sentimental qui s’épanouit avec les portraits de famille empreints de douceur et de féminité que compose Elisabeth Vigée-Lebrun.</a:t>
            </a:r>
          </a:p>
          <a:p>
            <a:endParaRPr lang="fr-FR" dirty="0"/>
          </a:p>
        </p:txBody>
      </p:sp>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Marie%20Antoinette%20et%20ses%20enfants.png"/>
          <p:cNvPicPr>
            <a:picLocks noGrp="1" noChangeAspect="1"/>
          </p:cNvPicPr>
          <p:nvPr>
            <p:ph sz="quarter" idx="1"/>
          </p:nvPr>
        </p:nvPicPr>
        <p:blipFill>
          <a:blip r:embed="rId2" cstate="print"/>
          <a:stretch>
            <a:fillRect/>
          </a:stretch>
        </p:blipFill>
        <p:spPr>
          <a:xfrm>
            <a:off x="1187624" y="0"/>
            <a:ext cx="5107101" cy="6847509"/>
          </a:xfrm>
        </p:spPr>
      </p:pic>
      <p:sp>
        <p:nvSpPr>
          <p:cNvPr id="3" name="Espace réservé du texte 2"/>
          <p:cNvSpPr>
            <a:spLocks noGrp="1"/>
          </p:cNvSpPr>
          <p:nvPr>
            <p:ph type="body" idx="2"/>
          </p:nvPr>
        </p:nvSpPr>
        <p:spPr/>
        <p:txBody>
          <a:bodyPr>
            <a:normAutofit/>
          </a:bodyPr>
          <a:lstStyle/>
          <a:p>
            <a:r>
              <a:rPr lang="fr-FR" sz="2000" i="1" dirty="0" smtClean="0"/>
              <a:t>Marie Antoinette et ses enfants 1787. </a:t>
            </a:r>
            <a:endParaRPr lang="fr-FR" sz="2000" i="1" dirty="0"/>
          </a:p>
        </p:txBody>
      </p:sp>
      <p:sp>
        <p:nvSpPr>
          <p:cNvPr id="4" name="Titre 3"/>
          <p:cNvSpPr>
            <a:spLocks noGrp="1"/>
          </p:cNvSpPr>
          <p:nvPr>
            <p:ph type="title"/>
          </p:nvPr>
        </p:nvSpPr>
        <p:spPr/>
        <p:txBody>
          <a:bodyPr>
            <a:noAutofit/>
          </a:bodyPr>
          <a:lstStyle/>
          <a:p>
            <a:r>
              <a:rPr lang="fr-FR" sz="2400" dirty="0" smtClean="0"/>
              <a:t>Élisabeth </a:t>
            </a:r>
            <a:r>
              <a:rPr lang="fr-FR" sz="2400" dirty="0" err="1" smtClean="0"/>
              <a:t>Vigée</a:t>
            </a:r>
            <a:r>
              <a:rPr lang="fr-FR" sz="2400" dirty="0" smtClean="0"/>
              <a:t> Le Brun</a:t>
            </a:r>
            <a:endParaRPr lang="fr-F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XIX</a:t>
            </a:r>
            <a:r>
              <a:rPr lang="fr-FR" baseline="30000" dirty="0" smtClean="0"/>
              <a:t>ème</a:t>
            </a:r>
            <a:r>
              <a:rPr lang="fr-FR" dirty="0" smtClean="0"/>
              <a:t>  siècle.</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285.jpg"/>
          <p:cNvPicPr>
            <a:picLocks noGrp="1" noChangeAspect="1"/>
          </p:cNvPicPr>
          <p:nvPr>
            <p:ph sz="quarter" idx="1"/>
          </p:nvPr>
        </p:nvPicPr>
        <p:blipFill>
          <a:blip r:embed="rId2" cstate="print"/>
          <a:stretch>
            <a:fillRect/>
          </a:stretch>
        </p:blipFill>
        <p:spPr>
          <a:xfrm>
            <a:off x="755576" y="107250"/>
            <a:ext cx="5400600" cy="6750750"/>
          </a:xfrm>
        </p:spPr>
      </p:pic>
      <p:sp>
        <p:nvSpPr>
          <p:cNvPr id="3" name="Espace réservé du texte 2"/>
          <p:cNvSpPr>
            <a:spLocks noGrp="1"/>
          </p:cNvSpPr>
          <p:nvPr>
            <p:ph type="body" idx="2"/>
          </p:nvPr>
        </p:nvSpPr>
        <p:spPr/>
        <p:txBody>
          <a:bodyPr>
            <a:normAutofit/>
          </a:bodyPr>
          <a:lstStyle/>
          <a:p>
            <a:r>
              <a:rPr lang="fr-FR" sz="2000" dirty="0" smtClean="0"/>
              <a:t>Napoléon franchissant le grand Sant Bernard, 1800.</a:t>
            </a:r>
            <a:endParaRPr lang="fr-FR" sz="2000" dirty="0"/>
          </a:p>
        </p:txBody>
      </p:sp>
      <p:sp>
        <p:nvSpPr>
          <p:cNvPr id="4" name="Titre 3"/>
          <p:cNvSpPr>
            <a:spLocks noGrp="1"/>
          </p:cNvSpPr>
          <p:nvPr>
            <p:ph type="title"/>
          </p:nvPr>
        </p:nvSpPr>
        <p:spPr/>
        <p:txBody>
          <a:bodyPr>
            <a:normAutofit/>
          </a:bodyPr>
          <a:lstStyle/>
          <a:p>
            <a:r>
              <a:rPr lang="fr-FR" sz="4000" dirty="0" smtClean="0"/>
              <a:t>David</a:t>
            </a:r>
            <a:endParaRPr lang="fr-FR"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280px-Ingres,_Napoleon_on_his_Imperial_throne.jpg"/>
          <p:cNvPicPr>
            <a:picLocks noGrp="1" noChangeAspect="1"/>
          </p:cNvPicPr>
          <p:nvPr>
            <p:ph sz="quarter" idx="1"/>
          </p:nvPr>
        </p:nvPicPr>
        <p:blipFill>
          <a:blip r:embed="rId2" cstate="print"/>
          <a:stretch>
            <a:fillRect/>
          </a:stretch>
        </p:blipFill>
        <p:spPr>
          <a:xfrm>
            <a:off x="1763688" y="0"/>
            <a:ext cx="4228119" cy="6855592"/>
          </a:xfrm>
        </p:spPr>
      </p:pic>
      <p:sp>
        <p:nvSpPr>
          <p:cNvPr id="3" name="Espace réservé du texte 2"/>
          <p:cNvSpPr>
            <a:spLocks noGrp="1"/>
          </p:cNvSpPr>
          <p:nvPr>
            <p:ph type="body" idx="2"/>
          </p:nvPr>
        </p:nvSpPr>
        <p:spPr/>
        <p:txBody>
          <a:bodyPr>
            <a:normAutofit/>
          </a:bodyPr>
          <a:lstStyle/>
          <a:p>
            <a:r>
              <a:rPr lang="fr-FR" sz="2000" i="1" dirty="0" smtClean="0"/>
              <a:t>Napoléon I</a:t>
            </a:r>
            <a:r>
              <a:rPr lang="fr-FR" sz="2000" i="1" baseline="30000" dirty="0" smtClean="0"/>
              <a:t>er</a:t>
            </a:r>
            <a:r>
              <a:rPr lang="fr-FR" sz="2000" i="1" dirty="0" smtClean="0"/>
              <a:t> sur le trône impérial</a:t>
            </a:r>
            <a:endParaRPr lang="fr-FR" sz="2000" dirty="0"/>
          </a:p>
        </p:txBody>
      </p:sp>
      <p:sp>
        <p:nvSpPr>
          <p:cNvPr id="4" name="Titre 3"/>
          <p:cNvSpPr>
            <a:spLocks noGrp="1"/>
          </p:cNvSpPr>
          <p:nvPr>
            <p:ph type="title"/>
          </p:nvPr>
        </p:nvSpPr>
        <p:spPr/>
        <p:txBody>
          <a:bodyPr>
            <a:normAutofit/>
          </a:bodyPr>
          <a:lstStyle/>
          <a:p>
            <a:r>
              <a:rPr lang="fr-FR" sz="3200" dirty="0" smtClean="0"/>
              <a:t>INGRES</a:t>
            </a:r>
            <a:endParaRPr lang="fr-FR"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GOYA_S~1.JPG"/>
          <p:cNvPicPr>
            <a:picLocks noGrp="1" noChangeAspect="1"/>
          </p:cNvPicPr>
          <p:nvPr>
            <p:ph sz="quarter" idx="1"/>
          </p:nvPr>
        </p:nvPicPr>
        <p:blipFill>
          <a:blip r:embed="rId2" cstate="print"/>
          <a:stretch>
            <a:fillRect/>
          </a:stretch>
        </p:blipFill>
        <p:spPr>
          <a:xfrm>
            <a:off x="1331640" y="0"/>
            <a:ext cx="4360366" cy="6893859"/>
          </a:xfrm>
        </p:spPr>
      </p:pic>
      <p:sp>
        <p:nvSpPr>
          <p:cNvPr id="3" name="Espace réservé du texte 2"/>
          <p:cNvSpPr>
            <a:spLocks noGrp="1"/>
          </p:cNvSpPr>
          <p:nvPr>
            <p:ph type="body" idx="2"/>
          </p:nvPr>
        </p:nvSpPr>
        <p:spPr/>
        <p:txBody>
          <a:bodyPr>
            <a:normAutofit/>
          </a:bodyPr>
          <a:lstStyle/>
          <a:p>
            <a:r>
              <a:rPr lang="fr-FR" sz="2000" i="1" dirty="0" smtClean="0"/>
              <a:t>Saturne dévorant ses enfants entre 1821 et 1823.</a:t>
            </a:r>
            <a:endParaRPr lang="fr-FR" sz="2000" i="1" dirty="0"/>
          </a:p>
        </p:txBody>
      </p:sp>
      <p:sp>
        <p:nvSpPr>
          <p:cNvPr id="4" name="Titre 3"/>
          <p:cNvSpPr>
            <a:spLocks noGrp="1"/>
          </p:cNvSpPr>
          <p:nvPr>
            <p:ph type="title"/>
          </p:nvPr>
        </p:nvSpPr>
        <p:spPr/>
        <p:txBody>
          <a:bodyPr/>
          <a:lstStyle/>
          <a:p>
            <a:r>
              <a:rPr lang="fr-FR" sz="4000" dirty="0" smtClean="0"/>
              <a:t>Goya</a:t>
            </a:r>
            <a:r>
              <a:rPr lang="fr-FR" dirty="0" smtClean="0"/>
              <a:t>. </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a:xfrm>
            <a:off x="457200" y="457200"/>
            <a:ext cx="8075240" cy="5715000"/>
          </a:xfrm>
        </p:spPr>
        <p:txBody>
          <a:bodyPr>
            <a:normAutofit/>
          </a:bodyPr>
          <a:lstStyle/>
          <a:p>
            <a:r>
              <a:rPr lang="fr-FR" sz="2800" dirty="0" smtClean="0"/>
              <a:t>De l’idéalisation à la réalité</a:t>
            </a:r>
          </a:p>
          <a:p>
            <a:endParaRPr lang="fr-FR" sz="2000" dirty="0" smtClean="0"/>
          </a:p>
          <a:p>
            <a:r>
              <a:rPr lang="fr-FR" sz="2000" dirty="0" smtClean="0"/>
              <a:t>A l’époque romantique, Eugène Delacroix idéalise ses portraits en y révélant le caractère intérieur des modèles, transformé par son imagination.</a:t>
            </a:r>
          </a:p>
          <a:p>
            <a:r>
              <a:rPr lang="fr-FR" sz="2000" dirty="0" smtClean="0"/>
              <a:t>Dès la fin des années 1860, les peintres impressionnistes font évoluer le genre ne l’idéalisant plus. Edouard Manet peint les membres des milieux artistiques et bourgeois; Edgar Degas et Auguste Renoir représentent toutes les personnes participant à la vie sociale.</a:t>
            </a:r>
          </a:p>
          <a:p>
            <a:r>
              <a:rPr lang="fr-FR" sz="2000" dirty="0" smtClean="0"/>
              <a:t>Paul Gauguin défend la valeur esthétique de l’art primitif à travers ses portraits. Il abandonne l’illusion du vrai pour un espace sans profondeur et une stylisation des figures et des corps, ainsi que pour des couleurs expressives.</a:t>
            </a:r>
          </a:p>
          <a:p>
            <a:endParaRPr lang="fr-FR" sz="2000" dirty="0" smtClean="0"/>
          </a:p>
          <a:p>
            <a:endParaRPr lang="fr-FR"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548680"/>
            <a:ext cx="8291264" cy="6048672"/>
          </a:xfrm>
        </p:spPr>
        <p:txBody>
          <a:bodyPr>
            <a:normAutofit fontScale="62500" lnSpcReduction="20000"/>
          </a:bodyPr>
          <a:lstStyle/>
          <a:p>
            <a:r>
              <a:rPr lang="fr-FR" sz="3800" b="1" dirty="0" smtClean="0">
                <a:effectLst>
                  <a:outerShdw blurRad="38100" dist="38100" dir="2700000" algn="tl">
                    <a:srgbClr val="000000">
                      <a:alpha val="43137"/>
                    </a:srgbClr>
                  </a:outerShdw>
                </a:effectLst>
              </a:rPr>
              <a:t>Les origines du portrait</a:t>
            </a:r>
          </a:p>
          <a:p>
            <a:pPr>
              <a:buNone/>
            </a:pPr>
            <a:r>
              <a:rPr lang="fr-FR" sz="3800" dirty="0" smtClean="0"/>
              <a:t/>
            </a:r>
            <a:br>
              <a:rPr lang="fr-FR" sz="3800" dirty="0" smtClean="0"/>
            </a:br>
            <a:r>
              <a:rPr lang="fr-FR" sz="3800" dirty="0" smtClean="0"/>
              <a:t>Mythe fondateur du portrait rapporté par Pline l’Ancien:  «Une jeune fille de Corinthe amoureuse d’un jeune guerrier qui partait pour l’étranger, dessina la ligne de la silhouette de l’ombre du visage projetée sur le mur, son père potier emplit de terre cette ligne et la modela. »</a:t>
            </a:r>
            <a:br>
              <a:rPr lang="fr-FR" sz="3800" dirty="0" smtClean="0"/>
            </a:br>
            <a:r>
              <a:rPr lang="fr-FR" sz="3800" dirty="0" smtClean="0"/>
              <a:t>    Cette empreinte amoureuse, mortuaire, fétichise la présence de l’absent, sacralise la trace. Prolongement : profils des puissants dans des bas-reliefs, des monnaies, des médailles : images sculptées des souverains pour les idolâtrer en dehors de leur présence.</a:t>
            </a:r>
            <a:br>
              <a:rPr lang="fr-FR" sz="3800" dirty="0" smtClean="0"/>
            </a:br>
            <a:r>
              <a:rPr lang="fr-FR" sz="3800" dirty="0" smtClean="0"/>
              <a:t>Le portrait représente des archétypes de notables ; lié à l’art funéraire et religieux, lié aux rituels de la mort </a:t>
            </a:r>
            <a:r>
              <a:rPr lang="fr-FR" sz="3800" b="1" dirty="0" smtClean="0"/>
              <a:t>ex : Fayoum : on ne connaît rien de la personnalité, de l’histoire de la personne représentée</a:t>
            </a:r>
            <a:r>
              <a:rPr lang="fr-FR" sz="3800" dirty="0" smtClean="0"/>
              <a:t> : Portrait commémoratif Rome.</a:t>
            </a:r>
            <a:r>
              <a:rPr lang="fr-FR" sz="3800" i="1" dirty="0" smtClean="0"/>
              <a:t> </a:t>
            </a:r>
            <a:r>
              <a:rPr lang="fr-FR" sz="3800" b="1" i="1" dirty="0" smtClean="0">
                <a:solidFill>
                  <a:srgbClr val="C00000"/>
                </a:solidFill>
              </a:rPr>
              <a:t>fonction de remplacement</a:t>
            </a:r>
            <a:r>
              <a:rPr lang="fr-FR" dirty="0" smtClean="0"/>
              <a:t/>
            </a:r>
            <a:br>
              <a:rPr lang="fr-FR" dirty="0" smtClean="0"/>
            </a:br>
            <a:r>
              <a:rPr lang="fr-FR" b="1" dirty="0" smtClean="0"/>
              <a:t/>
            </a:r>
            <a:br>
              <a:rPr lang="fr-FR" b="1" dirty="0" smtClean="0"/>
            </a:br>
            <a:endParaRPr lang="fr-FR" dirty="0"/>
          </a:p>
        </p:txBody>
      </p:sp>
      <p:sp>
        <p:nvSpPr>
          <p:cNvPr id="3" name="Titre 2"/>
          <p:cNvSpPr>
            <a:spLocks noGrp="1"/>
          </p:cNvSpPr>
          <p:nvPr>
            <p:ph type="title"/>
          </p:nvPr>
        </p:nvSpPr>
        <p:spPr>
          <a:xfrm>
            <a:off x="457200" y="152400"/>
            <a:ext cx="8229600" cy="108248"/>
          </a:xfrm>
        </p:spPr>
        <p:txBody>
          <a:bodyPr>
            <a:normAutofit fontScale="90000"/>
          </a:bodyPr>
          <a:lstStyle/>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delacroix.jpg"/>
          <p:cNvPicPr>
            <a:picLocks noGrp="1" noChangeAspect="1"/>
          </p:cNvPicPr>
          <p:nvPr>
            <p:ph sz="quarter" idx="1"/>
          </p:nvPr>
        </p:nvPicPr>
        <p:blipFill>
          <a:blip r:embed="rId2" cstate="print"/>
          <a:stretch>
            <a:fillRect/>
          </a:stretch>
        </p:blipFill>
        <p:spPr>
          <a:xfrm>
            <a:off x="1187624" y="133603"/>
            <a:ext cx="4896544" cy="6507034"/>
          </a:xfrm>
        </p:spPr>
      </p:pic>
      <p:sp>
        <p:nvSpPr>
          <p:cNvPr id="3" name="Espace réservé du texte 2"/>
          <p:cNvSpPr>
            <a:spLocks noGrp="1"/>
          </p:cNvSpPr>
          <p:nvPr>
            <p:ph type="body" idx="2"/>
          </p:nvPr>
        </p:nvSpPr>
        <p:spPr/>
        <p:txBody>
          <a:bodyPr>
            <a:normAutofit/>
          </a:bodyPr>
          <a:lstStyle/>
          <a:p>
            <a:r>
              <a:rPr lang="fr-FR" sz="2400" i="1" dirty="0" smtClean="0"/>
              <a:t>L'orpheline au cimetière</a:t>
            </a:r>
          </a:p>
          <a:p>
            <a:r>
              <a:rPr lang="fr-FR" sz="2400" i="1" dirty="0" smtClean="0"/>
              <a:t>Vers 1824</a:t>
            </a:r>
            <a:endParaRPr lang="fr-FR" sz="2400" dirty="0"/>
          </a:p>
        </p:txBody>
      </p:sp>
      <p:sp>
        <p:nvSpPr>
          <p:cNvPr id="4" name="Titre 3"/>
          <p:cNvSpPr>
            <a:spLocks noGrp="1"/>
          </p:cNvSpPr>
          <p:nvPr>
            <p:ph type="title"/>
          </p:nvPr>
        </p:nvSpPr>
        <p:spPr/>
        <p:txBody>
          <a:bodyPr/>
          <a:lstStyle/>
          <a:p>
            <a:r>
              <a:rPr lang="fr-FR" i="1" dirty="0" smtClean="0"/>
              <a:t>DELACROIX</a:t>
            </a:r>
            <a:endParaRPr lang="fr-FR"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Rimbaud e outros, Manet..jpg"/>
          <p:cNvPicPr>
            <a:picLocks noGrp="1" noChangeAspect="1"/>
          </p:cNvPicPr>
          <p:nvPr>
            <p:ph sz="quarter" idx="1"/>
          </p:nvPr>
        </p:nvPicPr>
        <p:blipFill>
          <a:blip r:embed="rId2" cstate="print"/>
          <a:stretch>
            <a:fillRect/>
          </a:stretch>
        </p:blipFill>
        <p:spPr>
          <a:xfrm>
            <a:off x="220145" y="980729"/>
            <a:ext cx="6485455" cy="4503338"/>
          </a:xfrm>
        </p:spPr>
      </p:pic>
      <p:sp>
        <p:nvSpPr>
          <p:cNvPr id="3" name="Espace réservé du texte 2"/>
          <p:cNvSpPr>
            <a:spLocks noGrp="1"/>
          </p:cNvSpPr>
          <p:nvPr>
            <p:ph type="body" idx="2"/>
          </p:nvPr>
        </p:nvSpPr>
        <p:spPr/>
        <p:txBody>
          <a:bodyPr/>
          <a:lstStyle/>
          <a:p>
            <a:r>
              <a:rPr lang="fr-FR" i="1" dirty="0" smtClean="0"/>
              <a:t>Un coin de table</a:t>
            </a:r>
          </a:p>
          <a:p>
            <a:r>
              <a:rPr lang="fr-FR" dirty="0" smtClean="0"/>
              <a:t>1872</a:t>
            </a:r>
          </a:p>
        </p:txBody>
      </p:sp>
      <p:sp>
        <p:nvSpPr>
          <p:cNvPr id="4" name="Titre 3"/>
          <p:cNvSpPr>
            <a:spLocks noGrp="1"/>
          </p:cNvSpPr>
          <p:nvPr>
            <p:ph type="title"/>
          </p:nvPr>
        </p:nvSpPr>
        <p:spPr/>
        <p:txBody>
          <a:bodyPr/>
          <a:lstStyle/>
          <a:p>
            <a:r>
              <a:rPr lang="fr-FR" dirty="0" smtClean="0"/>
              <a:t>MANET</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vairumati-1896.jpg"/>
          <p:cNvPicPr>
            <a:picLocks noGrp="1" noChangeAspect="1"/>
          </p:cNvPicPr>
          <p:nvPr>
            <p:ph sz="quarter" idx="1"/>
          </p:nvPr>
        </p:nvPicPr>
        <p:blipFill>
          <a:blip r:embed="rId2" cstate="print"/>
          <a:stretch>
            <a:fillRect/>
          </a:stretch>
        </p:blipFill>
        <p:spPr>
          <a:xfrm>
            <a:off x="144229" y="836712"/>
            <a:ext cx="6584035" cy="5184576"/>
          </a:xfrm>
        </p:spPr>
      </p:pic>
      <p:sp>
        <p:nvSpPr>
          <p:cNvPr id="3" name="Espace réservé du texte 2"/>
          <p:cNvSpPr>
            <a:spLocks noGrp="1"/>
          </p:cNvSpPr>
          <p:nvPr>
            <p:ph type="body" idx="2"/>
          </p:nvPr>
        </p:nvSpPr>
        <p:spPr/>
        <p:txBody>
          <a:bodyPr/>
          <a:lstStyle/>
          <a:p>
            <a:r>
              <a:rPr lang="fr-FR" dirty="0" smtClean="0"/>
              <a:t/>
            </a:r>
            <a:br>
              <a:rPr lang="fr-FR" dirty="0" smtClean="0"/>
            </a:br>
            <a:r>
              <a:rPr lang="fr-FR" sz="1800" i="1" dirty="0" err="1" smtClean="0"/>
              <a:t>Vairumati</a:t>
            </a:r>
            <a:endParaRPr lang="fr-FR" sz="1800" i="1" dirty="0" smtClean="0"/>
          </a:p>
          <a:p>
            <a:r>
              <a:rPr lang="fr-FR" dirty="0" smtClean="0"/>
              <a:t>1896</a:t>
            </a:r>
            <a:endParaRPr lang="fr-FR" dirty="0"/>
          </a:p>
        </p:txBody>
      </p:sp>
      <p:sp>
        <p:nvSpPr>
          <p:cNvPr id="4" name="Titre 3"/>
          <p:cNvSpPr>
            <a:spLocks noGrp="1"/>
          </p:cNvSpPr>
          <p:nvPr>
            <p:ph type="title"/>
          </p:nvPr>
        </p:nvSpPr>
        <p:spPr/>
        <p:txBody>
          <a:bodyPr/>
          <a:lstStyle/>
          <a:p>
            <a:r>
              <a:rPr lang="fr-FR" dirty="0" smtClean="0"/>
              <a:t>GAUGUIN</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a:xfrm>
            <a:off x="457200" y="457200"/>
            <a:ext cx="7859216" cy="5715000"/>
          </a:xfrm>
        </p:spPr>
        <p:txBody>
          <a:bodyPr/>
          <a:lstStyle/>
          <a:p>
            <a:pPr>
              <a:buNone/>
            </a:pPr>
            <a:r>
              <a:rPr lang="fr-FR" dirty="0" smtClean="0"/>
              <a:t>Le portrait avant-gardiste</a:t>
            </a:r>
          </a:p>
          <a:p>
            <a:pPr>
              <a:buNone/>
            </a:pPr>
            <a:endParaRPr lang="fr-FR" dirty="0" smtClean="0"/>
          </a:p>
          <a:p>
            <a:pPr>
              <a:buNone/>
            </a:pPr>
            <a:r>
              <a:rPr lang="fr-FR" sz="2000" dirty="0" smtClean="0"/>
              <a:t>	L’art du portrait est bouleversé par le développement du portrait photographique qui permet d’enregistrer une image fidèle du sujet, et par la notion même d’individu qui éclate sous l’influence de Freud, pour qui la personne n’a plus d’identité stable. Ainsi dans sa</a:t>
            </a:r>
          </a:p>
          <a:p>
            <a:pPr>
              <a:buNone/>
            </a:pPr>
            <a:r>
              <a:rPr lang="fr-FR" sz="2000" dirty="0" smtClean="0"/>
              <a:t>	période cubiste, Picasso déconstruit géométriquement les visages et les corps comme s’il s’agissaient d’objets manipulables. </a:t>
            </a:r>
          </a:p>
          <a:p>
            <a:pPr>
              <a:buNone/>
            </a:pPr>
            <a:r>
              <a:rPr lang="fr-FR" sz="2000" dirty="0" smtClean="0"/>
              <a:t>	La laideur et la difformité se développent également, comme sous le pinceau de Francis Bacon qui dans les années 1960-1970 représente son visage et ceux de ses proches dans des torsions déformantes.</a:t>
            </a:r>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the-weeping-woman.jpg"/>
          <p:cNvPicPr>
            <a:picLocks noGrp="1" noChangeAspect="1"/>
          </p:cNvPicPr>
          <p:nvPr>
            <p:ph sz="quarter" idx="1"/>
          </p:nvPr>
        </p:nvPicPr>
        <p:blipFill>
          <a:blip r:embed="rId2" cstate="print"/>
          <a:stretch>
            <a:fillRect/>
          </a:stretch>
        </p:blipFill>
        <p:spPr>
          <a:xfrm>
            <a:off x="1187623" y="391187"/>
            <a:ext cx="5081615" cy="6206165"/>
          </a:xfrm>
        </p:spPr>
      </p:pic>
      <p:sp>
        <p:nvSpPr>
          <p:cNvPr id="3" name="Espace réservé du texte 2"/>
          <p:cNvSpPr>
            <a:spLocks noGrp="1"/>
          </p:cNvSpPr>
          <p:nvPr>
            <p:ph type="body" idx="2"/>
          </p:nvPr>
        </p:nvSpPr>
        <p:spPr/>
        <p:txBody>
          <a:bodyPr/>
          <a:lstStyle/>
          <a:p>
            <a:r>
              <a:rPr lang="fr-FR" b="1" i="1" dirty="0" smtClean="0"/>
              <a:t>Femme qui pleure</a:t>
            </a:r>
            <a:endParaRPr lang="fr-FR" b="1" dirty="0" smtClean="0"/>
          </a:p>
          <a:p>
            <a:r>
              <a:rPr lang="fr-FR" b="1" dirty="0" smtClean="0"/>
              <a:t>1937</a:t>
            </a:r>
          </a:p>
          <a:p>
            <a:endParaRPr lang="fr-FR" dirty="0"/>
          </a:p>
        </p:txBody>
      </p:sp>
      <p:sp>
        <p:nvSpPr>
          <p:cNvPr id="4" name="Titre 3"/>
          <p:cNvSpPr>
            <a:spLocks noGrp="1"/>
          </p:cNvSpPr>
          <p:nvPr>
            <p:ph type="title"/>
          </p:nvPr>
        </p:nvSpPr>
        <p:spPr/>
        <p:txBody>
          <a:bodyPr/>
          <a:lstStyle/>
          <a:p>
            <a:r>
              <a:rPr lang="fr-FR" dirty="0" smtClean="0"/>
              <a:t>PICASSO</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francis_bacon_-_autoportrait_-_1971.jpg"/>
          <p:cNvPicPr>
            <a:picLocks noGrp="1" noChangeAspect="1"/>
          </p:cNvPicPr>
          <p:nvPr>
            <p:ph sz="quarter" idx="1"/>
          </p:nvPr>
        </p:nvPicPr>
        <p:blipFill>
          <a:blip r:embed="rId2" cstate="print"/>
          <a:srcRect r="4349" b="2247"/>
          <a:stretch>
            <a:fillRect/>
          </a:stretch>
        </p:blipFill>
        <p:spPr>
          <a:xfrm>
            <a:off x="790419" y="188640"/>
            <a:ext cx="5435437" cy="6480720"/>
          </a:xfrm>
        </p:spPr>
      </p:pic>
      <p:sp>
        <p:nvSpPr>
          <p:cNvPr id="3" name="Espace réservé du texte 2"/>
          <p:cNvSpPr>
            <a:spLocks noGrp="1"/>
          </p:cNvSpPr>
          <p:nvPr>
            <p:ph type="body" idx="2"/>
          </p:nvPr>
        </p:nvSpPr>
        <p:spPr/>
        <p:txBody>
          <a:bodyPr/>
          <a:lstStyle/>
          <a:p>
            <a:r>
              <a:rPr lang="fr-FR" i="1" dirty="0" smtClean="0"/>
              <a:t>Autoportrait</a:t>
            </a:r>
          </a:p>
          <a:p>
            <a:r>
              <a:rPr lang="fr-FR" dirty="0" smtClean="0"/>
              <a:t>1971</a:t>
            </a:r>
            <a:endParaRPr lang="fr-FR" i="1" dirty="0"/>
          </a:p>
        </p:txBody>
      </p:sp>
      <p:sp>
        <p:nvSpPr>
          <p:cNvPr id="4" name="Titre 3"/>
          <p:cNvSpPr>
            <a:spLocks noGrp="1"/>
          </p:cNvSpPr>
          <p:nvPr>
            <p:ph type="title"/>
          </p:nvPr>
        </p:nvSpPr>
        <p:spPr/>
        <p:txBody>
          <a:bodyPr/>
          <a:lstStyle/>
          <a:p>
            <a:r>
              <a:rPr lang="fr-FR" dirty="0" smtClean="0"/>
              <a:t>BACON</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Portrait du </a:t>
            </a:r>
            <a:r>
              <a:rPr lang="fr-FR" dirty="0" err="1" smtClean="0"/>
              <a:t>Fayoun</a:t>
            </a:r>
            <a:endParaRPr lang="fr-FR" dirty="0"/>
          </a:p>
        </p:txBody>
      </p:sp>
      <p:pic>
        <p:nvPicPr>
          <p:cNvPr id="5" name="Espace réservé pour une image  4" descr="220px-Portrait_du_Fayoum_01a.jpg"/>
          <p:cNvPicPr>
            <a:picLocks noGrp="1" noChangeAspect="1"/>
          </p:cNvPicPr>
          <p:nvPr>
            <p:ph type="pic" idx="1"/>
          </p:nvPr>
        </p:nvPicPr>
        <p:blipFill>
          <a:blip r:embed="rId2" cstate="print"/>
          <a:srcRect t="15309" b="15309"/>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Espace réservé du texte 3"/>
          <p:cNvSpPr>
            <a:spLocks noGrp="1"/>
          </p:cNvSpPr>
          <p:nvPr>
            <p:ph type="body" sz="half" idx="2"/>
          </p:nvPr>
        </p:nvSpPr>
        <p:spPr/>
        <p:txBody>
          <a:bodyPr>
            <a:normAutofit fontScale="77500" lnSpcReduction="20000"/>
          </a:bodyPr>
          <a:lstStyle/>
          <a:p>
            <a:r>
              <a:rPr lang="fr-FR" sz="1800" dirty="0" smtClean="0">
                <a:solidFill>
                  <a:schemeClr val="bg1">
                    <a:lumMod val="95000"/>
                    <a:lumOff val="5000"/>
                  </a:schemeClr>
                </a:solidFill>
              </a:rPr>
              <a:t>Les portraits du Fayoum sont une série de plus de 1 000 portraits trouvés à partir de 1888 par Flinders Petrie, puis par d'autres archéologues, principalement dans le gouvernorat du Fayoum en Égypte. Ils datent des premiers siècles de notre ère (I</a:t>
            </a:r>
            <a:r>
              <a:rPr lang="fr-FR" sz="1800" baseline="30000" dirty="0" smtClean="0">
                <a:solidFill>
                  <a:schemeClr val="bg1">
                    <a:lumMod val="95000"/>
                    <a:lumOff val="5000"/>
                  </a:schemeClr>
                </a:solidFill>
              </a:rPr>
              <a:t>er </a:t>
            </a:r>
            <a:r>
              <a:rPr lang="fr-FR" sz="1800" dirty="0" smtClean="0">
                <a:solidFill>
                  <a:schemeClr val="bg1">
                    <a:lumMod val="95000"/>
                    <a:lumOff val="5000"/>
                  </a:schemeClr>
                </a:solidFill>
              </a:rPr>
              <a:t>au IV</a:t>
            </a:r>
            <a:r>
              <a:rPr lang="fr-FR" sz="1800" baseline="30000" dirty="0" smtClean="0">
                <a:solidFill>
                  <a:schemeClr val="bg1">
                    <a:lumMod val="95000"/>
                    <a:lumOff val="5000"/>
                  </a:schemeClr>
                </a:solidFill>
              </a:rPr>
              <a:t>e</a:t>
            </a:r>
            <a:r>
              <a:rPr lang="fr-FR" sz="1800" dirty="0" smtClean="0">
                <a:solidFill>
                  <a:schemeClr val="bg1">
                    <a:lumMod val="95000"/>
                    <a:lumOff val="5000"/>
                  </a:schemeClr>
                </a:solidFill>
              </a:rPr>
              <a:t> siècles), et constituent des représentations visuelles des populations passant par cette région à cette époque.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Période de « transition » : le moyen-âge.</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smtClean="0"/>
              <a:t>L’homme se pense comme porteur d’un noyau d’identité qu’il appelle « son âme » au regard de laquelle la différence apparaît comme simple accident. Tant que dure le règne théologique de l’identité, la représentation de la réalité temporelle n’intéresse personne (pas d’autoportrait)</a:t>
            </a:r>
            <a:br>
              <a:rPr lang="fr-FR" dirty="0" smtClean="0"/>
            </a:br>
            <a:r>
              <a:rPr lang="fr-FR" dirty="0" smtClean="0"/>
              <a:t>    Le portrait n’est qu’une représentation générique toujours liée à la scène religieuse.</a:t>
            </a:r>
            <a:br>
              <a:rPr lang="fr-FR" dirty="0" smtClean="0"/>
            </a:br>
            <a:r>
              <a:rPr lang="fr-FR" dirty="0" smtClean="0"/>
              <a:t>    Le passage au portrait proprement dit se fait progressivement en introduisant des éléments individuels (figuration du donateur dans les tableaux religieux : prince, abbés, évêques…) ex : Van </a:t>
            </a:r>
            <a:r>
              <a:rPr lang="fr-FR" dirty="0" err="1" smtClean="0"/>
              <a:t>Eyck</a:t>
            </a:r>
            <a:r>
              <a:rPr lang="fr-FR" dirty="0" smtClean="0"/>
              <a:t>,</a:t>
            </a:r>
            <a:br>
              <a:rPr lang="fr-FR" dirty="0" smtClean="0"/>
            </a:br>
            <a:r>
              <a:rPr lang="fr-FR" i="1" dirty="0" smtClean="0">
                <a:solidFill>
                  <a:srgbClr val="C00000"/>
                </a:solidFill>
              </a:rPr>
              <a:t>fonction d’un certain type de représentation au service du religieux </a:t>
            </a:r>
            <a:r>
              <a:rPr lang="fr-FR" dirty="0" smtClean="0">
                <a:solidFill>
                  <a:srgbClr val="C00000"/>
                </a:solidFill>
              </a:rPr>
              <a:t> </a:t>
            </a:r>
            <a:r>
              <a:rPr lang="fr-FR" dirty="0" smtClean="0"/>
              <a:t/>
            </a:r>
            <a:br>
              <a:rPr lang="fr-FR" dirty="0" smtClean="0"/>
            </a:br>
            <a:endParaRPr lang="fr-FR" dirty="0"/>
          </a:p>
        </p:txBody>
      </p:sp>
      <p:sp>
        <p:nvSpPr>
          <p:cNvPr id="3" name="Titre 2"/>
          <p:cNvSpPr>
            <a:spLocks noGrp="1"/>
          </p:cNvSpPr>
          <p:nvPr>
            <p:ph type="title"/>
          </p:nvPr>
        </p:nvSpPr>
        <p:spPr/>
        <p:txBody>
          <a:bodyPr>
            <a:normAutofit fontScale="90000"/>
          </a:bodyPr>
          <a:lstStyle/>
          <a:p>
            <a:r>
              <a:rPr lang="fr-FR" b="1" dirty="0" smtClean="0"/>
              <a:t>Le Moyen-Âge :</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i="1" dirty="0" smtClean="0"/>
              <a:t>Les époux </a:t>
            </a:r>
            <a:r>
              <a:rPr lang="fr-FR" i="1" dirty="0" err="1" smtClean="0"/>
              <a:t>Arnolfili</a:t>
            </a:r>
            <a:r>
              <a:rPr lang="fr-FR" dirty="0" smtClean="0"/>
              <a:t>, 1434.</a:t>
            </a:r>
            <a:endParaRPr lang="fr-FR" dirty="0"/>
          </a:p>
        </p:txBody>
      </p:sp>
      <p:pic>
        <p:nvPicPr>
          <p:cNvPr id="7" name="Espace réservé du contenu 6" descr="van eyck.jpg"/>
          <p:cNvPicPr>
            <a:picLocks noGrp="1" noChangeAspect="1"/>
          </p:cNvPicPr>
          <p:nvPr>
            <p:ph sz="half" idx="2"/>
          </p:nvPr>
        </p:nvPicPr>
        <p:blipFill>
          <a:blip r:embed="rId2" cstate="print"/>
          <a:stretch>
            <a:fillRect/>
          </a:stretch>
        </p:blipFill>
        <p:spPr>
          <a:xfrm>
            <a:off x="899592" y="2204864"/>
            <a:ext cx="3240360" cy="4438618"/>
          </a:xfrm>
        </p:spPr>
      </p:pic>
      <p:pic>
        <p:nvPicPr>
          <p:cNvPr id="8" name="Espace réservé du contenu 7" descr="jean van.bmp"/>
          <p:cNvPicPr>
            <a:picLocks noGrp="1" noChangeAspect="1"/>
          </p:cNvPicPr>
          <p:nvPr>
            <p:ph sz="quarter" idx="4"/>
          </p:nvPr>
        </p:nvPicPr>
        <p:blipFill>
          <a:blip r:embed="rId3" cstate="print"/>
          <a:stretch>
            <a:fillRect/>
          </a:stretch>
        </p:blipFill>
        <p:spPr>
          <a:xfrm>
            <a:off x="5148064" y="2204863"/>
            <a:ext cx="3168352" cy="4430321"/>
          </a:xfrm>
        </p:spPr>
      </p:pic>
      <p:sp>
        <p:nvSpPr>
          <p:cNvPr id="5" name="Titre 4"/>
          <p:cNvSpPr>
            <a:spLocks noGrp="1"/>
          </p:cNvSpPr>
          <p:nvPr>
            <p:ph type="title"/>
          </p:nvPr>
        </p:nvSpPr>
        <p:spPr/>
        <p:txBody>
          <a:bodyPr/>
          <a:lstStyle/>
          <a:p>
            <a:r>
              <a:rPr lang="fr-FR" dirty="0" smtClean="0"/>
              <a:t>Jan Van </a:t>
            </a:r>
            <a:r>
              <a:rPr lang="fr-FR" dirty="0" err="1" smtClean="0"/>
              <a:t>Eyck</a:t>
            </a:r>
            <a:r>
              <a:rPr lang="fr-FR" dirty="0" smtClean="0"/>
              <a:t>, précurseur du portrait.</a:t>
            </a:r>
            <a:endParaRPr lang="fr-FR" dirty="0"/>
          </a:p>
        </p:txBody>
      </p:sp>
      <p:sp>
        <p:nvSpPr>
          <p:cNvPr id="6" name="Espace réservé du texte 5"/>
          <p:cNvSpPr>
            <a:spLocks noGrp="1"/>
          </p:cNvSpPr>
          <p:nvPr>
            <p:ph type="body" idx="3"/>
          </p:nvPr>
        </p:nvSpPr>
        <p:spPr>
          <a:xfrm>
            <a:off x="4648200" y="1399593"/>
            <a:ext cx="4316288" cy="762000"/>
          </a:xfrm>
        </p:spPr>
        <p:txBody>
          <a:bodyPr/>
          <a:lstStyle/>
          <a:p>
            <a:r>
              <a:rPr lang="fr-FR" i="1" dirty="0" smtClean="0"/>
              <a:t>L’homme au turban</a:t>
            </a:r>
            <a:r>
              <a:rPr lang="fr-FR" dirty="0" smtClean="0"/>
              <a:t>, 1433.</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L’avènement du portrait : la </a:t>
            </a:r>
            <a:r>
              <a:rPr lang="fr-FR" dirty="0" err="1" smtClean="0"/>
              <a:t>Ranaissance</a:t>
            </a:r>
            <a:r>
              <a:rPr lang="fr-FR" dirty="0" smtClean="0"/>
              <a:t>.</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230</TotalTime>
  <Words>1291</Words>
  <Application>Microsoft Office PowerPoint</Application>
  <PresentationFormat>Affichage à l'écran (4:3)</PresentationFormat>
  <Paragraphs>101</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Papier</vt:lpstr>
      <vt:lpstr>Petite histoire du portrait pictural.</vt:lpstr>
      <vt:lpstr>Définition du mot.</vt:lpstr>
      <vt:lpstr>La naissance du portrait : l’antiquité. </vt:lpstr>
      <vt:lpstr>Diapositive 4</vt:lpstr>
      <vt:lpstr>Portrait du Fayoun</vt:lpstr>
      <vt:lpstr>Période de « transition » : le moyen-âge.</vt:lpstr>
      <vt:lpstr>Le Moyen-Âge : </vt:lpstr>
      <vt:lpstr>Jan Van Eyck, précurseur du portrait.</vt:lpstr>
      <vt:lpstr>L’avènement du portrait : la Ranaissance.</vt:lpstr>
      <vt:lpstr>La Renaissance:</vt:lpstr>
      <vt:lpstr>Holbein</vt:lpstr>
      <vt:lpstr>Vinci.</vt:lpstr>
      <vt:lpstr>Vinci.</vt:lpstr>
      <vt:lpstr>TITIEN</vt:lpstr>
      <vt:lpstr>Le XVIIème  siècle. L’âge d’or du portrait.</vt:lpstr>
      <vt:lpstr>Diapositive 16</vt:lpstr>
      <vt:lpstr>Diapositive 17</vt:lpstr>
      <vt:lpstr>Hyacynthe Rigaud</vt:lpstr>
      <vt:lpstr>Diapositive 19</vt:lpstr>
      <vt:lpstr>Diapositive 20</vt:lpstr>
      <vt:lpstr>Maurice Quentin de la Tour</vt:lpstr>
      <vt:lpstr>Diapositive 22</vt:lpstr>
      <vt:lpstr>Vélasquez.</vt:lpstr>
      <vt:lpstr>Diapositive 24</vt:lpstr>
      <vt:lpstr>Les XVIIIème et XXème siècles : classicisme et romantisme.</vt:lpstr>
      <vt:lpstr>Nicolas Mignard </vt:lpstr>
      <vt:lpstr>Diapositive 27</vt:lpstr>
      <vt:lpstr>Diapositive 28</vt:lpstr>
      <vt:lpstr>Diapositive 29</vt:lpstr>
      <vt:lpstr>Drouais.</vt:lpstr>
      <vt:lpstr>Diapositive 31</vt:lpstr>
      <vt:lpstr>Georges de La Tour</vt:lpstr>
      <vt:lpstr>Diapositive 33</vt:lpstr>
      <vt:lpstr>Élisabeth Vigée Le Brun</vt:lpstr>
      <vt:lpstr>Le XIXème  siècle.</vt:lpstr>
      <vt:lpstr>David</vt:lpstr>
      <vt:lpstr>INGRES</vt:lpstr>
      <vt:lpstr>Goya. </vt:lpstr>
      <vt:lpstr>Diapositive 39</vt:lpstr>
      <vt:lpstr>DELACROIX</vt:lpstr>
      <vt:lpstr>MANET</vt:lpstr>
      <vt:lpstr>GAUGUIN</vt:lpstr>
      <vt:lpstr>Diapositive 43</vt:lpstr>
      <vt:lpstr>PICASSO</vt:lpstr>
      <vt:lpstr>BACON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Petite histoire du portrait pictural.</dc:title>
  <dc:creator>verlynde anne laure</dc:creator>
  <cp:lastModifiedBy>verlynde anne laure</cp:lastModifiedBy>
  <cp:revision>23</cp:revision>
  <dcterms:created xsi:type="dcterms:W3CDTF">2011-11-17T17:27:13Z</dcterms:created>
  <dcterms:modified xsi:type="dcterms:W3CDTF">2013-11-11T16:44:52Z</dcterms:modified>
</cp:coreProperties>
</file>