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826000" x="762000"/>
            <a:ext cy="4572000" cx="6096000"/>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 name="Shape 21"/>
        <p:cNvGrpSpPr/>
        <p:nvPr/>
      </p:nvGrpSpPr>
      <p:grpSpPr>
        <a:xfrm>
          <a:off y="0" x="0"/>
          <a:ext cy="0" cx="0"/>
          <a:chOff y="0" x="0"/>
          <a:chExt cy="0" cx="0"/>
        </a:xfrm>
      </p:grpSpPr>
      <p:sp>
        <p:nvSpPr>
          <p:cNvPr id="22" name="Shape 2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 name="Shape 23"/>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7" name="Shape 107"/>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9" name="Shape 29"/>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7" name="Shape 47"/>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3" name="Shape 53"/>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826000" x="762000"/>
            <a:ext cy="4572000" cx="6096000"/>
          </a:xfrm>
          <a:prstGeom prst="rect">
            <a:avLst/>
          </a:prstGeom>
        </p:spPr>
        <p:txBody>
          <a:bodyPr bIns="91425" rIns="91425" lIns="91425" tIns="91425" anchor="t" anchorCtr="0">
            <a:noAutofit/>
          </a:bodyPr>
          <a:lstStyle/>
          <a:p>
            <a:pPr>
              <a:spcBef>
                <a:spcPts val="0"/>
              </a:spcBef>
              <a:buNone/>
            </a:pPr>
            <a:r>
              <a:t/>
            </a:r>
            <a:endParaRPr sz="1466"/>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200"/>
          </a:xfrm>
          <a:prstGeom prst="rect">
            <a:avLst/>
          </a:prstGeom>
        </p:spPr>
        <p:txBody>
          <a:bodyPr bIns="91425" rIns="91425" lIns="91425" tIns="91425" anchor="t"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8" name="Shape 8"/>
          <p:cNvSpPr txBox="1"/>
          <p:nvPr>
            <p:ph idx="1" type="subTitle"/>
          </p:nvPr>
        </p:nvSpPr>
        <p:spPr>
          <a:xfrm>
            <a:off y="4572000" x="1828800"/>
            <a:ext cy="914400" cx="6502399"/>
          </a:xfrm>
          <a:prstGeom prst="rect">
            <a:avLst/>
          </a:prstGeom>
        </p:spPr>
        <p:txBody>
          <a:bodyPr bIns="91425" rIns="91425" lIns="91425" t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400"/>
          </a:xfrm>
          <a:prstGeom prst="rect">
            <a:avLst/>
          </a:prstGeom>
        </p:spPr>
        <p:txBody>
          <a:bodyPr bIns="91425" rIns="91425" lIns="91425" t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p:txBody>
      </p:sp>
      <p:sp>
        <p:nvSpPr>
          <p:cNvPr id="11" name="Shape 11"/>
          <p:cNvSpPr txBox="1"/>
          <p:nvPr>
            <p:ph idx="1" type="body"/>
          </p:nvPr>
        </p:nvSpPr>
        <p:spPr>
          <a:xfrm>
            <a:off y="1828800" x="304800"/>
            <a:ext cy="5486399" cx="9550400"/>
          </a:xfrm>
          <a:prstGeom prst="rect">
            <a:avLst/>
          </a:prstGeom>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p:spPr>
        <p:txBody>
          <a:bodyPr bIns="91425" rIns="91425" lIns="91425" t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p:txBody>
      </p:sp>
      <p:sp>
        <p:nvSpPr>
          <p:cNvPr id="14" name="Shape 14"/>
          <p:cNvSpPr txBox="1"/>
          <p:nvPr>
            <p:ph idx="1" type="body"/>
          </p:nvPr>
        </p:nvSpPr>
        <p:spPr>
          <a:xfrm>
            <a:off y="1828800" x="304800"/>
            <a:ext cy="5486399" cx="4470399"/>
          </a:xfrm>
          <a:prstGeom prst="rect">
            <a:avLst/>
          </a:prstGeom>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
        <p:nvSpPr>
          <p:cNvPr id="15" name="Shape 15"/>
          <p:cNvSpPr txBox="1"/>
          <p:nvPr>
            <p:ph idx="2" type="body"/>
          </p:nvPr>
        </p:nvSpPr>
        <p:spPr>
          <a:xfrm>
            <a:off y="1828800" x="5384800"/>
            <a:ext cy="5486399" cx="4470399"/>
          </a:xfrm>
          <a:prstGeom prst="rect">
            <a:avLst/>
          </a:prstGeom>
        </p:spPr>
        <p:txBody>
          <a:bodyPr bIns="91425" rIns="91425" lIns="91425" t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p:spPr>
        <p:txBody>
          <a:bodyPr bIns="91425" rIns="91425" lIns="91425" t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1.xml" Type="http://schemas.openxmlformats.org/officeDocument/2006/relationships/theme" Id="rId6"/><Relationship Target="../slideLayouts/slideLayout5.xml" Type="http://schemas.openxmlformats.org/officeDocument/2006/relationships/slideLayout"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5.png" Type="http://schemas.openxmlformats.org/officeDocument/2006/relationships/image" Id="rId3"/><Relationship Target="../media/image03.png" Type="http://schemas.openxmlformats.org/officeDocument/2006/relationships/image" Id="rId5"/></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xml" Type="http://schemas.openxmlformats.org/officeDocument/2006/relationships/slideLayout" Id="rId1"/><Relationship Target="../media/image14.png" Type="http://schemas.openxmlformats.org/officeDocument/2006/relationships/image" Id="rId4"/><Relationship Target="../media/image04.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xml" Type="http://schemas.openxmlformats.org/officeDocument/2006/relationships/slideLayout" Id="rId1"/><Relationship Target="../media/image08.png" Type="http://schemas.openxmlformats.org/officeDocument/2006/relationships/image" Id="rId4"/><Relationship Target="../media/image04.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 Target="../media/image10.png" Type="http://schemas.openxmlformats.org/officeDocument/2006/relationships/image" Id="rId4"/><Relationship Target="../media/image04.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xml" Type="http://schemas.openxmlformats.org/officeDocument/2006/relationships/slideLayout" Id="rId1"/><Relationship Target="../media/image09.png" Type="http://schemas.openxmlformats.org/officeDocument/2006/relationships/image" Id="rId4"/><Relationship Target="../media/image04.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 Target="../media/image17.png" Type="http://schemas.openxmlformats.org/officeDocument/2006/relationships/image" Id="rId4"/><Relationship Target="../media/image04.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 Target="../media/image16.png" Type="http://schemas.openxmlformats.org/officeDocument/2006/relationships/image" Id="rId4"/><Relationship Target="../media/image04.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4"/><Relationship Target="../media/image04.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 Target="../media/image02.png" Type="http://schemas.openxmlformats.org/officeDocument/2006/relationships/image" Id="rId4"/><Relationship Target="../media/image04.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 Target="../media/image15.png" Type="http://schemas.openxmlformats.org/officeDocument/2006/relationships/image" Id="rId4"/><Relationship Target="../media/image04.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xml" Type="http://schemas.openxmlformats.org/officeDocument/2006/relationships/slideLayout" Id="rId1"/><Relationship Target="../media/image06.png" Type="http://schemas.openxmlformats.org/officeDocument/2006/relationships/image" Id="rId4"/><Relationship Target="../media/image04.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 Target="../media/image11.png" Type="http://schemas.openxmlformats.org/officeDocument/2006/relationships/image" Id="rId4"/><Relationship Target="../media/image04.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4.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 Target="../media/image13.png" Type="http://schemas.openxmlformats.org/officeDocument/2006/relationships/image" Id="rId4"/><Relationship Target="../media/image04.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 Target="../media/image12.png" Type="http://schemas.openxmlformats.org/officeDocument/2006/relationships/image" Id="rId4"/><Relationship Target="../media/image04.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 name="Shape 18"/>
        <p:cNvGrpSpPr/>
        <p:nvPr/>
      </p:nvGrpSpPr>
      <p:grpSpPr>
        <a:xfrm>
          <a:off y="0" x="0"/>
          <a:ext cy="0" cx="0"/>
          <a:chOff y="0" x="0"/>
          <a:chExt cy="0" cx="0"/>
        </a:xfrm>
      </p:grpSpPr>
      <p:pic>
        <p:nvPicPr>
          <p:cNvPr id="19" name="Shape 19"/>
          <p:cNvPicPr preferRelativeResize="0"/>
          <p:nvPr/>
        </p:nvPicPr>
        <p:blipFill>
          <a:blip r:embed="rId4"/>
          <a:stretch>
            <a:fillRect/>
          </a:stretch>
        </p:blipFill>
        <p:spPr>
          <a:xfrm>
            <a:off y="846650" x="592650"/>
            <a:ext cy="1661574" cx="9260400"/>
          </a:xfrm>
          <a:prstGeom prst="rect">
            <a:avLst/>
          </a:prstGeom>
        </p:spPr>
      </p:pic>
      <p:pic>
        <p:nvPicPr>
          <p:cNvPr id="20" name="Shape 20"/>
          <p:cNvPicPr preferRelativeResize="0"/>
          <p:nvPr/>
        </p:nvPicPr>
        <p:blipFill>
          <a:blip r:embed="rId5"/>
          <a:stretch>
            <a:fillRect/>
          </a:stretch>
        </p:blipFill>
        <p:spPr>
          <a:xfrm>
            <a:off y="2391825" x="592650"/>
            <a:ext cy="2074325" cx="9165149"/>
          </a:xfrm>
          <a:prstGeom prst="rect">
            <a:avLst/>
          </a:prstGeom>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2" name="Shape 72"/>
        <p:cNvGrpSpPr/>
        <p:nvPr/>
      </p:nvGrpSpPr>
      <p:grpSpPr>
        <a:xfrm>
          <a:off y="0" x="0"/>
          <a:ext cy="0" cx="0"/>
          <a:chOff y="0" x="0"/>
          <a:chExt cy="0" cx="0"/>
        </a:xfrm>
      </p:grpSpPr>
      <p:pic>
        <p:nvPicPr>
          <p:cNvPr id="73" name="Shape 73"/>
          <p:cNvPicPr preferRelativeResize="0"/>
          <p:nvPr/>
        </p:nvPicPr>
        <p:blipFill>
          <a:blip r:embed="rId4"/>
          <a:stretch>
            <a:fillRect/>
          </a:stretch>
        </p:blipFill>
        <p:spPr>
          <a:xfrm>
            <a:off y="74075" x="497400"/>
            <a:ext cy="1830899" cx="9165149"/>
          </a:xfrm>
          <a:prstGeom prst="rect">
            <a:avLst/>
          </a:prstGeom>
        </p:spPr>
      </p:pic>
      <p:sp>
        <p:nvSpPr>
          <p:cNvPr id="74" name="Shape 74"/>
          <p:cNvSpPr txBox="1"/>
          <p:nvPr/>
        </p:nvSpPr>
        <p:spPr>
          <a:xfrm>
            <a:off y="2143125" x="610300"/>
            <a:ext cy="5053875" cx="9015574"/>
          </a:xfrm>
          <a:prstGeom prst="rect">
            <a:avLst/>
          </a:prstGeom>
        </p:spPr>
        <p:txBody>
          <a:bodyPr bIns="38100" rIns="38100" lIns="38100" tIns="38100" anchor="t" anchorCtr="0">
            <a:noAutofit/>
          </a:bodyPr>
          <a:lstStyle/>
          <a:p>
            <a:pPr algn="l" marR="0" indent="0" marL="0">
              <a:lnSpc>
                <a:spcPct val="100000"/>
              </a:lnSpc>
              <a:spcBef>
                <a:spcPts val="0"/>
              </a:spcBef>
              <a:spcAft>
                <a:spcPts val="0"/>
              </a:spcAft>
              <a:buNone/>
            </a:pPr>
            <a:r>
              <a:rPr sz="2555" lang="en-US">
                <a:solidFill>
                  <a:srgbClr val="FFFFFF"/>
                </a:solidFill>
                <a:latin typeface="Arial"/>
                <a:ea typeface="Arial"/>
                <a:cs typeface="Arial"/>
                <a:sym typeface="Arial"/>
              </a:rPr>
              <a:t>Roland, dont le vieux long-courrier flattait la manie nautique, riait de tout son coeur, la face déjà rouge et l'oeil troublé par l'absinthe. Il avait un gros ventre de boutiquier, rien qu'un ventre où semblait réfugié le reste de son corps, un de ces ventres mous d'hommes toujours assis qui n'ont plus ni cuisses, ni poitrine, ni bras, ni cou, le fond de leur chaise ayant tassé toute leur matière au même endroit.</a:t>
            </a:r>
            <a:br>
              <a:rPr sz="2555" lang="en-US">
                <a:solidFill>
                  <a:srgbClr val="FFFFFF"/>
                </a:solidFill>
                <a:latin typeface="Arial"/>
                <a:ea typeface="Arial"/>
                <a:cs typeface="Arial"/>
                <a:sym typeface="Arial"/>
              </a:rPr>
            </a:br>
            <a:r>
              <a:rPr sz="2555" lang="en-US">
                <a:solidFill>
                  <a:srgbClr val="FFFFFF"/>
                </a:solidFill>
                <a:latin typeface="Arial"/>
                <a:ea typeface="Arial"/>
                <a:cs typeface="Arial"/>
                <a:sym typeface="Arial"/>
              </a:rPr>
              <a:t>Beausire, au contraire, bien que court et gros, semblait plein comme un oeuf et dur comme une balle.</a:t>
            </a:r>
            <a:br>
              <a:rPr sz="2555" lang="en-US">
                <a:solidFill>
                  <a:srgbClr val="FFFFFF"/>
                </a:solidFill>
                <a:latin typeface="Arial"/>
                <a:ea typeface="Arial"/>
                <a:cs typeface="Arial"/>
                <a:sym typeface="Arial"/>
              </a:rPr>
            </a:br>
            <a:r>
              <a:rPr sz="2555" lang="en-US">
                <a:solidFill>
                  <a:srgbClr val="FFFFFF"/>
                </a:solidFill>
                <a:latin typeface="Arial"/>
                <a:ea typeface="Arial"/>
                <a:cs typeface="Arial"/>
                <a:sym typeface="Arial"/>
              </a:rPr>
              <a:t>Mme Roland n'avait point vidé son premier verre, et, rose de bonheur, le regard brillant, elle contemplait son fils Jean.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8" name="Shape 78"/>
        <p:cNvGrpSpPr/>
        <p:nvPr/>
      </p:nvGrpSpPr>
      <p:grpSpPr>
        <a:xfrm>
          <a:off y="0" x="0"/>
          <a:ext cy="0" cx="0"/>
          <a:chOff y="0" x="0"/>
          <a:chExt cy="0" cx="0"/>
        </a:xfrm>
      </p:grpSpPr>
      <p:pic>
        <p:nvPicPr>
          <p:cNvPr id="79" name="Shape 79"/>
          <p:cNvPicPr preferRelativeResize="0"/>
          <p:nvPr/>
        </p:nvPicPr>
        <p:blipFill>
          <a:blip r:embed="rId4"/>
          <a:stretch>
            <a:fillRect/>
          </a:stretch>
        </p:blipFill>
        <p:spPr>
          <a:xfrm>
            <a:off y="285750" x="497400"/>
            <a:ext cy="1576899" cx="9165149"/>
          </a:xfrm>
          <a:prstGeom prst="rect">
            <a:avLst/>
          </a:prstGeom>
        </p:spPr>
      </p:pic>
      <p:sp>
        <p:nvSpPr>
          <p:cNvPr id="80" name="Shape 80"/>
          <p:cNvSpPr txBox="1"/>
          <p:nvPr/>
        </p:nvSpPr>
        <p:spPr>
          <a:xfrm>
            <a:off y="2143125" x="610300"/>
            <a:ext cy="5053875" cx="9015574"/>
          </a:xfrm>
          <a:prstGeom prst="rect">
            <a:avLst/>
          </a:prstGeom>
        </p:spPr>
        <p:txBody>
          <a:bodyPr bIns="38100" rIns="38100" lIns="38100" tIns="38100" anchor="t" anchorCtr="0">
            <a:noAutofit/>
          </a:bodyPr>
          <a:lstStyle/>
          <a:p>
            <a:pPr algn="l" lvl="0" marR="0" indent="-184855" marL="381000">
              <a:lnSpc>
                <a:spcPct val="100000"/>
              </a:lnSpc>
              <a:spcBef>
                <a:spcPts val="0"/>
              </a:spcBef>
              <a:spcAft>
                <a:spcPts val="0"/>
              </a:spcAft>
              <a:buClr>
                <a:srgbClr val="FFFFFF"/>
              </a:buClr>
              <a:buSzPct val="100529"/>
              <a:buFont typeface="Arial"/>
              <a:buChar char="●"/>
            </a:pPr>
            <a:r>
              <a:rPr sz="2111" lang="en-US">
                <a:solidFill>
                  <a:srgbClr val="FFFFFF"/>
                </a:solidFill>
                <a:latin typeface="Arial"/>
                <a:ea typeface="Arial"/>
                <a:cs typeface="Arial"/>
                <a:sym typeface="Arial"/>
              </a:rPr>
              <a:t>Il s’agit de </a:t>
            </a:r>
            <a:r>
              <a:rPr b="1" sz="2111" lang="en-US">
                <a:solidFill>
                  <a:srgbClr val="FFFFFF"/>
                </a:solidFill>
                <a:latin typeface="Arial"/>
                <a:ea typeface="Arial"/>
                <a:cs typeface="Arial"/>
                <a:sym typeface="Arial"/>
              </a:rPr>
              <a:t>portraits satiriques </a:t>
            </a:r>
            <a:r>
              <a:rPr sz="2111" lang="en-US">
                <a:solidFill>
                  <a:srgbClr val="FFFFFF"/>
                </a:solidFill>
                <a:latin typeface="Arial"/>
                <a:ea typeface="Arial"/>
                <a:cs typeface="Arial"/>
                <a:sym typeface="Arial"/>
              </a:rPr>
              <a:t>car le narrateur </a:t>
            </a:r>
            <a:r>
              <a:rPr b="1" sz="2111" lang="en-US">
                <a:solidFill>
                  <a:srgbClr val="FFFFFF"/>
                </a:solidFill>
                <a:latin typeface="Arial"/>
                <a:ea typeface="Arial"/>
                <a:cs typeface="Arial"/>
                <a:sym typeface="Arial"/>
              </a:rPr>
              <a:t>se moque </a:t>
            </a:r>
            <a:r>
              <a:rPr sz="2111" lang="en-US">
                <a:solidFill>
                  <a:srgbClr val="FFFFFF"/>
                </a:solidFill>
                <a:latin typeface="Arial"/>
                <a:ea typeface="Arial"/>
                <a:cs typeface="Arial"/>
                <a:sym typeface="Arial"/>
              </a:rPr>
              <a:t>ouvertement de ces deux bourgeois :</a:t>
            </a:r>
          </a:p>
          <a:p>
            <a:pPr algn="l" lvl="2" marR="0" indent="-156633" marL="1143000">
              <a:lnSpc>
                <a:spcPct val="100000"/>
              </a:lnSpc>
              <a:spcBef>
                <a:spcPts val="302"/>
              </a:spcBef>
              <a:spcAft>
                <a:spcPts val="0"/>
              </a:spcAft>
              <a:buClr>
                <a:srgbClr val="FFFFFF"/>
              </a:buClr>
              <a:buSzPct val="98039"/>
              <a:buFont typeface="Wingdings"/>
              <a:buChar char="§"/>
            </a:pPr>
            <a:r>
              <a:rPr sz="1666" lang="en-US">
                <a:solidFill>
                  <a:srgbClr val="FFFFFF"/>
                </a:solidFill>
                <a:latin typeface="Arial"/>
                <a:ea typeface="Arial"/>
                <a:cs typeface="Arial"/>
                <a:sym typeface="Arial"/>
              </a:rPr>
              <a:t>« la face déjà rouge et l'oeil troublé par l'absinthe » ainsi que la phrase « Il avait un gros ventre de boutiquier » stigmatisent leur mode de vie outrancier et leur abus.</a:t>
            </a:r>
          </a:p>
          <a:p>
            <a:pPr algn="l" marR="0" indent="0" marL="0">
              <a:lnSpc>
                <a:spcPct val="100000"/>
              </a:lnSpc>
              <a:spcBef>
                <a:spcPts val="375"/>
              </a:spcBef>
              <a:spcAft>
                <a:spcPts val="0"/>
              </a:spcAft>
              <a:buNone/>
            </a:pPr>
            <a:r>
              <a:t/>
            </a:r>
            <a:endParaRPr sz="2111">
              <a:solidFill>
                <a:srgbClr val="FFFFFF"/>
              </a:solidFill>
              <a:latin typeface="Arial"/>
              <a:ea typeface="Arial"/>
              <a:cs typeface="Arial"/>
              <a:sym typeface="Arial"/>
            </a:endParaRPr>
          </a:p>
          <a:p>
            <a:pPr algn="l" lvl="0" marR="0" indent="-184855" marL="381000">
              <a:lnSpc>
                <a:spcPct val="100000"/>
              </a:lnSpc>
              <a:spcBef>
                <a:spcPts val="375"/>
              </a:spcBef>
              <a:spcAft>
                <a:spcPts val="0"/>
              </a:spcAft>
              <a:buClr>
                <a:srgbClr val="FFFFFF"/>
              </a:buClr>
              <a:buSzPct val="100529"/>
              <a:buFont typeface="Arial"/>
              <a:buChar char="●"/>
            </a:pPr>
            <a:r>
              <a:rPr sz="2111" lang="en-US">
                <a:solidFill>
                  <a:srgbClr val="FFFFFF"/>
                </a:solidFill>
                <a:latin typeface="Arial"/>
                <a:ea typeface="Arial"/>
                <a:cs typeface="Arial"/>
                <a:sym typeface="Arial"/>
              </a:rPr>
              <a:t>Le </a:t>
            </a:r>
            <a:r>
              <a:rPr b="1" sz="2111" lang="en-US">
                <a:solidFill>
                  <a:srgbClr val="FFFFFF"/>
                </a:solidFill>
                <a:latin typeface="Arial"/>
                <a:ea typeface="Arial"/>
                <a:cs typeface="Arial"/>
                <a:sym typeface="Arial"/>
              </a:rPr>
              <a:t>contrepoint comique </a:t>
            </a:r>
            <a:r>
              <a:rPr sz="2111" lang="en-US">
                <a:solidFill>
                  <a:srgbClr val="FFFFFF"/>
                </a:solidFill>
                <a:latin typeface="Arial"/>
                <a:ea typeface="Arial"/>
                <a:cs typeface="Arial"/>
                <a:sym typeface="Arial"/>
              </a:rPr>
              <a:t>entre les deux hommes et Mme Roland (« l’œil brillant », le visage « rose » = bonne santé par opposition au visage rouge, bouffi par l’alcool de son mari!). Cet effet de contraste appuie </a:t>
            </a:r>
            <a:r>
              <a:rPr b="1" sz="2111" lang="en-US">
                <a:solidFill>
                  <a:srgbClr val="FFFFFF"/>
                </a:solidFill>
                <a:latin typeface="Arial"/>
                <a:ea typeface="Arial"/>
                <a:cs typeface="Arial"/>
                <a:sym typeface="Arial"/>
              </a:rPr>
              <a:t>le ridicule </a:t>
            </a:r>
            <a:r>
              <a:rPr sz="2111" lang="en-US">
                <a:solidFill>
                  <a:srgbClr val="FFFFFF"/>
                </a:solidFill>
                <a:latin typeface="Arial"/>
                <a:ea typeface="Arial"/>
                <a:cs typeface="Arial"/>
                <a:sym typeface="Arial"/>
              </a:rPr>
              <a:t>du portrait des deux hommes.</a:t>
            </a:r>
          </a:p>
          <a:p>
            <a:pPr algn="l" lvl="2" marR="0" indent="-156633" marL="1143000">
              <a:lnSpc>
                <a:spcPct val="100000"/>
              </a:lnSpc>
              <a:spcBef>
                <a:spcPts val="302"/>
              </a:spcBef>
              <a:spcAft>
                <a:spcPts val="0"/>
              </a:spcAft>
              <a:buClr>
                <a:srgbClr val="FFFFFF"/>
              </a:buClr>
              <a:buSzPct val="98039"/>
              <a:buFont typeface="Wingdings"/>
              <a:buChar char="§"/>
            </a:pPr>
            <a:r>
              <a:rPr sz="1666" lang="en-US">
                <a:solidFill>
                  <a:srgbClr val="FFFFFF"/>
                </a:solidFill>
                <a:latin typeface="Arial"/>
                <a:ea typeface="Arial"/>
                <a:cs typeface="Arial"/>
                <a:sym typeface="Arial"/>
              </a:rPr>
              <a:t>L’accumulation de négations « un de ces ventres mous d'hommes toujours assis qui n'ont plus ni cuisses, ni poitrine, ni bras, ni cou » est une évocation saugrenue du personnage qui prête à sourire!</a:t>
            </a:r>
          </a:p>
          <a:p>
            <a:pPr algn="l" lvl="2" marR="0" indent="-156633" marL="1143000">
              <a:lnSpc>
                <a:spcPct val="100000"/>
              </a:lnSpc>
              <a:spcBef>
                <a:spcPts val="302"/>
              </a:spcBef>
              <a:spcAft>
                <a:spcPts val="0"/>
              </a:spcAft>
              <a:buClr>
                <a:srgbClr val="FFFFFF"/>
              </a:buClr>
              <a:buSzPct val="98039"/>
              <a:buFont typeface="Wingdings"/>
              <a:buChar char="§"/>
            </a:pPr>
            <a:r>
              <a:rPr sz="1666" lang="en-US">
                <a:solidFill>
                  <a:srgbClr val="FFFFFF"/>
                </a:solidFill>
                <a:latin typeface="Arial"/>
                <a:ea typeface="Arial"/>
                <a:cs typeface="Arial"/>
                <a:sym typeface="Arial"/>
              </a:rPr>
              <a:t>La comparaison de Beausire à un œuf et une balle le rend ridicule!</a:t>
            </a:r>
          </a:p>
          <a:p>
            <a:pPr algn="l" lvl="2" marR="0" indent="-50800" marL="1143000">
              <a:lnSpc>
                <a:spcPct val="100000"/>
              </a:lnSpc>
              <a:spcBef>
                <a:spcPts val="302"/>
              </a:spcBef>
              <a:spcAft>
                <a:spcPts val="0"/>
              </a:spcAft>
              <a:buClr>
                <a:srgbClr val="FFFFFF"/>
              </a:buClr>
              <a:buFont typeface="Arial"/>
              <a:buNone/>
            </a:pPr>
            <a:r>
              <a:t/>
            </a:r>
            <a:endParaRPr sz="1666">
              <a:solidFill>
                <a:srgbClr val="FFFFFF"/>
              </a:solidFill>
              <a:latin typeface="Arial"/>
              <a:ea typeface="Arial"/>
              <a:cs typeface="Arial"/>
              <a:sym typeface="Arial"/>
            </a:endParaRPr>
          </a:p>
          <a:p>
            <a:pPr algn="l" lvl="2" marR="0" indent="-50800" marL="1143000">
              <a:lnSpc>
                <a:spcPct val="100000"/>
              </a:lnSpc>
              <a:spcBef>
                <a:spcPts val="302"/>
              </a:spcBef>
              <a:spcAft>
                <a:spcPts val="0"/>
              </a:spcAft>
              <a:buClr>
                <a:srgbClr val="FFFFFF"/>
              </a:buClr>
              <a:buFont typeface="Arial"/>
              <a:buNone/>
            </a:pPr>
            <a:r>
              <a:t/>
            </a:r>
            <a:endParaRPr sz="1666">
              <a:solidFill>
                <a:srgbClr val="FFFFFF"/>
              </a:solidFill>
              <a:latin typeface="Arial"/>
              <a:ea typeface="Arial"/>
              <a:cs typeface="Arial"/>
              <a:sym typeface="Arial"/>
            </a:endParaRPr>
          </a:p>
          <a:p>
            <a:pPr algn="l" lvl="0" marR="0" indent="-184855" marL="381000">
              <a:lnSpc>
                <a:spcPct val="100000"/>
              </a:lnSpc>
              <a:spcBef>
                <a:spcPts val="375"/>
              </a:spcBef>
              <a:spcAft>
                <a:spcPts val="0"/>
              </a:spcAft>
              <a:buClr>
                <a:srgbClr val="FFFFFF"/>
              </a:buClr>
              <a:buSzPct val="100529"/>
              <a:buFont typeface="Arial"/>
              <a:buChar char="●"/>
            </a:pPr>
            <a:r>
              <a:rPr b="1" sz="2111" lang="en-US">
                <a:solidFill>
                  <a:srgbClr val="FFFFFF"/>
                </a:solidFill>
                <a:latin typeface="Arial"/>
                <a:ea typeface="Arial"/>
                <a:cs typeface="Arial"/>
                <a:sym typeface="Arial"/>
              </a:rPr>
              <a:t>Comique = rire </a:t>
            </a:r>
            <a:r>
              <a:rPr sz="2111" lang="en-US">
                <a:solidFill>
                  <a:srgbClr val="FFFFFF"/>
                </a:solidFill>
                <a:latin typeface="Arial"/>
                <a:ea typeface="Arial"/>
                <a:cs typeface="Arial"/>
                <a:sym typeface="Arial"/>
              </a:rPr>
              <a:t>et </a:t>
            </a:r>
            <a:r>
              <a:rPr b="1" sz="2111" lang="en-US">
                <a:solidFill>
                  <a:srgbClr val="FFFFFF"/>
                </a:solidFill>
                <a:latin typeface="Arial"/>
                <a:ea typeface="Arial"/>
                <a:cs typeface="Arial"/>
                <a:sym typeface="Arial"/>
              </a:rPr>
              <a:t>satirique = se moquer pour dénoncer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84" name="Shape 84"/>
        <p:cNvGrpSpPr/>
        <p:nvPr/>
      </p:nvGrpSpPr>
      <p:grpSpPr>
        <a:xfrm>
          <a:off y="0" x="0"/>
          <a:ext cy="0" cx="0"/>
          <a:chOff y="0" x="0"/>
          <a:chExt cy="0" cx="0"/>
        </a:xfrm>
      </p:grpSpPr>
      <p:pic>
        <p:nvPicPr>
          <p:cNvPr id="85" name="Shape 85"/>
          <p:cNvPicPr preferRelativeResize="0"/>
          <p:nvPr/>
        </p:nvPicPr>
        <p:blipFill>
          <a:blip r:embed="rId4"/>
          <a:stretch>
            <a:fillRect/>
          </a:stretch>
        </p:blipFill>
        <p:spPr>
          <a:xfrm>
            <a:off y="285750" x="497400"/>
            <a:ext cy="1576899" cx="9323900"/>
          </a:xfrm>
          <a:prstGeom prst="rect">
            <a:avLst/>
          </a:prstGeom>
        </p:spPr>
      </p:pic>
      <p:sp>
        <p:nvSpPr>
          <p:cNvPr id="86" name="Shape 86"/>
          <p:cNvSpPr txBox="1"/>
          <p:nvPr/>
        </p:nvSpPr>
        <p:spPr>
          <a:xfrm>
            <a:off y="2143125" x="610300"/>
            <a:ext cy="5053875" cx="9015574"/>
          </a:xfrm>
          <a:prstGeom prst="rect">
            <a:avLst/>
          </a:prstGeom>
        </p:spPr>
        <p:txBody>
          <a:bodyPr bIns="38100" rIns="38100" lIns="38100" tIns="38100" anchor="t" anchorCtr="0">
            <a:noAutofit/>
          </a:bodyPr>
          <a:lstStyle/>
          <a:p>
            <a:pPr algn="l" marR="0" indent="0" marL="0">
              <a:lnSpc>
                <a:spcPct val="119791"/>
              </a:lnSpc>
              <a:spcBef>
                <a:spcPts val="479"/>
              </a:spcBef>
              <a:spcAft>
                <a:spcPts val="0"/>
              </a:spcAft>
              <a:buNone/>
            </a:pPr>
            <a:r>
              <a:rPr sz="2666" lang="en-US">
                <a:solidFill>
                  <a:srgbClr val="FFFFFF"/>
                </a:solidFill>
                <a:latin typeface="Arial"/>
                <a:ea typeface="Arial"/>
                <a:cs typeface="Arial"/>
                <a:sym typeface="Arial"/>
              </a:rPr>
              <a:t>Je m'agite, je cours, languissante, abattue ;</a:t>
            </a:r>
            <a:br>
              <a:rPr sz="2666" lang="en-US">
                <a:solidFill>
                  <a:srgbClr val="FFFFFF"/>
                </a:solidFill>
                <a:latin typeface="Arial"/>
                <a:ea typeface="Arial"/>
                <a:cs typeface="Arial"/>
                <a:sym typeface="Arial"/>
              </a:rPr>
            </a:br>
            <a:r>
              <a:rPr sz="2666" lang="en-US">
                <a:solidFill>
                  <a:srgbClr val="FFFFFF"/>
                </a:solidFill>
                <a:latin typeface="Arial"/>
                <a:ea typeface="Arial"/>
                <a:cs typeface="Arial"/>
                <a:sym typeface="Arial"/>
              </a:rPr>
              <a:t>La force m'abandonne, et le repos me tue.</a:t>
            </a:r>
            <a:br>
              <a:rPr sz="2666" lang="en-US">
                <a:solidFill>
                  <a:srgbClr val="FFFFFF"/>
                </a:solidFill>
                <a:latin typeface="Arial"/>
                <a:ea typeface="Arial"/>
                <a:cs typeface="Arial"/>
                <a:sym typeface="Arial"/>
              </a:rPr>
            </a:br>
            <a:r>
              <a:rPr sz="2666" lang="en-US">
                <a:solidFill>
                  <a:srgbClr val="FFFFFF"/>
                </a:solidFill>
                <a:latin typeface="Arial"/>
                <a:ea typeface="Arial"/>
                <a:cs typeface="Arial"/>
                <a:sym typeface="Arial"/>
              </a:rPr>
              <a:t>Phénice ne vient point ? Ah ! Que cette longueur</a:t>
            </a:r>
            <a:br>
              <a:rPr sz="2666" lang="en-US">
                <a:solidFill>
                  <a:srgbClr val="FFFFFF"/>
                </a:solidFill>
                <a:latin typeface="Arial"/>
                <a:ea typeface="Arial"/>
                <a:cs typeface="Arial"/>
                <a:sym typeface="Arial"/>
              </a:rPr>
            </a:br>
            <a:r>
              <a:rPr sz="2666" lang="en-US">
                <a:solidFill>
                  <a:srgbClr val="FFFFFF"/>
                </a:solidFill>
                <a:latin typeface="Arial"/>
                <a:ea typeface="Arial"/>
                <a:cs typeface="Arial"/>
                <a:sym typeface="Arial"/>
              </a:rPr>
              <a:t>D'un présage funeste épouvante mon coeur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0" name="Shape 90"/>
        <p:cNvGrpSpPr/>
        <p:nvPr/>
      </p:nvGrpSpPr>
      <p:grpSpPr>
        <a:xfrm>
          <a:off y="0" x="0"/>
          <a:ext cy="0" cx="0"/>
          <a:chOff y="0" x="0"/>
          <a:chExt cy="0" cx="0"/>
        </a:xfrm>
      </p:grpSpPr>
      <p:pic>
        <p:nvPicPr>
          <p:cNvPr id="91" name="Shape 91"/>
          <p:cNvPicPr preferRelativeResize="0"/>
          <p:nvPr/>
        </p:nvPicPr>
        <p:blipFill>
          <a:blip r:embed="rId4"/>
          <a:stretch>
            <a:fillRect/>
          </a:stretch>
        </p:blipFill>
        <p:spPr>
          <a:xfrm>
            <a:off y="285750" x="497400"/>
            <a:ext cy="1576899" cx="9165149"/>
          </a:xfrm>
          <a:prstGeom prst="rect">
            <a:avLst/>
          </a:prstGeom>
        </p:spPr>
      </p:pic>
      <p:sp>
        <p:nvSpPr>
          <p:cNvPr id="92" name="Shape 92"/>
          <p:cNvSpPr txBox="1"/>
          <p:nvPr/>
        </p:nvSpPr>
        <p:spPr>
          <a:xfrm>
            <a:off y="2143125" x="610300"/>
            <a:ext cy="5053875" cx="9015574"/>
          </a:xfrm>
          <a:prstGeom prst="rect">
            <a:avLst/>
          </a:prstGeom>
        </p:spPr>
        <p:txBody>
          <a:bodyPr bIns="38100" rIns="38100" lIns="38100" tIns="38100" anchor="t" anchorCtr="0">
            <a:noAutofit/>
          </a:bodyPr>
          <a:lstStyle/>
          <a:p>
            <a:pPr algn="l" lvl="0" marR="0" indent="-262466" marL="381000">
              <a:lnSpc>
                <a:spcPct val="120000"/>
              </a:lnSpc>
              <a:spcBef>
                <a:spcPts val="0"/>
              </a:spcBef>
              <a:spcAft>
                <a:spcPts val="0"/>
              </a:spcAft>
              <a:buClr>
                <a:srgbClr val="FFFFFF"/>
              </a:buClr>
              <a:buSzPct val="101010"/>
              <a:buFont typeface="Arial"/>
              <a:buChar char="●"/>
            </a:pPr>
            <a:r>
              <a:rPr b="1" sz="3333" lang="en-US">
                <a:solidFill>
                  <a:srgbClr val="FFFFFF"/>
                </a:solidFill>
                <a:latin typeface="Arial"/>
                <a:ea typeface="Arial"/>
                <a:cs typeface="Arial"/>
                <a:sym typeface="Arial"/>
              </a:rPr>
              <a:t>Une situation sans issue </a:t>
            </a:r>
            <a:r>
              <a:rPr sz="3333" lang="en-US">
                <a:solidFill>
                  <a:srgbClr val="FFFFFF"/>
                </a:solidFill>
                <a:latin typeface="Arial"/>
                <a:ea typeface="Arial"/>
                <a:cs typeface="Arial"/>
                <a:sym typeface="Arial"/>
              </a:rPr>
              <a:t>: « m’abandonne », « me tue ».</a:t>
            </a:r>
          </a:p>
          <a:p>
            <a:pPr algn="l" lvl="0" marR="0" indent="-262466" marL="381000">
              <a:lnSpc>
                <a:spcPct val="120000"/>
              </a:lnSpc>
              <a:spcBef>
                <a:spcPts val="604"/>
              </a:spcBef>
              <a:spcAft>
                <a:spcPts val="0"/>
              </a:spcAft>
              <a:buClr>
                <a:srgbClr val="FFFFFF"/>
              </a:buClr>
              <a:buSzPct val="101010"/>
              <a:buFont typeface="Arial"/>
              <a:buChar char="●"/>
            </a:pPr>
            <a:r>
              <a:rPr b="1" sz="3333" lang="en-US">
                <a:solidFill>
                  <a:srgbClr val="FFFFFF"/>
                </a:solidFill>
                <a:latin typeface="Arial"/>
                <a:ea typeface="Arial"/>
                <a:cs typeface="Arial"/>
                <a:sym typeface="Arial"/>
              </a:rPr>
              <a:t>Le destin, la fatalité </a:t>
            </a:r>
            <a:r>
              <a:rPr sz="3333" lang="en-US">
                <a:solidFill>
                  <a:srgbClr val="FFFFFF"/>
                </a:solidFill>
                <a:latin typeface="Arial"/>
                <a:ea typeface="Arial"/>
                <a:cs typeface="Arial"/>
                <a:sym typeface="Arial"/>
              </a:rPr>
              <a:t>: « présage funeste »</a:t>
            </a:r>
          </a:p>
          <a:p>
            <a:pPr algn="l" lvl="0" marR="0" indent="-262466" marL="381000">
              <a:lnSpc>
                <a:spcPct val="120000"/>
              </a:lnSpc>
              <a:spcBef>
                <a:spcPts val="604"/>
              </a:spcBef>
              <a:spcAft>
                <a:spcPts val="0"/>
              </a:spcAft>
              <a:buClr>
                <a:srgbClr val="FFFFFF"/>
              </a:buClr>
              <a:buSzPct val="101010"/>
              <a:buFont typeface="Arial"/>
              <a:buChar char="●"/>
            </a:pPr>
            <a:r>
              <a:rPr b="1" sz="3333" lang="en-US">
                <a:solidFill>
                  <a:srgbClr val="FFFFFF"/>
                </a:solidFill>
                <a:latin typeface="Arial"/>
                <a:ea typeface="Arial"/>
                <a:cs typeface="Arial"/>
                <a:sym typeface="Arial"/>
              </a:rPr>
              <a:t>Expressions pathétiques </a:t>
            </a:r>
            <a:r>
              <a:rPr sz="3333" lang="en-US">
                <a:solidFill>
                  <a:srgbClr val="FFFFFF"/>
                </a:solidFill>
                <a:latin typeface="Arial"/>
                <a:ea typeface="Arial"/>
                <a:cs typeface="Arial"/>
                <a:sym typeface="Arial"/>
              </a:rPr>
              <a:t>: « Ah! », « languissante, abattue ».</a:t>
            </a:r>
          </a:p>
          <a:p>
            <a:pPr algn="l" lvl="0" marR="0" indent="-262466" marL="381000">
              <a:lnSpc>
                <a:spcPct val="120000"/>
              </a:lnSpc>
              <a:spcBef>
                <a:spcPts val="604"/>
              </a:spcBef>
              <a:spcAft>
                <a:spcPts val="0"/>
              </a:spcAft>
              <a:buClr>
                <a:srgbClr val="FFFFFF"/>
              </a:buClr>
              <a:buSzPct val="101010"/>
              <a:buFont typeface="Arial"/>
              <a:buChar char="●"/>
            </a:pPr>
            <a:r>
              <a:rPr b="1" sz="3333" lang="en-US">
                <a:solidFill>
                  <a:srgbClr val="FFFFFF"/>
                </a:solidFill>
                <a:latin typeface="Arial"/>
                <a:ea typeface="Arial"/>
                <a:cs typeface="Arial"/>
                <a:sym typeface="Arial"/>
              </a:rPr>
              <a:t>La mort</a:t>
            </a:r>
          </a:p>
          <a:p>
            <a:pPr algn="l" lvl="0" marR="0" indent="-262466" marL="381000">
              <a:lnSpc>
                <a:spcPct val="120000"/>
              </a:lnSpc>
              <a:spcBef>
                <a:spcPts val="604"/>
              </a:spcBef>
              <a:spcAft>
                <a:spcPts val="0"/>
              </a:spcAft>
              <a:buClr>
                <a:srgbClr val="FFFFFF"/>
              </a:buClr>
              <a:buSzPct val="101010"/>
              <a:buFont typeface="Arial"/>
              <a:buChar char="●"/>
            </a:pPr>
            <a:r>
              <a:rPr sz="3333" lang="en-US">
                <a:solidFill>
                  <a:srgbClr val="FFFFFF"/>
                </a:solidFill>
                <a:latin typeface="Arial"/>
                <a:ea typeface="Arial"/>
                <a:cs typeface="Arial"/>
                <a:sym typeface="Arial"/>
              </a:rPr>
              <a:t>Un personnage </a:t>
            </a:r>
            <a:r>
              <a:rPr b="1" sz="3333" lang="en-US">
                <a:solidFill>
                  <a:srgbClr val="FFFFFF"/>
                </a:solidFill>
                <a:latin typeface="Arial"/>
                <a:ea typeface="Arial"/>
                <a:cs typeface="Arial"/>
                <a:sym typeface="Arial"/>
              </a:rPr>
              <a:t>pris au piège </a:t>
            </a:r>
            <a:r>
              <a:rPr sz="3333" lang="en-US">
                <a:solidFill>
                  <a:srgbClr val="FFFFFF"/>
                </a:solidFill>
                <a:latin typeface="Arial"/>
                <a:ea typeface="Arial"/>
                <a:cs typeface="Arial"/>
                <a:sym typeface="Arial"/>
              </a:rPr>
              <a:t>: « Je m’agite, je cours ».</a:t>
            </a:r>
          </a:p>
          <a:p>
            <a:pPr algn="l" marR="0" indent="0" marL="0">
              <a:lnSpc>
                <a:spcPct val="120000"/>
              </a:lnSpc>
              <a:spcBef>
                <a:spcPts val="604"/>
              </a:spcBef>
              <a:spcAft>
                <a:spcPts val="0"/>
              </a:spcAft>
              <a:buNone/>
            </a:pPr>
            <a:r>
              <a:t/>
            </a:r>
            <a:endParaRPr sz="3333">
              <a:solidFill>
                <a:srgbClr val="FFFFFF"/>
              </a:solidFill>
              <a:latin typeface="Arial"/>
              <a:ea typeface="Arial"/>
              <a:cs typeface="Arial"/>
              <a:sym typeface="Aria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6" name="Shape 96"/>
        <p:cNvGrpSpPr/>
        <p:nvPr/>
      </p:nvGrpSpPr>
      <p:grpSpPr>
        <a:xfrm>
          <a:off y="0" x="0"/>
          <a:ext cy="0" cx="0"/>
          <a:chOff y="0" x="0"/>
          <a:chExt cy="0" cx="0"/>
        </a:xfrm>
      </p:grpSpPr>
      <p:pic>
        <p:nvPicPr>
          <p:cNvPr id="97" name="Shape 97"/>
          <p:cNvPicPr preferRelativeResize="0"/>
          <p:nvPr/>
        </p:nvPicPr>
        <p:blipFill>
          <a:blip r:embed="rId4"/>
          <a:stretch>
            <a:fillRect/>
          </a:stretch>
        </p:blipFill>
        <p:spPr>
          <a:xfrm>
            <a:off y="338650" x="497400"/>
            <a:ext cy="1524000" cx="9165149"/>
          </a:xfrm>
          <a:prstGeom prst="rect">
            <a:avLst/>
          </a:prstGeom>
        </p:spPr>
      </p:pic>
      <p:sp>
        <p:nvSpPr>
          <p:cNvPr id="98" name="Shape 98"/>
          <p:cNvSpPr txBox="1"/>
          <p:nvPr/>
        </p:nvSpPr>
        <p:spPr>
          <a:xfrm>
            <a:off y="2143125" x="610300"/>
            <a:ext cy="5053875" cx="9015574"/>
          </a:xfrm>
          <a:prstGeom prst="rect">
            <a:avLst/>
          </a:prstGeom>
        </p:spPr>
        <p:txBody>
          <a:bodyPr bIns="38100" rIns="38100" lIns="38100" tIns="38100" anchor="t" anchorCtr="0">
            <a:noAutofit/>
          </a:bodyPr>
          <a:lstStyle/>
          <a:p>
            <a:pPr algn="l" marR="0" indent="0" marL="0">
              <a:lnSpc>
                <a:spcPct val="120000"/>
              </a:lnSpc>
              <a:spcBef>
                <a:spcPts val="0"/>
              </a:spcBef>
              <a:spcAft>
                <a:spcPts val="0"/>
              </a:spcAft>
              <a:buNone/>
            </a:pPr>
            <a:r>
              <a:rPr sz="1666" lang="en-US">
                <a:solidFill>
                  <a:srgbClr val="FFFFFF"/>
                </a:solidFill>
                <a:latin typeface="Arial"/>
                <a:ea typeface="Arial"/>
                <a:cs typeface="Arial"/>
                <a:sym typeface="Arial"/>
              </a:rPr>
              <a:t>Nous venons, écrivains, peintres, sculpteurs, architectes, amateurs passionnés de la beauté</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jusqu’ici intacte de Paris, protester de toutes nos forces, de toute notre indignation, au nom du</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goût français méconnu, au nom de l’art et de l’histoire française menacés, contre l’érection, en</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plein coeur de notre capitale, de l’inutile et monstrueuse tour Eiffel (…)</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La ville de Paris va-t-elle donc s’associer plus longtemps aux baroques, aux mercantiles</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imaginations d’un constructeur de machines, pour s’enlaidir irréparablement et se</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déshonorer ?</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Car la tour Eiffel, dont la commerciale Amérique ne voudrait pas, c’est, n’en doutez pas, le</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déshonneur de Paris ! Chacun le sait, chacun le dit, chacun s’en afflige profondément, et nous</a:t>
            </a:r>
          </a:p>
          <a:p>
            <a:pPr algn="l" marR="0" indent="0" marL="0">
              <a:lnSpc>
                <a:spcPct val="120000"/>
              </a:lnSpc>
              <a:spcBef>
                <a:spcPts val="302"/>
              </a:spcBef>
              <a:spcAft>
                <a:spcPts val="0"/>
              </a:spcAft>
              <a:buNone/>
            </a:pPr>
            <a:r>
              <a:rPr sz="1666" lang="en-US">
                <a:solidFill>
                  <a:srgbClr val="FFFFFF"/>
                </a:solidFill>
                <a:latin typeface="Arial"/>
                <a:ea typeface="Arial"/>
                <a:cs typeface="Arial"/>
                <a:sym typeface="Arial"/>
              </a:rPr>
              <a:t>ne sommes qu’un faible écho de l’opinion universelle et légitimement alarmée.</a:t>
            </a:r>
            <a:r>
              <a:rPr sz="1444" lang="en-US">
                <a:solidFill>
                  <a:srgbClr val="FFFFFF"/>
                </a:solidFill>
                <a:latin typeface="Arial"/>
                <a:ea typeface="Arial"/>
                <a:cs typeface="Arial"/>
                <a:sym typeface="Arial"/>
              </a:rPr>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2" name="Shape 102"/>
        <p:cNvGrpSpPr/>
        <p:nvPr/>
      </p:nvGrpSpPr>
      <p:grpSpPr>
        <a:xfrm>
          <a:off y="0" x="0"/>
          <a:ext cy="0" cx="0"/>
          <a:chOff y="0" x="0"/>
          <a:chExt cy="0" cx="0"/>
        </a:xfrm>
      </p:grpSpPr>
      <p:pic>
        <p:nvPicPr>
          <p:cNvPr id="103" name="Shape 103"/>
          <p:cNvPicPr preferRelativeResize="0"/>
          <p:nvPr/>
        </p:nvPicPr>
        <p:blipFill>
          <a:blip r:embed="rId4"/>
          <a:stretch>
            <a:fillRect/>
          </a:stretch>
        </p:blipFill>
        <p:spPr>
          <a:xfrm>
            <a:off y="285750" x="497400"/>
            <a:ext cy="1576899" cx="9165149"/>
          </a:xfrm>
          <a:prstGeom prst="rect">
            <a:avLst/>
          </a:prstGeom>
        </p:spPr>
      </p:pic>
      <p:sp>
        <p:nvSpPr>
          <p:cNvPr id="104" name="Shape 104"/>
          <p:cNvSpPr txBox="1"/>
          <p:nvPr/>
        </p:nvSpPr>
        <p:spPr>
          <a:xfrm>
            <a:off y="2143125" x="610300"/>
            <a:ext cy="5053875" cx="9015574"/>
          </a:xfrm>
          <a:prstGeom prst="rect">
            <a:avLst/>
          </a:prstGeom>
        </p:spPr>
        <p:txBody>
          <a:bodyPr bIns="38100" rIns="38100" lIns="38100" tIns="38100" anchor="t" anchorCtr="0">
            <a:noAutofit/>
          </a:bodyPr>
          <a:lstStyle/>
          <a:p>
            <a:pPr algn="l" lvl="0" marR="0" indent="-262466" marL="381000">
              <a:lnSpc>
                <a:spcPct val="107916"/>
              </a:lnSpc>
              <a:spcBef>
                <a:spcPts val="0"/>
              </a:spcBef>
              <a:spcAft>
                <a:spcPts val="0"/>
              </a:spcAft>
              <a:buClr>
                <a:srgbClr val="FFFFFF"/>
              </a:buClr>
              <a:buSzPct val="101010"/>
              <a:buFont typeface="Arial"/>
              <a:buChar char="●"/>
            </a:pPr>
            <a:r>
              <a:rPr sz="3333" lang="en-US">
                <a:solidFill>
                  <a:srgbClr val="FFFFFF"/>
                </a:solidFill>
                <a:latin typeface="Arial"/>
                <a:ea typeface="Arial"/>
                <a:cs typeface="Arial"/>
                <a:sym typeface="Arial"/>
              </a:rPr>
              <a:t>Prise de position tranchée :</a:t>
            </a:r>
          </a:p>
          <a:p>
            <a:pPr algn="l" lvl="1" marR="0" indent="-234244" marL="762000">
              <a:lnSpc>
                <a:spcPct val="108173"/>
              </a:lnSpc>
              <a:spcBef>
                <a:spcPts val="521"/>
              </a:spcBef>
              <a:spcAft>
                <a:spcPts val="0"/>
              </a:spcAft>
              <a:buClr>
                <a:srgbClr val="FFFFFF"/>
              </a:buClr>
              <a:buSzPct val="99616"/>
              <a:buFont typeface="Courier New"/>
              <a:buChar char="o"/>
            </a:pPr>
            <a:r>
              <a:rPr sz="2888" lang="en-US">
                <a:solidFill>
                  <a:srgbClr val="FFFFFF"/>
                </a:solidFill>
                <a:latin typeface="Arial"/>
                <a:ea typeface="Arial"/>
                <a:cs typeface="Arial"/>
                <a:sym typeface="Arial"/>
              </a:rPr>
              <a:t>« protester », « indignation »</a:t>
            </a:r>
          </a:p>
          <a:p>
            <a:pPr algn="l" lvl="0" marR="0" indent="-262466" marL="381000">
              <a:lnSpc>
                <a:spcPct val="107916"/>
              </a:lnSpc>
              <a:spcBef>
                <a:spcPts val="604"/>
              </a:spcBef>
              <a:spcAft>
                <a:spcPts val="0"/>
              </a:spcAft>
              <a:buClr>
                <a:srgbClr val="FFFFFF"/>
              </a:buClr>
              <a:buSzPct val="101010"/>
              <a:buFont typeface="Arial"/>
              <a:buChar char="●"/>
            </a:pPr>
            <a:r>
              <a:rPr sz="3333" lang="en-US">
                <a:solidFill>
                  <a:srgbClr val="FFFFFF"/>
                </a:solidFill>
                <a:latin typeface="Arial"/>
                <a:ea typeface="Arial"/>
                <a:cs typeface="Arial"/>
                <a:sym typeface="Arial"/>
              </a:rPr>
              <a:t>Lexique dépréciatif (péjoratif) :</a:t>
            </a:r>
          </a:p>
          <a:p>
            <a:pPr algn="l" lvl="1" marR="0" indent="-234244" marL="762000">
              <a:lnSpc>
                <a:spcPct val="108173"/>
              </a:lnSpc>
              <a:spcBef>
                <a:spcPts val="521"/>
              </a:spcBef>
              <a:spcAft>
                <a:spcPts val="0"/>
              </a:spcAft>
              <a:buClr>
                <a:srgbClr val="FFFFFF"/>
              </a:buClr>
              <a:buSzPct val="99616"/>
              <a:buFont typeface="Courier New"/>
              <a:buChar char="o"/>
            </a:pPr>
            <a:r>
              <a:rPr sz="2888" lang="en-US">
                <a:solidFill>
                  <a:srgbClr val="FFFFFF"/>
                </a:solidFill>
                <a:latin typeface="Arial"/>
                <a:ea typeface="Arial"/>
                <a:cs typeface="Arial"/>
                <a:sym typeface="Arial"/>
              </a:rPr>
              <a:t>« inutile et monstrueuse tour Eiffel »</a:t>
            </a:r>
          </a:p>
          <a:p>
            <a:pPr algn="l" lvl="1" marR="0" indent="-234244" marL="762000">
              <a:lnSpc>
                <a:spcPct val="108173"/>
              </a:lnSpc>
              <a:spcBef>
                <a:spcPts val="521"/>
              </a:spcBef>
              <a:spcAft>
                <a:spcPts val="0"/>
              </a:spcAft>
              <a:buClr>
                <a:srgbClr val="FFFFFF"/>
              </a:buClr>
              <a:buSzPct val="99616"/>
              <a:buFont typeface="Courier New"/>
              <a:buChar char="o"/>
            </a:pPr>
            <a:r>
              <a:rPr sz="2888" lang="en-US">
                <a:solidFill>
                  <a:srgbClr val="FFFFFF"/>
                </a:solidFill>
                <a:latin typeface="Arial"/>
                <a:ea typeface="Arial"/>
                <a:cs typeface="Arial"/>
                <a:sym typeface="Arial"/>
              </a:rPr>
              <a:t>« s’enlaidir », « se déshonorer »</a:t>
            </a:r>
          </a:p>
          <a:p>
            <a:pPr algn="l" lvl="0" marR="0" indent="-262466" marL="381000">
              <a:lnSpc>
                <a:spcPct val="107916"/>
              </a:lnSpc>
              <a:spcBef>
                <a:spcPts val="604"/>
              </a:spcBef>
              <a:spcAft>
                <a:spcPts val="0"/>
              </a:spcAft>
              <a:buClr>
                <a:srgbClr val="FFFFFF"/>
              </a:buClr>
              <a:buSzPct val="101010"/>
              <a:buFont typeface="Arial"/>
              <a:buChar char="●"/>
            </a:pPr>
            <a:r>
              <a:rPr sz="3333" lang="en-US">
                <a:solidFill>
                  <a:srgbClr val="FFFFFF"/>
                </a:solidFill>
                <a:latin typeface="Arial"/>
                <a:ea typeface="Arial"/>
                <a:cs typeface="Arial"/>
                <a:sym typeface="Arial"/>
              </a:rPr>
              <a:t>Apostrophes et questions oratoires</a:t>
            </a:r>
          </a:p>
          <a:p>
            <a:pPr algn="l" marR="0" indent="0" marL="0">
              <a:lnSpc>
                <a:spcPct val="107916"/>
              </a:lnSpc>
              <a:spcBef>
                <a:spcPts val="604"/>
              </a:spcBef>
              <a:spcAft>
                <a:spcPts val="0"/>
              </a:spcAft>
              <a:buNone/>
            </a:pPr>
            <a:r>
              <a:t/>
            </a:r>
            <a:endParaRPr sz="3333">
              <a:solidFill>
                <a:srgbClr val="FFFFFF"/>
              </a:solidFill>
              <a:latin typeface="Arial"/>
              <a:ea typeface="Arial"/>
              <a:cs typeface="Arial"/>
              <a:sym typeface="Arial"/>
            </a:endParaRPr>
          </a:p>
          <a:p>
            <a:pPr algn="l" lvl="0" marR="0" indent="-262466" marL="381000">
              <a:lnSpc>
                <a:spcPct val="107916"/>
              </a:lnSpc>
              <a:spcBef>
                <a:spcPts val="604"/>
              </a:spcBef>
              <a:spcAft>
                <a:spcPts val="0"/>
              </a:spcAft>
              <a:buClr>
                <a:srgbClr val="FFFFFF"/>
              </a:buClr>
              <a:buSzPct val="101010"/>
              <a:buFont typeface="Arial"/>
              <a:buChar char="●"/>
            </a:pPr>
            <a:r>
              <a:rPr sz="3333" lang="en-US">
                <a:solidFill>
                  <a:srgbClr val="FFFFFF"/>
                </a:solidFill>
                <a:latin typeface="Arial"/>
                <a:ea typeface="Arial"/>
                <a:cs typeface="Arial"/>
                <a:sym typeface="Arial"/>
              </a:rPr>
              <a:t>Ces procédés permettent de discréditer un adversaire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 name="Shape 24"/>
        <p:cNvGrpSpPr/>
        <p:nvPr/>
      </p:nvGrpSpPr>
      <p:grpSpPr>
        <a:xfrm>
          <a:off y="0" x="0"/>
          <a:ext cy="0" cx="0"/>
          <a:chOff y="0" x="0"/>
          <a:chExt cy="0" cx="0"/>
        </a:xfrm>
      </p:grpSpPr>
      <p:pic>
        <p:nvPicPr>
          <p:cNvPr id="25" name="Shape 25"/>
          <p:cNvPicPr preferRelativeResize="0"/>
          <p:nvPr/>
        </p:nvPicPr>
        <p:blipFill>
          <a:blip r:embed="rId4"/>
          <a:stretch>
            <a:fillRect/>
          </a:stretch>
        </p:blipFill>
        <p:spPr>
          <a:xfrm>
            <a:off y="126975" x="497400"/>
            <a:ext cy="1735649" cx="9482649"/>
          </a:xfrm>
          <a:prstGeom prst="rect">
            <a:avLst/>
          </a:prstGeom>
        </p:spPr>
      </p:pic>
      <p:sp>
        <p:nvSpPr>
          <p:cNvPr id="26" name="Shape 26"/>
          <p:cNvSpPr txBox="1"/>
          <p:nvPr/>
        </p:nvSpPr>
        <p:spPr>
          <a:xfrm>
            <a:off y="2143125" x="610300"/>
            <a:ext cy="5053875" cx="9015574"/>
          </a:xfrm>
          <a:prstGeom prst="rect">
            <a:avLst/>
          </a:prstGeom>
        </p:spPr>
        <p:txBody>
          <a:bodyPr bIns="38100" rIns="38100" lIns="38100" tIns="38100" anchor="t" anchorCtr="0">
            <a:noAutofit/>
          </a:bodyPr>
          <a:lstStyle/>
          <a:p>
            <a:pPr algn="l" marR="0" indent="0" marL="0">
              <a:lnSpc>
                <a:spcPct val="120000"/>
              </a:lnSpc>
              <a:spcBef>
                <a:spcPts val="604"/>
              </a:spcBef>
              <a:spcAft>
                <a:spcPts val="0"/>
              </a:spcAft>
              <a:buNone/>
            </a:pPr>
            <a:r>
              <a:rPr sz="2666" lang="en-US">
                <a:solidFill>
                  <a:srgbClr val="FFFFFF"/>
                </a:solidFill>
                <a:latin typeface="Arial"/>
                <a:ea typeface="Arial"/>
                <a:cs typeface="Arial"/>
                <a:sym typeface="Arial"/>
              </a:rPr>
              <a:t>Ô amour, ô pensées, ô désirs pleins de flamme,</a:t>
            </a:r>
            <a:br>
              <a:rPr sz="2666" lang="en-US">
                <a:solidFill>
                  <a:srgbClr val="FFFFFF"/>
                </a:solidFill>
                <a:latin typeface="Arial"/>
                <a:ea typeface="Arial"/>
                <a:cs typeface="Arial"/>
                <a:sym typeface="Arial"/>
              </a:rPr>
            </a:br>
            <a:r>
              <a:rPr sz="2666" lang="en-US">
                <a:solidFill>
                  <a:srgbClr val="FFFFFF"/>
                </a:solidFill>
                <a:latin typeface="Arial"/>
                <a:ea typeface="Arial"/>
                <a:cs typeface="Arial"/>
                <a:sym typeface="Arial"/>
              </a:rPr>
              <a:t>Une dame, un objet, un brasier que je sens</a:t>
            </a:r>
            <a:br>
              <a:rPr sz="2666" lang="en-US">
                <a:solidFill>
                  <a:srgbClr val="FFFFFF"/>
                </a:solidFill>
                <a:latin typeface="Arial"/>
                <a:ea typeface="Arial"/>
                <a:cs typeface="Arial"/>
                <a:sym typeface="Arial"/>
              </a:rPr>
            </a:br>
            <a:r>
              <a:rPr sz="2666" lang="en-US">
                <a:solidFill>
                  <a:srgbClr val="FFFFFF"/>
                </a:solidFill>
                <a:latin typeface="Arial"/>
                <a:ea typeface="Arial"/>
                <a:cs typeface="Arial"/>
                <a:sym typeface="Arial"/>
              </a:rPr>
              <a:t>Me blesse, me nourrit, conduit mes jeunes ans</a:t>
            </a:r>
            <a:br>
              <a:rPr sz="2666" lang="en-US">
                <a:solidFill>
                  <a:srgbClr val="FFFFFF"/>
                </a:solidFill>
                <a:latin typeface="Arial"/>
                <a:ea typeface="Arial"/>
                <a:cs typeface="Arial"/>
                <a:sym typeface="Arial"/>
              </a:rPr>
            </a:br>
            <a:r>
              <a:rPr sz="2666" lang="en-US">
                <a:solidFill>
                  <a:srgbClr val="FFFFFF"/>
                </a:solidFill>
                <a:latin typeface="Arial"/>
                <a:ea typeface="Arial"/>
                <a:cs typeface="Arial"/>
                <a:sym typeface="Arial"/>
              </a:rPr>
              <a:t>À la mort, aux douleurs, au profond d’une lame.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0" name="Shape 30"/>
        <p:cNvGrpSpPr/>
        <p:nvPr/>
      </p:nvGrpSpPr>
      <p:grpSpPr>
        <a:xfrm>
          <a:off y="0" x="0"/>
          <a:ext cy="0" cx="0"/>
          <a:chOff y="0" x="0"/>
          <a:chExt cy="0" cx="0"/>
        </a:xfrm>
      </p:grpSpPr>
      <p:pic>
        <p:nvPicPr>
          <p:cNvPr id="31" name="Shape 31"/>
          <p:cNvPicPr preferRelativeResize="0"/>
          <p:nvPr/>
        </p:nvPicPr>
        <p:blipFill>
          <a:blip r:embed="rId4"/>
          <a:stretch>
            <a:fillRect/>
          </a:stretch>
        </p:blipFill>
        <p:spPr>
          <a:xfrm>
            <a:off y="285750" x="497400"/>
            <a:ext cy="1576899" cx="9165149"/>
          </a:xfrm>
          <a:prstGeom prst="rect">
            <a:avLst/>
          </a:prstGeom>
        </p:spPr>
      </p:pic>
      <p:sp>
        <p:nvSpPr>
          <p:cNvPr id="32" name="Shape 32"/>
          <p:cNvSpPr txBox="1"/>
          <p:nvPr/>
        </p:nvSpPr>
        <p:spPr>
          <a:xfrm>
            <a:off y="2143125" x="610300"/>
            <a:ext cy="5053875" cx="9015574"/>
          </a:xfrm>
          <a:prstGeom prst="rect">
            <a:avLst/>
          </a:prstGeom>
        </p:spPr>
        <p:txBody>
          <a:bodyPr bIns="38100" rIns="38100" lIns="38100" tIns="38100" anchor="t" anchorCtr="0">
            <a:noAutofit/>
          </a:bodyPr>
          <a:lstStyle/>
          <a:p>
            <a:pPr algn="l" lvl="0" marR="0" indent="-262466" marL="381000">
              <a:lnSpc>
                <a:spcPct val="120000"/>
              </a:lnSpc>
              <a:spcBef>
                <a:spcPts val="0"/>
              </a:spcBef>
              <a:spcAft>
                <a:spcPts val="0"/>
              </a:spcAft>
              <a:buClr>
                <a:srgbClr val="FFFFFF"/>
              </a:buClr>
              <a:buSzPct val="101010"/>
              <a:buFont typeface="Arial"/>
              <a:buChar char="●"/>
            </a:pPr>
            <a:r>
              <a:rPr b="1" sz="3333" lang="en-US">
                <a:solidFill>
                  <a:srgbClr val="FFFFFF"/>
                </a:solidFill>
                <a:latin typeface="Arial"/>
                <a:ea typeface="Arial"/>
                <a:cs typeface="Arial"/>
                <a:sym typeface="Arial"/>
              </a:rPr>
              <a:t>Expression personnelle des émotions </a:t>
            </a:r>
            <a:r>
              <a:rPr sz="3333" lang="en-US">
                <a:solidFill>
                  <a:srgbClr val="FFFFFF"/>
                </a:solidFill>
                <a:latin typeface="Arial"/>
                <a:ea typeface="Arial"/>
                <a:cs typeface="Arial"/>
                <a:sym typeface="Arial"/>
              </a:rPr>
              <a:t>du locuteur : « je sens », « me blesse ».</a:t>
            </a:r>
          </a:p>
          <a:p>
            <a:pPr algn="l" lvl="0" marR="0" indent="-262466" marL="381000">
              <a:lnSpc>
                <a:spcPct val="120000"/>
              </a:lnSpc>
              <a:spcBef>
                <a:spcPts val="604"/>
              </a:spcBef>
              <a:spcAft>
                <a:spcPts val="0"/>
              </a:spcAft>
              <a:buClr>
                <a:srgbClr val="FFFFFF"/>
              </a:buClr>
              <a:buSzPct val="101010"/>
              <a:buFont typeface="Arial"/>
              <a:buChar char="●"/>
            </a:pPr>
            <a:r>
              <a:rPr b="1" sz="3333" lang="en-US">
                <a:solidFill>
                  <a:srgbClr val="FFFFFF"/>
                </a:solidFill>
                <a:latin typeface="Arial"/>
                <a:ea typeface="Arial"/>
                <a:cs typeface="Arial"/>
                <a:sym typeface="Arial"/>
              </a:rPr>
              <a:t>Lexique des sentiments </a:t>
            </a:r>
            <a:r>
              <a:rPr sz="3333" lang="en-US">
                <a:solidFill>
                  <a:srgbClr val="FFFFFF"/>
                </a:solidFill>
                <a:latin typeface="Arial"/>
                <a:ea typeface="Arial"/>
                <a:cs typeface="Arial"/>
                <a:sym typeface="Arial"/>
              </a:rPr>
              <a:t>: « amour », « désir », « douleurs ».</a:t>
            </a:r>
          </a:p>
          <a:p>
            <a:pPr algn="l" lvl="0" marR="0" indent="-262466" marL="381000">
              <a:lnSpc>
                <a:spcPct val="120000"/>
              </a:lnSpc>
              <a:spcBef>
                <a:spcPts val="604"/>
              </a:spcBef>
              <a:spcAft>
                <a:spcPts val="0"/>
              </a:spcAft>
              <a:buClr>
                <a:srgbClr val="FFFFFF"/>
              </a:buClr>
              <a:buSzPct val="101010"/>
              <a:buFont typeface="Arial"/>
              <a:buChar char="●"/>
            </a:pPr>
            <a:r>
              <a:rPr sz="3333" lang="en-US">
                <a:solidFill>
                  <a:srgbClr val="FFFFFF"/>
                </a:solidFill>
                <a:latin typeface="Arial"/>
                <a:ea typeface="Arial"/>
                <a:cs typeface="Arial"/>
                <a:sym typeface="Arial"/>
              </a:rPr>
              <a:t>Interjection lyrique « ô ».</a:t>
            </a:r>
          </a:p>
          <a:p>
            <a:pPr algn="l" marR="0" indent="0" marL="0">
              <a:lnSpc>
                <a:spcPct val="120000"/>
              </a:lnSpc>
              <a:spcBef>
                <a:spcPts val="604"/>
              </a:spcBef>
              <a:spcAft>
                <a:spcPts val="0"/>
              </a:spcAft>
              <a:buNone/>
            </a:pPr>
            <a:r>
              <a:t/>
            </a:r>
            <a:endParaRPr sz="3333">
              <a:solidFill>
                <a:srgbClr val="FFFFFF"/>
              </a:solidFill>
              <a:latin typeface="Arial"/>
              <a:ea typeface="Arial"/>
              <a:cs typeface="Arial"/>
              <a:sym typeface="Arial"/>
            </a:endParaRPr>
          </a:p>
          <a:p>
            <a:pPr algn="l" marR="0" indent="0" marL="0">
              <a:lnSpc>
                <a:spcPct val="120000"/>
              </a:lnSpc>
              <a:spcBef>
                <a:spcPts val="604"/>
              </a:spcBef>
              <a:spcAft>
                <a:spcPts val="0"/>
              </a:spcAft>
              <a:buNone/>
            </a:pPr>
            <a:r>
              <a:t/>
            </a:r>
            <a:endParaRPr sz="3333">
              <a:solidFill>
                <a:srgbClr val="FFFFFF"/>
              </a:solidFill>
              <a:latin typeface="Arial"/>
              <a:ea typeface="Arial"/>
              <a:cs typeface="Arial"/>
              <a:sym typeface="Arial"/>
            </a:endParaRPr>
          </a:p>
          <a:p>
            <a:pPr algn="l" marR="0" indent="0" marL="0">
              <a:lnSpc>
                <a:spcPct val="120000"/>
              </a:lnSpc>
              <a:spcBef>
                <a:spcPts val="604"/>
              </a:spcBef>
              <a:spcAft>
                <a:spcPts val="0"/>
              </a:spcAft>
              <a:buNone/>
            </a:pPr>
            <a:r>
              <a:t/>
            </a:r>
            <a:endParaRPr sz="3333">
              <a:solidFill>
                <a:srgbClr val="FFFFFF"/>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6" name="Shape 36"/>
        <p:cNvGrpSpPr/>
        <p:nvPr/>
      </p:nvGrpSpPr>
      <p:grpSpPr>
        <a:xfrm>
          <a:off y="0" x="0"/>
          <a:ext cy="0" cx="0"/>
          <a:chOff y="0" x="0"/>
          <a:chExt cy="0" cx="0"/>
        </a:xfrm>
      </p:grpSpPr>
      <p:pic>
        <p:nvPicPr>
          <p:cNvPr id="37" name="Shape 37"/>
          <p:cNvPicPr preferRelativeResize="0"/>
          <p:nvPr/>
        </p:nvPicPr>
        <p:blipFill>
          <a:blip r:embed="rId4"/>
          <a:stretch>
            <a:fillRect/>
          </a:stretch>
        </p:blipFill>
        <p:spPr>
          <a:xfrm>
            <a:off y="433900" x="497400"/>
            <a:ext cy="1248824" cx="9366250"/>
          </a:xfrm>
          <a:prstGeom prst="rect">
            <a:avLst/>
          </a:prstGeom>
        </p:spPr>
      </p:pic>
      <p:sp>
        <p:nvSpPr>
          <p:cNvPr id="38" name="Shape 38"/>
          <p:cNvSpPr txBox="1"/>
          <p:nvPr/>
        </p:nvSpPr>
        <p:spPr>
          <a:xfrm>
            <a:off y="1956150" x="610300"/>
            <a:ext cy="5242624" cx="9015574"/>
          </a:xfrm>
          <a:prstGeom prst="rect">
            <a:avLst/>
          </a:prstGeom>
        </p:spPr>
        <p:txBody>
          <a:bodyPr bIns="38100" rIns="38100" lIns="38100" tIns="38100" anchor="t" anchorCtr="0">
            <a:noAutofit/>
          </a:bodyPr>
          <a:lstStyle/>
          <a:p>
            <a:pPr algn="l" marR="0" indent="0" marL="0">
              <a:lnSpc>
                <a:spcPct val="100000"/>
              </a:lnSpc>
              <a:spcBef>
                <a:spcPts val="0"/>
              </a:spcBef>
              <a:spcAft>
                <a:spcPts val="0"/>
              </a:spcAft>
              <a:buNone/>
            </a:pPr>
            <a:r>
              <a:rPr sz="2222" lang="en-US">
                <a:solidFill>
                  <a:srgbClr val="FFFFFF"/>
                </a:solidFill>
                <a:latin typeface="Arial"/>
                <a:ea typeface="Arial"/>
                <a:cs typeface="Arial"/>
                <a:sym typeface="Arial"/>
              </a:rPr>
              <a:t>Un chemin creux s'enfonçait. Tout disparut. L'homme avait à droite une palissade, quelque mur de grosses planches fermant une voie ferrée ; tandis qu'un talus d'herbe s'élevait à gauche, surmonté de pignons confus, d'une vision de village aux toitures basses et uniformes. Il fit environ deux cents pas. Brusquement, à un coude du chemin, les feux reparurent près de lui, sans qu'il comprit davantage comment ils brûlaient si haut dans le ciel mort, pareils à des lunes fumeuses. Mais, au ras du sol, un autre spectacle venait de l'arrêter. C'était une masse lourde, un tas écrasé de constructions, d'où se dressait la silhouette d'une cheminée d'usine ; de rares lueurs sortaient des fenêtres encrassées, cinq ou six lanternes tristes étaient pendues dehors, à des charpentes dont les bois noircis alignaient vaguement des profils de tréteaux gigantesques ; et, de cette apparition fantastique, noyée de nuit et de fumée, une seule voix montait, la respiration grosse et longue d'un échappement de vapeur, qu'on ne voyait point.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2" name="Shape 42"/>
        <p:cNvGrpSpPr/>
        <p:nvPr/>
      </p:nvGrpSpPr>
      <p:grpSpPr>
        <a:xfrm>
          <a:off y="0" x="0"/>
          <a:ext cy="0" cx="0"/>
          <a:chOff y="0" x="0"/>
          <a:chExt cy="0" cx="0"/>
        </a:xfrm>
      </p:grpSpPr>
      <p:pic>
        <p:nvPicPr>
          <p:cNvPr id="43" name="Shape 43"/>
          <p:cNvPicPr preferRelativeResize="0"/>
          <p:nvPr/>
        </p:nvPicPr>
        <p:blipFill>
          <a:blip r:embed="rId4"/>
          <a:stretch>
            <a:fillRect/>
          </a:stretch>
        </p:blipFill>
        <p:spPr>
          <a:xfrm>
            <a:off y="285750" x="497400"/>
            <a:ext cy="1576899" cx="9165149"/>
          </a:xfrm>
          <a:prstGeom prst="rect">
            <a:avLst/>
          </a:prstGeom>
        </p:spPr>
      </p:pic>
      <p:sp>
        <p:nvSpPr>
          <p:cNvPr id="44" name="Shape 44"/>
          <p:cNvSpPr txBox="1"/>
          <p:nvPr/>
        </p:nvSpPr>
        <p:spPr>
          <a:xfrm>
            <a:off y="2143125" x="610300"/>
            <a:ext cy="5053875" cx="9015574"/>
          </a:xfrm>
          <a:prstGeom prst="rect">
            <a:avLst/>
          </a:prstGeom>
        </p:spPr>
        <p:txBody>
          <a:bodyPr bIns="38100" rIns="38100" lIns="38100" tIns="38100" anchor="t" anchorCtr="0">
            <a:noAutofit/>
          </a:bodyPr>
          <a:lstStyle/>
          <a:p>
            <a:pPr algn="l" lvl="0" marR="0" indent="-213077" marL="381000">
              <a:lnSpc>
                <a:spcPct val="100000"/>
              </a:lnSpc>
              <a:spcBef>
                <a:spcPts val="0"/>
              </a:spcBef>
              <a:spcAft>
                <a:spcPts val="0"/>
              </a:spcAft>
              <a:buClr>
                <a:srgbClr val="FFFFFF"/>
              </a:buClr>
              <a:buSzPct val="98290"/>
              <a:buFont typeface="Arial"/>
              <a:buChar char="●"/>
            </a:pPr>
            <a:r>
              <a:rPr b="1" sz="2555" lang="en-US">
                <a:solidFill>
                  <a:srgbClr val="FFFFFF"/>
                </a:solidFill>
                <a:latin typeface="Arial"/>
                <a:ea typeface="Arial"/>
                <a:cs typeface="Arial"/>
                <a:sym typeface="Arial"/>
              </a:rPr>
              <a:t>Thèmes fantastiques </a:t>
            </a:r>
            <a:r>
              <a:rPr sz="2555" lang="en-US">
                <a:solidFill>
                  <a:srgbClr val="FFFFFF"/>
                </a:solidFill>
                <a:latin typeface="Arial"/>
                <a:ea typeface="Arial"/>
                <a:cs typeface="Arial"/>
                <a:sym typeface="Arial"/>
              </a:rPr>
              <a:t>: l’apparition et le fantomatique </a:t>
            </a:r>
            <a:r>
              <a:rPr sz="2555" lang="en-US" i="1">
                <a:solidFill>
                  <a:srgbClr val="FFFFFF"/>
                </a:solidFill>
                <a:latin typeface="Arial"/>
                <a:ea typeface="Arial"/>
                <a:cs typeface="Arial"/>
                <a:sym typeface="Arial"/>
              </a:rPr>
              <a:t>(« disparut », « reparurent », « vision ») </a:t>
            </a:r>
          </a:p>
          <a:p>
            <a:pPr algn="l" lvl="0" marR="0" indent="-213077" marL="381000">
              <a:lnSpc>
                <a:spcPct val="100000"/>
              </a:lnSpc>
              <a:spcBef>
                <a:spcPts val="458"/>
              </a:spcBef>
              <a:spcAft>
                <a:spcPts val="0"/>
              </a:spcAft>
              <a:buClr>
                <a:srgbClr val="FFFFFF"/>
              </a:buClr>
              <a:buSzPct val="98290"/>
              <a:buFont typeface="Arial"/>
              <a:buChar char="●"/>
            </a:pPr>
            <a:r>
              <a:rPr b="1" sz="2555" lang="en-US">
                <a:solidFill>
                  <a:srgbClr val="FFFFFF"/>
                </a:solidFill>
                <a:latin typeface="Arial"/>
                <a:ea typeface="Arial"/>
                <a:cs typeface="Arial"/>
                <a:sym typeface="Arial"/>
              </a:rPr>
              <a:t>Cadre favorable à l’irruption du surnaturel </a:t>
            </a:r>
            <a:r>
              <a:rPr sz="2555" lang="en-US">
                <a:solidFill>
                  <a:srgbClr val="FFFFFF"/>
                </a:solidFill>
                <a:latin typeface="Arial"/>
                <a:ea typeface="Arial"/>
                <a:cs typeface="Arial"/>
                <a:sym typeface="Arial"/>
              </a:rPr>
              <a:t>dans la réalité :</a:t>
            </a:r>
            <a:r>
              <a:rPr sz="2555" lang="en-US" i="1">
                <a:solidFill>
                  <a:srgbClr val="FFFFFF"/>
                </a:solidFill>
                <a:latin typeface="Arial"/>
                <a:ea typeface="Arial"/>
                <a:cs typeface="Arial"/>
                <a:sym typeface="Arial"/>
              </a:rPr>
              <a:t> « noyée de nuit et de fumée »</a:t>
            </a:r>
          </a:p>
          <a:p>
            <a:pPr algn="l" lvl="0" marR="0" indent="-213077" marL="381000">
              <a:lnSpc>
                <a:spcPct val="100000"/>
              </a:lnSpc>
              <a:spcBef>
                <a:spcPts val="458"/>
              </a:spcBef>
              <a:spcAft>
                <a:spcPts val="0"/>
              </a:spcAft>
              <a:buClr>
                <a:srgbClr val="FFFFFF"/>
              </a:buClr>
              <a:buSzPct val="98290"/>
              <a:buFont typeface="Arial"/>
              <a:buChar char="●"/>
            </a:pPr>
            <a:r>
              <a:rPr b="1" sz="2555" lang="en-US">
                <a:solidFill>
                  <a:srgbClr val="FFFFFF"/>
                </a:solidFill>
                <a:latin typeface="Arial"/>
                <a:ea typeface="Arial"/>
                <a:cs typeface="Arial"/>
                <a:sym typeface="Arial"/>
              </a:rPr>
              <a:t>Atmosphère inquiétante </a:t>
            </a:r>
            <a:r>
              <a:rPr sz="2555" lang="en-US">
                <a:solidFill>
                  <a:srgbClr val="FFFFFF"/>
                </a:solidFill>
                <a:latin typeface="Arial"/>
                <a:ea typeface="Arial"/>
                <a:cs typeface="Arial"/>
                <a:sym typeface="Arial"/>
              </a:rPr>
              <a:t>: le flou </a:t>
            </a:r>
            <a:r>
              <a:rPr sz="2555" lang="en-US" i="1">
                <a:solidFill>
                  <a:srgbClr val="FFFFFF"/>
                </a:solidFill>
                <a:latin typeface="Arial"/>
                <a:ea typeface="Arial"/>
                <a:cs typeface="Arial"/>
                <a:sym typeface="Arial"/>
              </a:rPr>
              <a:t>(« pignons confus », « lunes fumeuses », « silhouettes », « lueurs »)</a:t>
            </a:r>
          </a:p>
          <a:p>
            <a:pPr algn="l" lvl="0" marR="0" indent="-213077" marL="381000">
              <a:lnSpc>
                <a:spcPct val="100000"/>
              </a:lnSpc>
              <a:spcBef>
                <a:spcPts val="458"/>
              </a:spcBef>
              <a:spcAft>
                <a:spcPts val="0"/>
              </a:spcAft>
              <a:buClr>
                <a:srgbClr val="FFFFFF"/>
              </a:buClr>
              <a:buSzPct val="98290"/>
              <a:buFont typeface="Arial"/>
              <a:buChar char="●"/>
            </a:pPr>
            <a:r>
              <a:rPr sz="2555" lang="en-US">
                <a:solidFill>
                  <a:srgbClr val="FFFFFF"/>
                </a:solidFill>
                <a:latin typeface="Arial"/>
                <a:ea typeface="Arial"/>
                <a:cs typeface="Arial"/>
                <a:sym typeface="Arial"/>
              </a:rPr>
              <a:t>L’expression </a:t>
            </a:r>
            <a:r>
              <a:rPr sz="2555" lang="en-US" i="1">
                <a:solidFill>
                  <a:srgbClr val="FFFFFF"/>
                </a:solidFill>
                <a:latin typeface="Arial"/>
                <a:ea typeface="Arial"/>
                <a:cs typeface="Arial"/>
                <a:sym typeface="Arial"/>
              </a:rPr>
              <a:t>« apparition fantastique »</a:t>
            </a:r>
            <a:r>
              <a:rPr sz="2555" lang="en-US">
                <a:solidFill>
                  <a:srgbClr val="FFFFFF"/>
                </a:solidFill>
                <a:latin typeface="Arial"/>
                <a:ea typeface="Arial"/>
                <a:cs typeface="Arial"/>
                <a:sym typeface="Arial"/>
              </a:rPr>
              <a:t> apparaît dans le texte.</a:t>
            </a:r>
          </a:p>
          <a:p>
            <a:pPr algn="l" marR="0" indent="0" marL="0">
              <a:lnSpc>
                <a:spcPct val="100000"/>
              </a:lnSpc>
              <a:spcBef>
                <a:spcPts val="458"/>
              </a:spcBef>
              <a:spcAft>
                <a:spcPts val="0"/>
              </a:spcAft>
              <a:buNone/>
            </a:pPr>
            <a:r>
              <a:t/>
            </a:r>
            <a:endParaRPr sz="2555">
              <a:solidFill>
                <a:srgbClr val="FFFFFF"/>
              </a:solidFill>
              <a:latin typeface="Arial"/>
              <a:ea typeface="Arial"/>
              <a:cs typeface="Arial"/>
              <a:sym typeface="Arial"/>
            </a:endParaRPr>
          </a:p>
          <a:p>
            <a:pPr algn="l" lvl="0" marR="0" indent="-213077" marL="381000">
              <a:lnSpc>
                <a:spcPct val="100000"/>
              </a:lnSpc>
              <a:spcBef>
                <a:spcPts val="458"/>
              </a:spcBef>
              <a:spcAft>
                <a:spcPts val="0"/>
              </a:spcAft>
              <a:buClr>
                <a:srgbClr val="FFFFFF"/>
              </a:buClr>
              <a:buSzPct val="98290"/>
              <a:buFont typeface="Arial"/>
              <a:buChar char="●"/>
            </a:pPr>
            <a:r>
              <a:rPr sz="2555" lang="en-US">
                <a:solidFill>
                  <a:srgbClr val="FFFFFF"/>
                </a:solidFill>
                <a:latin typeface="Arial"/>
                <a:ea typeface="Arial"/>
                <a:cs typeface="Arial"/>
                <a:sym typeface="Arial"/>
              </a:rPr>
              <a:t>Il s’agit de l’extrait d’un roman réaliste où le registre fantastique est utilisé pour créer une ambiance nocturne inquiétante autour des sites industriels. Le but est de susciter la peur.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8" name="Shape 48"/>
        <p:cNvGrpSpPr/>
        <p:nvPr/>
      </p:nvGrpSpPr>
      <p:grpSpPr>
        <a:xfrm>
          <a:off y="0" x="0"/>
          <a:ext cy="0" cx="0"/>
          <a:chOff y="0" x="0"/>
          <a:chExt cy="0" cx="0"/>
        </a:xfrm>
      </p:grpSpPr>
      <p:pic>
        <p:nvPicPr>
          <p:cNvPr id="49" name="Shape 49"/>
          <p:cNvPicPr preferRelativeResize="0"/>
          <p:nvPr/>
        </p:nvPicPr>
        <p:blipFill>
          <a:blip r:embed="rId4"/>
          <a:stretch>
            <a:fillRect/>
          </a:stretch>
        </p:blipFill>
        <p:spPr>
          <a:xfrm>
            <a:off y="126975" x="497400"/>
            <a:ext cy="1735649" cx="9165149"/>
          </a:xfrm>
          <a:prstGeom prst="rect">
            <a:avLst/>
          </a:prstGeom>
        </p:spPr>
      </p:pic>
      <p:sp>
        <p:nvSpPr>
          <p:cNvPr id="50" name="Shape 50"/>
          <p:cNvSpPr txBox="1"/>
          <p:nvPr/>
        </p:nvSpPr>
        <p:spPr>
          <a:xfrm>
            <a:off y="2143125" x="610300"/>
            <a:ext cy="5053875" cx="9015574"/>
          </a:xfrm>
          <a:prstGeom prst="rect">
            <a:avLst/>
          </a:prstGeom>
        </p:spPr>
        <p:txBody>
          <a:bodyPr bIns="38100" rIns="38100" lIns="38100" tIns="38100" anchor="t" anchorCtr="0">
            <a:noAutofit/>
          </a:bodyPr>
          <a:lstStyle/>
          <a:p>
            <a:pPr algn="l" marR="0" indent="0" marL="0">
              <a:lnSpc>
                <a:spcPct val="100000"/>
              </a:lnSpc>
              <a:spcBef>
                <a:spcPts val="0"/>
              </a:spcBef>
              <a:spcAft>
                <a:spcPts val="0"/>
              </a:spcAft>
              <a:buNone/>
            </a:pPr>
            <a:r>
              <a:rPr sz="1888" lang="en-US">
                <a:solidFill>
                  <a:srgbClr val="FFFFFF"/>
                </a:solidFill>
                <a:latin typeface="Arial"/>
                <a:ea typeface="Arial"/>
                <a:cs typeface="Arial"/>
                <a:sym typeface="Arial"/>
              </a:rPr>
              <a:t>Ce journal de mes souffrances, heure par heure, minute par minute, supplice par supplice, si j'ai la force de le mener jusqu'au moment où il me sera physiquement impossible de continuer, cette histoire, nécessairement inachevée, mais aussi complète que possible, de mes sensations, ne portera-t-elle point avec elle un grand et profond enseignement ? N'y aura-t-il pas dans ce procès−verbal de la pensée agonisante, dans cette progression toujours croissante de douleurs, dans cette espèce d'autopsie intellectuelle d'un condamné, plus d'une leçon pour ceux qui condamnent ? Peut-être cette lecture leur rendra-t-elle la main moins légère, quand il s'agira quelque autre fois de jeter une tête qui pense, une tête d'homme, dans ce qu'ils appellent la balance de la justice ? Peut-être n'ont-ils jamais réfléchi, les malheureux, à cette lente succession de tortures que renferme la formule expéditive d'un arrêt de mort ? Se sont-ils jamais seulement arrêtés à cette idée poignante que dans l'homme qu'ils retranchent il y a une intelligence ; une intelligence qui avait compté sur la vie, une âme qui ne s'est point disposée pour la mort ? Non. Ils ne voient dans tout cela que la chute verticale d'un couteau triangulaire, et pensent sans doute que pour le condamné il n'y a rien avant, rien après.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4" name="Shape 54"/>
        <p:cNvGrpSpPr/>
        <p:nvPr/>
      </p:nvGrpSpPr>
      <p:grpSpPr>
        <a:xfrm>
          <a:off y="0" x="0"/>
          <a:ext cy="0" cx="0"/>
          <a:chOff y="0" x="0"/>
          <a:chExt cy="0" cx="0"/>
        </a:xfrm>
      </p:grpSpPr>
      <p:pic>
        <p:nvPicPr>
          <p:cNvPr id="55" name="Shape 55"/>
          <p:cNvPicPr preferRelativeResize="0"/>
          <p:nvPr/>
        </p:nvPicPr>
        <p:blipFill>
          <a:blip r:embed="rId4"/>
          <a:stretch>
            <a:fillRect/>
          </a:stretch>
        </p:blipFill>
        <p:spPr>
          <a:xfrm>
            <a:off y="285750" x="497400"/>
            <a:ext cy="1576899" cx="9165149"/>
          </a:xfrm>
          <a:prstGeom prst="rect">
            <a:avLst/>
          </a:prstGeom>
        </p:spPr>
      </p:pic>
      <p:sp>
        <p:nvSpPr>
          <p:cNvPr id="56" name="Shape 56"/>
          <p:cNvSpPr txBox="1"/>
          <p:nvPr/>
        </p:nvSpPr>
        <p:spPr>
          <a:xfrm>
            <a:off y="2143125" x="610300"/>
            <a:ext cy="5053875" cx="9015574"/>
          </a:xfrm>
          <a:prstGeom prst="rect">
            <a:avLst/>
          </a:prstGeom>
        </p:spPr>
        <p:txBody>
          <a:bodyPr bIns="38100" rIns="38100" lIns="38100" tIns="38100" anchor="t" anchorCtr="0">
            <a:noAutofit/>
          </a:bodyPr>
          <a:lstStyle/>
          <a:p>
            <a:pPr algn="l" lvl="0" marR="0" indent="-234244" marL="381000">
              <a:lnSpc>
                <a:spcPct val="100000"/>
              </a:lnSpc>
              <a:spcBef>
                <a:spcPts val="0"/>
              </a:spcBef>
              <a:spcAft>
                <a:spcPts val="0"/>
              </a:spcAft>
              <a:buClr>
                <a:srgbClr val="FFFFFF"/>
              </a:buClr>
              <a:buSzPct val="99616"/>
              <a:buFont typeface="Arial"/>
              <a:buChar char="●"/>
            </a:pPr>
            <a:r>
              <a:rPr b="1" sz="2888" lang="en-US">
                <a:solidFill>
                  <a:srgbClr val="FFFFFF"/>
                </a:solidFill>
                <a:latin typeface="Arial"/>
                <a:ea typeface="Arial"/>
                <a:cs typeface="Arial"/>
                <a:sym typeface="Arial"/>
              </a:rPr>
              <a:t>Le champ lexical de la douleur </a:t>
            </a:r>
            <a:r>
              <a:rPr sz="2888" lang="en-US">
                <a:solidFill>
                  <a:srgbClr val="FFFFFF"/>
                </a:solidFill>
                <a:latin typeface="Arial"/>
                <a:ea typeface="Arial"/>
                <a:cs typeface="Arial"/>
                <a:sym typeface="Arial"/>
              </a:rPr>
              <a:t>est omniprésent :</a:t>
            </a:r>
          </a:p>
          <a:p>
            <a:pPr algn="l" lvl="1" marR="0" indent="-206022" marL="762000">
              <a:lnSpc>
                <a:spcPct val="100000"/>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Douleur physique : « souffrance », « supplice par supplice »</a:t>
            </a:r>
          </a:p>
          <a:p>
            <a:pPr algn="l" lvl="1" marR="0" indent="-206022" marL="762000">
              <a:lnSpc>
                <a:spcPct val="100000"/>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Douleur morale : « pensée agonisante » et « autopsie intellectuelle » </a:t>
            </a:r>
          </a:p>
          <a:p>
            <a:pPr algn="l" lvl="0" marR="0" indent="-234244" marL="381000">
              <a:lnSpc>
                <a:spcPct val="100000"/>
              </a:lnSpc>
              <a:spcBef>
                <a:spcPts val="521"/>
              </a:spcBef>
              <a:spcAft>
                <a:spcPts val="0"/>
              </a:spcAft>
              <a:buClr>
                <a:srgbClr val="FFFFFF"/>
              </a:buClr>
              <a:buSzPct val="99616"/>
              <a:buFont typeface="Arial"/>
              <a:buChar char="●"/>
            </a:pPr>
            <a:r>
              <a:rPr b="1" sz="2888" lang="en-US">
                <a:solidFill>
                  <a:srgbClr val="FFFFFF"/>
                </a:solidFill>
                <a:latin typeface="Arial"/>
                <a:ea typeface="Arial"/>
                <a:cs typeface="Arial"/>
                <a:sym typeface="Arial"/>
              </a:rPr>
              <a:t>Le champ lexical de la mort </a:t>
            </a:r>
            <a:r>
              <a:rPr sz="2888" lang="en-US">
                <a:solidFill>
                  <a:srgbClr val="FFFFFF"/>
                </a:solidFill>
                <a:latin typeface="Arial"/>
                <a:ea typeface="Arial"/>
                <a:cs typeface="Arial"/>
                <a:sym typeface="Arial"/>
              </a:rPr>
              <a:t>: « agonisante », « autopsie », « condamné ». Il s’agit d’une torture psychologique car le condamné anticipe mentalement sa mise à mort et la vit donc à chaque instant.</a:t>
            </a:r>
          </a:p>
          <a:p>
            <a:pPr algn="l" lvl="0" marR="0" indent="-234244" marL="381000">
              <a:lnSpc>
                <a:spcPct val="100000"/>
              </a:lnSpc>
              <a:spcBef>
                <a:spcPts val="521"/>
              </a:spcBef>
              <a:spcAft>
                <a:spcPts val="0"/>
              </a:spcAft>
              <a:buClr>
                <a:srgbClr val="FFFFFF"/>
              </a:buClr>
              <a:buSzPct val="99616"/>
              <a:buFont typeface="Arial"/>
              <a:buChar char="●"/>
            </a:pPr>
            <a:r>
              <a:rPr sz="2888" lang="en-US">
                <a:solidFill>
                  <a:srgbClr val="FFFFFF"/>
                </a:solidFill>
                <a:latin typeface="Arial"/>
                <a:ea typeface="Arial"/>
                <a:cs typeface="Arial"/>
                <a:sym typeface="Arial"/>
              </a:rPr>
              <a:t>Texte triste qui doit susciter l’</a:t>
            </a:r>
            <a:r>
              <a:rPr b="1" sz="2888" lang="en-US">
                <a:solidFill>
                  <a:srgbClr val="FFFFFF"/>
                </a:solidFill>
                <a:latin typeface="Arial"/>
                <a:ea typeface="Arial"/>
                <a:cs typeface="Arial"/>
                <a:sym typeface="Arial"/>
              </a:rPr>
              <a:t>émotion</a:t>
            </a:r>
            <a:r>
              <a:rPr sz="2888" lang="en-US">
                <a:solidFill>
                  <a:srgbClr val="FFFFFF"/>
                </a:solidFill>
                <a:latin typeface="Arial"/>
                <a:ea typeface="Arial"/>
                <a:cs typeface="Arial"/>
                <a:sym typeface="Arial"/>
              </a:rPr>
              <a:t> chez le lecteur.</a:t>
            </a:r>
          </a:p>
          <a:p>
            <a:pPr algn="l" marR="0" indent="0" marL="0">
              <a:lnSpc>
                <a:spcPct val="100000"/>
              </a:lnSpc>
              <a:spcBef>
                <a:spcPts val="521"/>
              </a:spcBef>
              <a:spcAft>
                <a:spcPts val="0"/>
              </a:spcAft>
              <a:buNone/>
            </a:pPr>
            <a:r>
              <a:t/>
            </a:r>
            <a:endParaRPr sz="2888">
              <a:solidFill>
                <a:srgbClr val="FFFFFF"/>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0" name="Shape 60"/>
        <p:cNvGrpSpPr/>
        <p:nvPr/>
      </p:nvGrpSpPr>
      <p:grpSpPr>
        <a:xfrm>
          <a:off y="0" x="0"/>
          <a:ext cy="0" cx="0"/>
          <a:chOff y="0" x="0"/>
          <a:chExt cy="0" cx="0"/>
        </a:xfrm>
      </p:grpSpPr>
      <p:pic>
        <p:nvPicPr>
          <p:cNvPr id="61" name="Shape 61"/>
          <p:cNvPicPr preferRelativeResize="0"/>
          <p:nvPr/>
        </p:nvPicPr>
        <p:blipFill>
          <a:blip r:embed="rId4"/>
          <a:stretch>
            <a:fillRect/>
          </a:stretch>
        </p:blipFill>
        <p:spPr>
          <a:xfrm>
            <a:off y="222250" x="497400"/>
            <a:ext cy="1640400" cx="9419149"/>
          </a:xfrm>
          <a:prstGeom prst="rect">
            <a:avLst/>
          </a:prstGeom>
        </p:spPr>
      </p:pic>
      <p:sp>
        <p:nvSpPr>
          <p:cNvPr id="62" name="Shape 62"/>
          <p:cNvSpPr txBox="1"/>
          <p:nvPr/>
        </p:nvSpPr>
        <p:spPr>
          <a:xfrm>
            <a:off y="2143125" x="610300"/>
            <a:ext cy="5053875" cx="9015574"/>
          </a:xfrm>
          <a:prstGeom prst="rect">
            <a:avLst/>
          </a:prstGeom>
        </p:spPr>
        <p:txBody>
          <a:bodyPr bIns="38100" rIns="38100" lIns="38100" tIns="38100" anchor="t" anchorCtr="0">
            <a:noAutofit/>
          </a:bodyPr>
          <a:lstStyle/>
          <a:p>
            <a:pPr algn="l" marR="0" indent="0" marL="0">
              <a:lnSpc>
                <a:spcPct val="100000"/>
              </a:lnSpc>
              <a:spcBef>
                <a:spcPts val="0"/>
              </a:spcBef>
              <a:spcAft>
                <a:spcPts val="0"/>
              </a:spcAft>
              <a:buNone/>
            </a:pPr>
            <a:r>
              <a:rPr sz="2333" lang="en-US">
                <a:solidFill>
                  <a:srgbClr val="FFFFFF"/>
                </a:solidFill>
                <a:latin typeface="Arial"/>
                <a:ea typeface="Arial"/>
                <a:cs typeface="Arial"/>
                <a:sym typeface="Arial"/>
              </a:rPr>
              <a:t>Ulysse tire sa première flèche. Cette dernière atteint à la gorge Antinoos, qui s'effondre immédiatement. Ulysse révèle ensuite sa véritable identité. C'est alors que Eurymaque supplie Ulysse de l'épargner en échange de nombreux présents. Mais l'Ingénieux ne cède pas. En effet les prétendants ont commis le délit de démesure, qui ne peut être pardonné. Ulysse, avec l'aide de son noble fils Télémaque, du brave porcher Eumée et du fidèle chevrier Euphilétos châtie tour à tour les malheureux prétendants. Sur l'injonction de Télémaque, Ulysse épargne l'aède Phémios et un serviteur du palais. Par cet acte, il se démarque d'Egisthe. Mélanthès est capturé. Il subit ensuite le pire des châtiments : on l'émascule, lui sectionne les membres, puis on jette ses restes aux chiens. Après cet épisode sanglant, Euryclée dénonce les douze servantes qui ont trahi Ithaque. Elles seront pendues après avoir été forcées de nettoyer les traces du massacre.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6" name="Shape 66"/>
        <p:cNvGrpSpPr/>
        <p:nvPr/>
      </p:nvGrpSpPr>
      <p:grpSpPr>
        <a:xfrm>
          <a:off y="0" x="0"/>
          <a:ext cy="0" cx="0"/>
          <a:chOff y="0" x="0"/>
          <a:chExt cy="0" cx="0"/>
        </a:xfrm>
      </p:grpSpPr>
      <p:pic>
        <p:nvPicPr>
          <p:cNvPr id="67" name="Shape 67"/>
          <p:cNvPicPr preferRelativeResize="0"/>
          <p:nvPr/>
        </p:nvPicPr>
        <p:blipFill>
          <a:blip r:embed="rId4"/>
          <a:stretch>
            <a:fillRect/>
          </a:stretch>
        </p:blipFill>
        <p:spPr>
          <a:xfrm>
            <a:off y="285750" x="497400"/>
            <a:ext cy="1576899" cx="9165149"/>
          </a:xfrm>
          <a:prstGeom prst="rect">
            <a:avLst/>
          </a:prstGeom>
        </p:spPr>
      </p:pic>
      <p:sp>
        <p:nvSpPr>
          <p:cNvPr id="68" name="Shape 68"/>
          <p:cNvSpPr txBox="1"/>
          <p:nvPr/>
        </p:nvSpPr>
        <p:spPr>
          <a:xfrm>
            <a:off y="2143125" x="610300"/>
            <a:ext cy="5053875" cx="9015574"/>
          </a:xfrm>
          <a:prstGeom prst="rect">
            <a:avLst/>
          </a:prstGeom>
        </p:spPr>
        <p:txBody>
          <a:bodyPr bIns="38100" rIns="38100" lIns="38100" tIns="38100" anchor="t" anchorCtr="0">
            <a:noAutofit/>
          </a:bodyPr>
          <a:lstStyle/>
          <a:p>
            <a:pPr algn="l" lvl="0" marR="0" indent="-262466" marL="381000">
              <a:lnSpc>
                <a:spcPct val="107916"/>
              </a:lnSpc>
              <a:spcBef>
                <a:spcPts val="0"/>
              </a:spcBef>
              <a:spcAft>
                <a:spcPts val="0"/>
              </a:spcAft>
              <a:buClr>
                <a:srgbClr val="FFFFFF"/>
              </a:buClr>
              <a:buSzPct val="101010"/>
              <a:buFont typeface="Arial"/>
              <a:buChar char="●"/>
            </a:pPr>
            <a:r>
              <a:rPr sz="3333" lang="en-US">
                <a:solidFill>
                  <a:srgbClr val="FFFFFF"/>
                </a:solidFill>
                <a:latin typeface="Arial"/>
                <a:ea typeface="Arial"/>
                <a:cs typeface="Arial"/>
                <a:sym typeface="Arial"/>
              </a:rPr>
              <a:t>L’ « ingénieux » Ulysse est </a:t>
            </a:r>
            <a:r>
              <a:rPr b="1" sz="3333" lang="en-US">
                <a:solidFill>
                  <a:srgbClr val="FFFFFF"/>
                </a:solidFill>
                <a:latin typeface="Arial"/>
                <a:ea typeface="Arial"/>
                <a:cs typeface="Arial"/>
                <a:sym typeface="Arial"/>
              </a:rPr>
              <a:t>un personnage héroïque </a:t>
            </a:r>
            <a:r>
              <a:rPr sz="3333" lang="en-US">
                <a:solidFill>
                  <a:srgbClr val="FFFFFF"/>
                </a:solidFill>
                <a:latin typeface="Arial"/>
                <a:ea typeface="Arial"/>
                <a:cs typeface="Arial"/>
                <a:sym typeface="Arial"/>
              </a:rPr>
              <a:t>tout comme Télémaque son « noble fils » et le « brave porcher » (</a:t>
            </a:r>
            <a:r>
              <a:rPr b="1" sz="3333" lang="en-US">
                <a:solidFill>
                  <a:srgbClr val="FFFFFF"/>
                </a:solidFill>
                <a:latin typeface="Arial"/>
                <a:ea typeface="Arial"/>
                <a:cs typeface="Arial"/>
                <a:sym typeface="Arial"/>
              </a:rPr>
              <a:t>adjectifs mélioratifs </a:t>
            </a:r>
            <a:r>
              <a:rPr sz="3333" lang="en-US">
                <a:solidFill>
                  <a:srgbClr val="FFFFFF"/>
                </a:solidFill>
                <a:latin typeface="Arial"/>
                <a:ea typeface="Arial"/>
                <a:cs typeface="Arial"/>
                <a:sym typeface="Arial"/>
              </a:rPr>
              <a:t>qui viennent souligner leur courage, leur ruse et leur vertu)</a:t>
            </a:r>
          </a:p>
          <a:p>
            <a:pPr algn="l" lvl="0" marR="0" indent="-262466" marL="381000">
              <a:lnSpc>
                <a:spcPct val="107916"/>
              </a:lnSpc>
              <a:spcBef>
                <a:spcPts val="604"/>
              </a:spcBef>
              <a:spcAft>
                <a:spcPts val="0"/>
              </a:spcAft>
              <a:buClr>
                <a:srgbClr val="FFFFFF"/>
              </a:buClr>
              <a:buSzPct val="101010"/>
              <a:buFont typeface="Arial"/>
              <a:buChar char="●"/>
            </a:pPr>
            <a:r>
              <a:rPr b="1" sz="3333" lang="en-US">
                <a:solidFill>
                  <a:srgbClr val="FFFFFF"/>
                </a:solidFill>
                <a:latin typeface="Arial"/>
                <a:ea typeface="Arial"/>
                <a:cs typeface="Arial"/>
                <a:sym typeface="Arial"/>
              </a:rPr>
              <a:t>Gradation</a:t>
            </a:r>
            <a:r>
              <a:rPr sz="3333" lang="en-US">
                <a:solidFill>
                  <a:srgbClr val="FFFFFF"/>
                </a:solidFill>
                <a:latin typeface="Arial"/>
                <a:ea typeface="Arial"/>
                <a:cs typeface="Arial"/>
                <a:sym typeface="Arial"/>
              </a:rPr>
              <a:t> : le passage est de plus en plus sanglant</a:t>
            </a:r>
          </a:p>
          <a:p>
            <a:pPr algn="l" lvl="0" marR="0" indent="-262466" marL="381000">
              <a:lnSpc>
                <a:spcPct val="107916"/>
              </a:lnSpc>
              <a:spcBef>
                <a:spcPts val="604"/>
              </a:spcBef>
              <a:spcAft>
                <a:spcPts val="0"/>
              </a:spcAft>
              <a:buClr>
                <a:srgbClr val="FFFFFF"/>
              </a:buClr>
              <a:buSzPct val="101010"/>
              <a:buFont typeface="Arial"/>
              <a:buChar char="●"/>
            </a:pPr>
            <a:r>
              <a:rPr b="1" sz="3333" lang="en-US">
                <a:solidFill>
                  <a:srgbClr val="FFFFFF"/>
                </a:solidFill>
                <a:latin typeface="Arial"/>
                <a:ea typeface="Arial"/>
                <a:cs typeface="Arial"/>
                <a:sym typeface="Arial"/>
              </a:rPr>
              <a:t>Enumération</a:t>
            </a:r>
            <a:r>
              <a:rPr sz="3333" lang="en-US">
                <a:solidFill>
                  <a:srgbClr val="FFFFFF"/>
                </a:solidFill>
                <a:latin typeface="Arial"/>
                <a:ea typeface="Arial"/>
                <a:cs typeface="Arial"/>
                <a:sym typeface="Arial"/>
              </a:rPr>
              <a:t> : les hauts faits guerriers des héros sont juxtaposés</a:t>
            </a:r>
          </a:p>
          <a:p>
            <a:pPr algn="l" marR="0" indent="0" marL="0">
              <a:lnSpc>
                <a:spcPct val="107916"/>
              </a:lnSpc>
              <a:spcBef>
                <a:spcPts val="604"/>
              </a:spcBef>
              <a:spcAft>
                <a:spcPts val="0"/>
              </a:spcAft>
              <a:buNone/>
            </a:pPr>
            <a:r>
              <a:t/>
            </a:r>
            <a:endParaRPr sz="3333">
              <a:solidFill>
                <a:srgbClr val="FFFFFF"/>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