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270DB2-0E75-48F3-A49B-2CE2D97C2666}" type="datetimeFigureOut">
              <a:rPr lang="fr-FR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700DB9-B36B-4557-9F80-1B68507FFA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E9BF1-61CE-4476-B088-EF599BF4E1B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58306-76FC-4C12-A2C4-B2AF9D7A36A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02EE8-57E5-425E-B9A5-7C37EFB158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9498E-A0FE-48A7-98B5-896EF752D61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Conclusion : questionnement d’ouverture</a:t>
            </a: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C6120-9D35-45A1-BAD7-69C40C62E92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A. Origine et identité d’Orphée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4FD6D-687B-491A-B474-420F5CA50F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1685F-64FC-4FD7-8748-181C0BA63FD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B. Orphée et Euridyce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348A6-4B68-4642-8FAB-BE08F29A543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5EA3F-6310-4994-B578-1AED43365CB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26CBE-D55F-4CFB-B71C-02919BB0914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88384-B7C2-45FC-B6EC-0C698DE4A04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498C9-0CFA-40AD-A2B7-1A9127AC205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C. Signification et fécondité du mythe</a:t>
            </a: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7928F-3A23-4BAD-99CA-1A3398C6B15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6AEB5-1972-4113-8FB0-1451F54ECA37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F4162-6C43-4DED-8A5C-6E7A169D5E3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1356B-1597-4379-9F83-FE23F3F3F85D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C823D-333C-4B31-BC21-5E3659EB65D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9C7ED-1B9A-4883-A427-18F5DA9AC954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55A86-B7D4-494F-9CAF-1CDEA401C4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A6765-820C-4570-B20B-434229667016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77EDE-69BC-40AC-B76B-797100B594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E8209-845F-4BF9-B16A-A9F304521A31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9194D53-578A-4703-B334-6A6C5BA6785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DFED9-CBDC-4E03-B1BC-8D7468AA4CC0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45DA0-D015-4CE4-8811-4BF0D0A201B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27530-966C-42B1-80C0-E0208AFC7DB7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2DBB0-1847-4E3C-BF2A-A6FB75567CB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C398B-9804-48D9-862A-6E54CEEBD206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8E119-A2C2-4AED-944E-DCE6C3DF318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2591FB-C590-4FD2-8612-4DC80CFD53E7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9C056-BDC4-4A2A-B533-11EB46F02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A3A6E-8D74-4981-88B9-6EC0282DA46F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71DAB-1EBE-4618-9DB4-D47234A96AA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1C880-3485-42C1-BFA2-BBC0B44A321B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AC0C7-9BA8-480B-B345-95DD7A4AE64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A7A1B53-6433-41B7-9731-FDA506CFFF0A}" type="datetimeFigureOut">
              <a:rPr lang="fr-FR" smtClean="0"/>
              <a:pPr>
                <a:defRPr/>
              </a:pPr>
              <a:t>10/06/2014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A786F5A-5245-446C-A4B9-8670022835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ucybermu.over-blog.com/article-orphee-8929045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836712"/>
            <a:ext cx="5556452" cy="33843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L’amour</a:t>
            </a:r>
            <a:r>
              <a:rPr lang="fr-FR" dirty="0" smtClean="0"/>
              <a:t>, l’art, la poésie</a:t>
            </a:r>
            <a:r>
              <a:rPr lang="fr-FR" dirty="0"/>
              <a:t>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plus forts que la mort</a:t>
            </a:r>
            <a:r>
              <a:rPr lang="fr-FR" dirty="0"/>
              <a:t> !</a:t>
            </a:r>
            <a:br>
              <a:rPr lang="fr-FR" dirty="0"/>
            </a:br>
            <a:endParaRPr lang="fr-FR" dirty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3354388" y="4437063"/>
            <a:ext cx="5114925" cy="863600"/>
          </a:xfrm>
        </p:spPr>
        <p:txBody>
          <a:bodyPr/>
          <a:lstStyle/>
          <a:p>
            <a:pPr eaLnBrk="1" hangingPunct="1"/>
            <a:r>
              <a:rPr lang="fr-FR" sz="2400" smtClean="0"/>
              <a:t>Le mythe d’Orphée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375911"/>
            <a:ext cx="8496944" cy="622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Le mythe d'Orphée a inspiré beaucoup d'artistes dans plusieurs domaines : </a:t>
            </a:r>
            <a:endParaRPr lang="fr-FR" sz="1600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Opéras et ballets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L'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Orfeo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(1607), opéra de Claudio Monteverdi</a:t>
            </a:r>
            <a:endParaRPr lang="fr-FR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Orfeo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(1647), opéra de Luigi Rossi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Orfeo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ed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Euridice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(1762), puis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 et Eurydice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(1774), opéra de Christoph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Willibald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Gluck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 aux Enfers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(1858-1874), opéra-bouffe de Jacques Offenbach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Les Malheurs d'Orphée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(1924), opéra de Darius Milhaud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Orpheus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(1947), ballet d'Igor Stravinski</a:t>
            </a:r>
            <a:endParaRPr lang="fr-FR" sz="1600" dirty="0">
              <a:latin typeface="Calibri" pitchFamily="34" charset="0"/>
            </a:endParaRPr>
          </a:p>
          <a:p>
            <a:pPr eaLnBrk="0" hangingPunct="0"/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Musique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The Orphée Suite pour piano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(1993) de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Philip Glass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 Nonante Huit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(1996) de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Hubert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Felix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Thiéfaine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Black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Orpheus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(2000), album de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Keziah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Jones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Abattoir Blues/The Lyre of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Orpheus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(2004) de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Nick Cave and The Bad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Seeds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Eru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no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Ehon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Majô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to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Lafrenze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2005) de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Sound Horizon</a:t>
            </a:r>
            <a:endParaRPr lang="fr-FR" sz="1600" dirty="0">
              <a:latin typeface="Calibri" pitchFamily="34" charset="0"/>
            </a:endParaRPr>
          </a:p>
          <a:p>
            <a:pPr eaLnBrk="0" hangingPunct="0"/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Théâtre</a:t>
            </a:r>
            <a:endParaRPr lang="fr-FR" sz="1600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La Toison d'or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(1660) de Pierre Corneille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La Descente d'Orphée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(1957), pièce de théâtre de Tennessee Williams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Orfeu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da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Conceição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(1956), pièce de théâtre de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Vinicius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de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Moraes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Le visage d'Orphée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(1997), pièce de théâtre de Olivier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Py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(2003), pièce de théâtre de Bernard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Manciet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Eurydice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de Jean Anouilh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Orphée-roi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de Victor Segalen livret d'opéra en 5 actes destiné à Debussy qui ne le mettra pas en musique.</a:t>
            </a:r>
            <a:endParaRPr lang="fr-FR" sz="1600" dirty="0">
              <a:latin typeface="Calibri" pitchFamily="34" charset="0"/>
            </a:endParaRPr>
          </a:p>
          <a:p>
            <a:pPr eaLnBrk="0" hangingPunct="0"/>
            <a:endParaRPr lang="fr-F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84213" y="333375"/>
            <a:ext cx="7848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Cinéma</a:t>
            </a:r>
            <a:endParaRPr lang="fr-FR" sz="1600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Orphée</a:t>
            </a:r>
            <a:r>
              <a:rPr lang="fr-FR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(1950) et </a:t>
            </a: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le Testament d'Orphée</a:t>
            </a:r>
            <a:r>
              <a:rPr lang="fr-FR" sz="1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(1959), films de Jean Cocteau</a:t>
            </a:r>
            <a:endParaRPr lang="fr-FR" sz="16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Orfeu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 Negro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(1959), film de Marcel Camus basé sur la pièce de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Vinicius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de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Moraes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 et Eurydice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(1985), film hongrois d'Istvan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Gaal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Parking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film musical français réalisé par Jacques Demy, sorti en 1985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Orfeu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film musical brésilien réalisé par Carlos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Diegues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sorti en 1999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Tristesse beau visage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(2004), court métrage de Jean-Paul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Civeyrac</a:t>
            </a:r>
            <a:endParaRPr lang="fr-FR" sz="1600" dirty="0">
              <a:latin typeface="Calibri" pitchFamily="34" charset="0"/>
            </a:endParaRPr>
          </a:p>
          <a:p>
            <a:pPr eaLnBrk="0" hangingPunct="0"/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Poésie</a:t>
            </a:r>
            <a:endParaRPr lang="fr-FR" sz="1600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Victor Hugo,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Les Mages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dans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Les Contemplations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dans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La légende des siècles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Gérard de Nerval dans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El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Desdichado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Sonnets à 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de Rainer Maria Rilke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Guillaume Apollinaire,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Le Bestiaire ou le Cortège d'Orphée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Marguerite Yourcenar,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La Nouvelle Eurydice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i="1" dirty="0">
                <a:latin typeface="Calibri" pitchFamily="34" charset="0"/>
                <a:cs typeface="Times New Roman" pitchFamily="18" charset="0"/>
              </a:rPr>
              <a:t>Tombeau d'Orphée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et les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Hymnes orphiques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de Pierre Emmanuel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"Orphée" , dans Album de vers anciens de Paul Valéry</a:t>
            </a:r>
            <a:endParaRPr lang="fr-FR" sz="1600" dirty="0">
              <a:latin typeface="Calibri" pitchFamily="34" charset="0"/>
            </a:endParaRPr>
          </a:p>
          <a:p>
            <a:pPr eaLnBrk="0" hangingPunct="0"/>
            <a:r>
              <a:rPr lang="fr-FR" sz="16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Peinture</a:t>
            </a:r>
            <a:endParaRPr lang="fr-FR" sz="1600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Nicolas Poussin,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 et Eurydice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XVII</a:t>
            </a:r>
            <a:r>
              <a:rPr lang="fr-FR" sz="1600" baseline="30000" dirty="0">
                <a:latin typeface="Calibri" pitchFamily="34" charset="0"/>
                <a:cs typeface="Times New Roman" pitchFamily="18" charset="0"/>
              </a:rPr>
              <a:t>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 siècle, musée du Louvre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Jean-Baptiste Corot,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 ramenant Eurydice des Enfers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1861, Musée des beaux-arts de Houston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Gustave Moreau,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1865, Musée d'Orsay, Paris, France.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Émile Levy,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Mort d'Orphée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1866, musée d'Orsay.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Alexandre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Séon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i="1" dirty="0">
                <a:latin typeface="Calibri" pitchFamily="34" charset="0"/>
                <a:cs typeface="Times New Roman" pitchFamily="18" charset="0"/>
              </a:rPr>
              <a:t>Lamentation d'Orphée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vers 1896, musée d'Orsay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Machard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Jules 1839 - 1900 Orphée aux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Enfers.Huile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 sur toile. Grand prix de Rome de peinture d'histoire, 1865.</a:t>
            </a:r>
            <a:endParaRPr lang="fr-FR" sz="16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1600" dirty="0">
                <a:latin typeface="Calibri" pitchFamily="34" charset="0"/>
                <a:cs typeface="Times New Roman" pitchFamily="18" charset="0"/>
              </a:rPr>
              <a:t>Melchior </a:t>
            </a:r>
            <a:r>
              <a:rPr lang="fr-FR" sz="1600" dirty="0" err="1">
                <a:latin typeface="Calibri" pitchFamily="34" charset="0"/>
                <a:cs typeface="Times New Roman" pitchFamily="18" charset="0"/>
              </a:rPr>
              <a:t>Lechter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fr-FR" sz="1600" i="1" dirty="0" err="1">
                <a:latin typeface="Calibri" pitchFamily="34" charset="0"/>
                <a:cs typeface="Times New Roman" pitchFamily="18" charset="0"/>
              </a:rPr>
              <a:t>Orpheus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, 1896, Musée régional d’art et d’histoire de l’art, Münster, Allemagne.</a:t>
            </a:r>
            <a:endParaRPr lang="fr-F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84213" y="1196975"/>
            <a:ext cx="74168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Bande dessinée</a:t>
            </a:r>
            <a:endParaRPr lang="fr-FR" dirty="0">
              <a:solidFill>
                <a:srgbClr val="002060"/>
              </a:solidFill>
            </a:endParaRPr>
          </a:p>
          <a:p>
            <a:pPr eaLnBrk="0" hangingPunct="0">
              <a:buFontTx/>
              <a:buChar char="•"/>
            </a:pPr>
            <a:r>
              <a:rPr lang="fr-FR" i="1" dirty="0">
                <a:latin typeface="Calibri" pitchFamily="34" charset="0"/>
                <a:cs typeface="Times New Roman" pitchFamily="18" charset="0"/>
              </a:rPr>
              <a:t>La Chanson d'Orphée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 de Neil </a:t>
            </a:r>
            <a:r>
              <a:rPr lang="fr-FR" dirty="0" err="1">
                <a:latin typeface="Calibri" pitchFamily="34" charset="0"/>
                <a:cs typeface="Times New Roman" pitchFamily="18" charset="0"/>
              </a:rPr>
              <a:t>Gaiman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, dans le </a:t>
            </a:r>
            <a:r>
              <a:rPr lang="fr-FR" dirty="0" err="1">
                <a:latin typeface="Calibri" pitchFamily="34" charset="0"/>
                <a:cs typeface="Times New Roman" pitchFamily="18" charset="0"/>
              </a:rPr>
              <a:t>comic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dirty="0" err="1">
                <a:latin typeface="Calibri" pitchFamily="34" charset="0"/>
                <a:cs typeface="Times New Roman" pitchFamily="18" charset="0"/>
              </a:rPr>
              <a:t>Sandman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fr-FR" i="1" dirty="0" err="1">
                <a:latin typeface="Calibri" pitchFamily="34" charset="0"/>
                <a:cs typeface="Times New Roman" pitchFamily="18" charset="0"/>
              </a:rPr>
              <a:t>Orfi</a:t>
            </a:r>
            <a:r>
              <a:rPr lang="fr-FR" i="1" dirty="0">
                <a:latin typeface="Calibri" pitchFamily="34" charset="0"/>
                <a:cs typeface="Times New Roman" pitchFamily="18" charset="0"/>
              </a:rPr>
              <a:t> aux enfers (</a:t>
            </a:r>
            <a:r>
              <a:rPr lang="fr-FR" i="1" dirty="0" err="1">
                <a:latin typeface="Calibri" pitchFamily="34" charset="0"/>
                <a:cs typeface="Times New Roman" pitchFamily="18" charset="0"/>
              </a:rPr>
              <a:t>Poema</a:t>
            </a:r>
            <a:r>
              <a:rPr lang="fr-FR" i="1" dirty="0">
                <a:latin typeface="Calibri" pitchFamily="34" charset="0"/>
                <a:cs typeface="Times New Roman" pitchFamily="18" charset="0"/>
              </a:rPr>
              <a:t> a </a:t>
            </a:r>
            <a:r>
              <a:rPr lang="fr-FR" i="1" dirty="0" err="1">
                <a:latin typeface="Calibri" pitchFamily="34" charset="0"/>
                <a:cs typeface="Times New Roman" pitchFamily="18" charset="0"/>
              </a:rPr>
              <a:t>fumetti</a:t>
            </a:r>
            <a:r>
              <a:rPr lang="fr-FR" i="1" dirty="0">
                <a:latin typeface="Calibri" pitchFamily="34" charset="0"/>
                <a:cs typeface="Times New Roman" pitchFamily="18" charset="0"/>
              </a:rPr>
              <a:t>)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, une bande dessinée écrite et illustrée par Dino Buzzati (1969)</a:t>
            </a:r>
            <a:endParaRPr lang="fr-FR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i="1" dirty="0">
                <a:latin typeface="Calibri" pitchFamily="34" charset="0"/>
                <a:cs typeface="Times New Roman" pitchFamily="18" charset="0"/>
              </a:rPr>
              <a:t>La malédiction des 30 deniers. Tome 2: La porte d'Orphée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, Jean Van Hamme, Antoine Aubin, Les aventures de Blake et Mortimer Tome 20, Dargaud, 2010</a:t>
            </a:r>
            <a:endParaRPr lang="fr-FR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i="1" dirty="0" err="1">
                <a:latin typeface="Calibri" pitchFamily="34" charset="0"/>
                <a:cs typeface="Times New Roman" pitchFamily="18" charset="0"/>
              </a:rPr>
              <a:t>Asterios</a:t>
            </a:r>
            <a:r>
              <a:rPr lang="fr-FR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i="1" dirty="0" err="1">
                <a:latin typeface="Calibri" pitchFamily="34" charset="0"/>
                <a:cs typeface="Times New Roman" pitchFamily="18" charset="0"/>
              </a:rPr>
              <a:t>Polyp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 de David </a:t>
            </a:r>
            <a:r>
              <a:rPr lang="fr-FR" dirty="0" err="1">
                <a:latin typeface="Calibri" pitchFamily="34" charset="0"/>
                <a:cs typeface="Times New Roman" pitchFamily="18" charset="0"/>
              </a:rPr>
              <a:t>Mazzucchelli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, publié en France par Casterman, 2010</a:t>
            </a:r>
            <a:endParaRPr lang="fr-FR" dirty="0"/>
          </a:p>
          <a:p>
            <a:pPr eaLnBrk="0" hangingPunct="0"/>
            <a:r>
              <a:rPr lang="fr-FR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Manga </a:t>
            </a:r>
            <a:r>
              <a:rPr lang="fr-FR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Orphée, le chevalier de la lyre dans Saint </a:t>
            </a:r>
            <a:r>
              <a:rPr lang="fr-FR" dirty="0" err="1">
                <a:latin typeface="Calibri" pitchFamily="34" charset="0"/>
                <a:cs typeface="Times New Roman" pitchFamily="18" charset="0"/>
              </a:rPr>
              <a:t>Seiya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fr-FR" dirty="0"/>
          </a:p>
          <a:p>
            <a:pPr eaLnBrk="0" hangingPunct="0"/>
            <a:r>
              <a:rPr lang="fr-FR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Voir aussi ici</a:t>
            </a:r>
            <a:r>
              <a:rPr lang="fr-FR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dirty="0">
                <a:latin typeface="Calibri" pitchFamily="34" charset="0"/>
                <a:cs typeface="Times New Roman" pitchFamily="18" charset="0"/>
                <a:hlinkClick r:id="rId3"/>
              </a:rPr>
              <a:t>http://mucybermu.over-blog.com/article-orphee-89290451.html</a:t>
            </a:r>
            <a:endParaRPr lang="fr-FR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dirty="0">
                <a:latin typeface="Calibri" pitchFamily="34" charset="0"/>
                <a:cs typeface="Times New Roman" pitchFamily="18" charset="0"/>
              </a:rPr>
              <a:t>                 </a:t>
            </a:r>
            <a:endParaRPr lang="fr-FR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4213" y="5300663"/>
            <a:ext cx="3178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200" dirty="0">
              <a:latin typeface="Trebuchet MS" pitchFamily="34" charset="0"/>
            </a:endParaRPr>
          </a:p>
          <a:p>
            <a:endParaRPr lang="fr-FR" sz="1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380426" cy="43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i="1" dirty="0" smtClean="0"/>
              <a:t>Dans </a:t>
            </a:r>
            <a:r>
              <a:rPr lang="fr-FR" i="1" dirty="0" err="1" smtClean="0"/>
              <a:t>Pauca</a:t>
            </a:r>
            <a:r>
              <a:rPr lang="fr-FR" i="1" dirty="0" smtClean="0"/>
              <a:t> </a:t>
            </a:r>
            <a:r>
              <a:rPr lang="fr-FR" i="1" dirty="0" err="1" smtClean="0"/>
              <a:t>meae</a:t>
            </a:r>
            <a:r>
              <a:rPr lang="fr-FR" i="1" dirty="0" smtClean="0"/>
              <a:t>  livre </a:t>
            </a:r>
            <a:r>
              <a:rPr lang="fr-FR" dirty="0" smtClean="0"/>
              <a:t>IV des C</a:t>
            </a:r>
            <a:r>
              <a:rPr lang="fr-FR" i="1" dirty="0" smtClean="0"/>
              <a:t>ontemplations</a:t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18437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5220072" y="1556792"/>
            <a:ext cx="3430587" cy="14398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1800" dirty="0" smtClean="0"/>
              <a:t>La poésie est-elle pour Victor Hugo comme pour Orphée, l’instrument qui permet de transcender la mort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Orphée</a:t>
            </a:r>
            <a:r>
              <a:rPr lang="fr-F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de Cocteau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40962" name="Picture 2" descr="http://4.bp.blogspot.com/-14xWZrhMn3Q/TslpXDDDdnI/AAAAAAAAA8Q/9wS1CqSCWdk/s1600/jean_cocteau_orphee_gallery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62261"/>
            <a:ext cx="7488832" cy="5569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odernisationmytheorphee.files.wordpress.com/2012/01/cocteau-orphee_1950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36524" cy="5992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664.photobucket.com/albums/vv9/francomac123/Travail%20en%20cours%202/02_Orph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63355" cy="596530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7544" y="645333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Orphée, </a:t>
            </a:r>
            <a:r>
              <a:rPr lang="fr-FR" dirty="0" err="1" smtClean="0"/>
              <a:t>Heurtebise</a:t>
            </a:r>
            <a:r>
              <a:rPr lang="fr-FR" dirty="0" smtClean="0"/>
              <a:t> et Eurydice.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4644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Je suis le Ténébreux, – le Veuf, – l’Inconsolé,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Le Prince d’Aquitaine à la Tour abolie :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Ma seule Étoile est morte, – et mon luth constellé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Porte le Soleil noir de la Mélancolie.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Dans la nuit du Tombeau, Toi qui m’as consolé,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Rends-moi le </a:t>
            </a:r>
            <a:r>
              <a:rPr lang="fr-FR" dirty="0" err="1" smtClean="0">
                <a:solidFill>
                  <a:schemeClr val="bg1"/>
                </a:solidFill>
              </a:rPr>
              <a:t>Pausilippe</a:t>
            </a:r>
            <a:r>
              <a:rPr lang="fr-FR" dirty="0" smtClean="0">
                <a:solidFill>
                  <a:schemeClr val="bg1"/>
                </a:solidFill>
              </a:rPr>
              <a:t> et la mer d’Italie,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La fleur qui plaisait tant à mon cœur désolé,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Et la treille où le Pampre à la Rose s’allie.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2924944"/>
            <a:ext cx="3923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Suis-je Amour ou Phébus ?… Lusignan ou Biron ?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Mon front est rouge encor du baiser de la Reine ;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J’ai rêvé dans la Grotte où nage la sirène…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/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Et j’ai deux fois vainqueur traversé l’Achéron :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Modulant tour à tour sur la lyre d’Orphée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Les soupirs de la Sainte et les cris de la Fée.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7704" y="620688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Gérard </a:t>
            </a:r>
            <a:r>
              <a:rPr lang="fr-FR" dirty="0" smtClean="0"/>
              <a:t>de </a:t>
            </a:r>
            <a:r>
              <a:rPr lang="fr-FR" dirty="0" smtClean="0"/>
              <a:t>Nerval, « El </a:t>
            </a:r>
            <a:r>
              <a:rPr lang="fr-FR" dirty="0" err="1" smtClean="0"/>
              <a:t>Destichado</a:t>
            </a:r>
            <a:r>
              <a:rPr lang="fr-FR" dirty="0" smtClean="0"/>
              <a:t> »,</a:t>
            </a:r>
            <a:r>
              <a:rPr lang="fr-FR" i="1" dirty="0" smtClean="0"/>
              <a:t>Chimères</a:t>
            </a:r>
            <a:r>
              <a:rPr lang="fr-FR" dirty="0" smtClean="0"/>
              <a:t>, 1853.  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icpusdan8.free.fr/V/vous%20n'avez%20encore%20rien%20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4664"/>
            <a:ext cx="912486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691356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/>
          </a:p>
          <a:p>
            <a:pPr algn="ctr"/>
            <a:r>
              <a:rPr lang="fr-FR" sz="2800" b="1" dirty="0">
                <a:solidFill>
                  <a:srgbClr val="FA8D3D"/>
                </a:solidFill>
              </a:rPr>
              <a:t>Deux pères</a:t>
            </a:r>
          </a:p>
          <a:p>
            <a:r>
              <a:rPr lang="fr-FR" sz="3200" b="1" dirty="0">
                <a:latin typeface="Calibri" pitchFamily="34" charset="0"/>
              </a:rPr>
              <a:t>Orphée </a:t>
            </a:r>
            <a:r>
              <a:rPr lang="fr-FR" sz="3200" dirty="0">
                <a:latin typeface="Calibri" pitchFamily="34" charset="0"/>
              </a:rPr>
              <a:t>('</a:t>
            </a:r>
            <a:r>
              <a:rPr lang="fr-FR" sz="3200" dirty="0" err="1">
                <a:latin typeface="Calibri" pitchFamily="34" charset="0"/>
              </a:rPr>
              <a:t>Oρφεύς</a:t>
            </a:r>
            <a:r>
              <a:rPr lang="fr-FR" sz="3200" dirty="0">
                <a:latin typeface="Calibri" pitchFamily="34" charset="0"/>
              </a:rPr>
              <a:t>) est le fils d'</a:t>
            </a:r>
            <a:r>
              <a:rPr lang="fr-FR" sz="3200" dirty="0" err="1">
                <a:latin typeface="Calibri" pitchFamily="34" charset="0"/>
              </a:rPr>
              <a:t>Oeagre</a:t>
            </a:r>
            <a:r>
              <a:rPr lang="fr-FR" sz="3200" dirty="0">
                <a:latin typeface="Calibri" pitchFamily="34" charset="0"/>
              </a:rPr>
              <a:t> et petit-fils d’Arès (dieu de la guerre) ou le fils d’Apollon (dieu </a:t>
            </a:r>
            <a:r>
              <a:rPr lang="fr-FR" sz="3200" b="1" dirty="0">
                <a:solidFill>
                  <a:schemeClr val="tx2"/>
                </a:solidFill>
                <a:latin typeface="Calibri" pitchFamily="34" charset="0"/>
              </a:rPr>
              <a:t>des arts, de la beauté</a:t>
            </a:r>
            <a:r>
              <a:rPr lang="fr-FR" sz="3200" dirty="0">
                <a:solidFill>
                  <a:schemeClr val="tx2"/>
                </a:solidFill>
                <a:latin typeface="Calibri" pitchFamily="34" charset="0"/>
              </a:rPr>
              <a:t>, du soleil</a:t>
            </a:r>
            <a:r>
              <a:rPr lang="fr-FR" sz="3200" dirty="0">
                <a:latin typeface="Calibri" pitchFamily="34" charset="0"/>
              </a:rPr>
              <a:t>), la mythologie hésite sur son ascendance paternelle.</a:t>
            </a:r>
          </a:p>
          <a:p>
            <a:pPr algn="ctr"/>
            <a:r>
              <a:rPr lang="fr-FR" sz="3200" b="1" dirty="0">
                <a:solidFill>
                  <a:srgbClr val="FA8D3D"/>
                </a:solidFill>
                <a:latin typeface="Calibri" pitchFamily="34" charset="0"/>
              </a:rPr>
              <a:t>Une mère</a:t>
            </a:r>
          </a:p>
          <a:p>
            <a:r>
              <a:rPr lang="fr-FR" sz="3200" dirty="0">
                <a:latin typeface="Calibri" pitchFamily="34" charset="0"/>
              </a:rPr>
              <a:t>Mais on lui attribue systématiquement comme mère la muse </a:t>
            </a:r>
            <a:r>
              <a:rPr lang="fr-FR" sz="3200" b="1" dirty="0">
                <a:latin typeface="Calibri" pitchFamily="34" charset="0"/>
              </a:rPr>
              <a:t>Calliope</a:t>
            </a:r>
            <a:r>
              <a:rPr lang="fr-FR" sz="3200" dirty="0">
                <a:latin typeface="Calibri" pitchFamily="34" charset="0"/>
              </a:rPr>
              <a:t> qui était la Muse de </a:t>
            </a:r>
            <a:r>
              <a:rPr lang="fr-FR" sz="3200" b="1" dirty="0">
                <a:solidFill>
                  <a:schemeClr val="tx2"/>
                </a:solidFill>
                <a:latin typeface="Calibri" pitchFamily="34" charset="0"/>
              </a:rPr>
              <a:t>l'Éloquence et de la Poésie Épique.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467544" y="5301208"/>
            <a:ext cx="7643813" cy="13684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fr-FR" sz="2100" dirty="0">
                <a:solidFill>
                  <a:schemeClr val="bg1"/>
                </a:solidFill>
                <a:latin typeface="Calibri" pitchFamily="34" charset="0"/>
              </a:rPr>
              <a:t>Orphée fut le poète et le joueur de lyre (ou de cithare, celle-ci étant plus élaborée que la lyre) le plus célèbre </a:t>
            </a:r>
            <a:r>
              <a:rPr lang="fr-FR" sz="2100" dirty="0" smtClean="0">
                <a:solidFill>
                  <a:schemeClr val="bg1"/>
                </a:solidFill>
                <a:latin typeface="Calibri" pitchFamily="34" charset="0"/>
              </a:rPr>
              <a:t>de l'Antiquité</a:t>
            </a:r>
            <a:r>
              <a:rPr lang="fr-FR" sz="21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fr-FR" sz="2100" dirty="0" smtClean="0">
                <a:solidFill>
                  <a:schemeClr val="bg1"/>
                </a:solidFill>
                <a:latin typeface="Calibri" pitchFamily="34" charset="0"/>
              </a:rPr>
              <a:t>Par </a:t>
            </a:r>
            <a:r>
              <a:rPr lang="fr-FR" sz="2100" dirty="0">
                <a:solidFill>
                  <a:schemeClr val="bg1"/>
                </a:solidFill>
                <a:latin typeface="Calibri" pitchFamily="34" charset="0"/>
              </a:rPr>
              <a:t>sa musique, non seulement il attendrissait les bêtes féroces mais il charmait aussi les arbres et les rochers au point qu'ils se déplaçaient pour le suivre et l'écouter.</a:t>
            </a:r>
          </a:p>
          <a:p>
            <a:pPr eaLnBrk="1" fontAlgn="auto" hangingPunct="1">
              <a:buFont typeface="Wingdings 2"/>
              <a:buNone/>
              <a:defRPr/>
            </a:pPr>
            <a:endParaRPr lang="fr-FR" sz="1800" dirty="0"/>
          </a:p>
        </p:txBody>
      </p:sp>
      <p:pic>
        <p:nvPicPr>
          <p:cNvPr id="8195" name="Espace réservé du contenu 4" descr="orphee_save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812" y="0"/>
            <a:ext cx="7785201" cy="5301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332656"/>
            <a:ext cx="43204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Il 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pousa la tr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è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s belle dryade (nymphe des forêts),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Eurydice. </a:t>
            </a:r>
          </a:p>
          <a:p>
            <a:pPr>
              <a:defRPr/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Mais un jour,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Eurydice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posa malencontreusement son pied nu sur un serpent venimeux qui la mordit 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à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la cheville. Terrass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e par le poison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foudroyant elle s'</a:t>
            </a:r>
            <a:r>
              <a:rPr lang="fr-FR" sz="2400" dirty="0" smtClean="0"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croula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En vain 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Orph</a:t>
            </a:r>
            <a:r>
              <a:rPr lang="fr-FR" sz="2400" dirty="0">
                <a:solidFill>
                  <a:srgbClr val="002060"/>
                </a:solidFill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employa le suc bienfaisant des plantes pour d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truire l'effet du poison mais rien n'y fit et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Eurydice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mourut</a:t>
            </a: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idata.over-blog.com/4/96/41/06/5c99b964091ba50c-moyen2-orphee-eurydice-scheffer-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476672"/>
            <a:ext cx="441962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76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2060"/>
                </a:solidFill>
                <a:latin typeface="+mn-lt"/>
                <a:cs typeface="+mn-cs"/>
              </a:rPr>
              <a:t>Orphée</a:t>
            </a:r>
            <a:r>
              <a:rPr lang="fr-FR" sz="2400" dirty="0">
                <a:latin typeface="+mn-lt"/>
                <a:cs typeface="+mn-cs"/>
              </a:rPr>
              <a:t> ne pouvant se résigner, partit à la recherche d</a:t>
            </a:r>
            <a:r>
              <a:rPr lang="fr-FR" sz="2400" dirty="0" smtClean="0">
                <a:latin typeface="+mn-lt"/>
                <a:cs typeface="+mn-cs"/>
              </a:rPr>
              <a:t>’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Eurydice</a:t>
            </a:r>
            <a:r>
              <a:rPr lang="fr-FR" sz="2400" dirty="0" smtClean="0">
                <a:latin typeface="+mn-lt"/>
                <a:cs typeface="+mn-cs"/>
              </a:rPr>
              <a:t> </a:t>
            </a:r>
            <a:r>
              <a:rPr lang="fr-FR" sz="2400" dirty="0">
                <a:latin typeface="+mn-lt"/>
                <a:cs typeface="+mn-cs"/>
              </a:rPr>
              <a:t>aux Enfers.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+mn-lt"/>
                <a:cs typeface="+mn-cs"/>
              </a:rPr>
              <a:t>A </a:t>
            </a:r>
            <a:r>
              <a:rPr lang="fr-FR" sz="2400" dirty="0">
                <a:latin typeface="+mn-lt"/>
                <a:cs typeface="+mn-cs"/>
              </a:rPr>
              <a:t>son arrivée, il 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+mn-cs"/>
              </a:rPr>
              <a:t>charma</a:t>
            </a:r>
            <a:r>
              <a:rPr lang="fr-FR" sz="2400" dirty="0">
                <a:latin typeface="+mn-lt"/>
                <a:cs typeface="+mn-cs"/>
              </a:rPr>
              <a:t> par son 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+mn-cs"/>
              </a:rPr>
              <a:t>chant</a:t>
            </a:r>
            <a:r>
              <a:rPr lang="fr-FR" sz="2400" dirty="0">
                <a:latin typeface="+mn-lt"/>
                <a:cs typeface="+mn-cs"/>
              </a:rPr>
              <a:t> et sa 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+mn-cs"/>
              </a:rPr>
              <a:t>lyre</a:t>
            </a:r>
            <a:r>
              <a:rPr lang="fr-FR" sz="2400" dirty="0">
                <a:latin typeface="+mn-lt"/>
                <a:cs typeface="+mn-cs"/>
              </a:rPr>
              <a:t> le passeur Charon, le chien Cerbère,  les trois Juges des Morts, et  il </a:t>
            </a:r>
            <a:r>
              <a:rPr lang="fr-FR" sz="2400" dirty="0">
                <a:solidFill>
                  <a:schemeClr val="tx2"/>
                </a:solidFill>
                <a:latin typeface="+mn-lt"/>
                <a:cs typeface="+mn-cs"/>
              </a:rPr>
              <a:t>adoucit</a:t>
            </a:r>
            <a:r>
              <a:rPr lang="fr-FR" sz="2400" dirty="0">
                <a:latin typeface="+mn-lt"/>
                <a:cs typeface="+mn-cs"/>
              </a:rPr>
              <a:t> à tel point l'insensible dieu des Enfers,  Hadès et son épouse Perséphone qu'il obtint la permission de ramener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Eurydice</a:t>
            </a:r>
            <a:r>
              <a:rPr lang="fr-FR" sz="2400" dirty="0" smtClean="0">
                <a:latin typeface="+mn-lt"/>
                <a:cs typeface="+mn-cs"/>
              </a:rPr>
              <a:t> </a:t>
            </a:r>
            <a:r>
              <a:rPr lang="fr-FR" sz="2400" dirty="0">
                <a:latin typeface="+mn-lt"/>
                <a:cs typeface="+mn-cs"/>
              </a:rPr>
              <a:t>dans le monde des vivants.</a:t>
            </a:r>
          </a:p>
        </p:txBody>
      </p:sp>
      <p:pic>
        <p:nvPicPr>
          <p:cNvPr id="18434" name="Picture 2" descr="http://mythologica.fr/grec/pic/orphee_rub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09924"/>
            <a:ext cx="5124450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5976664" cy="13681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900" i="1" dirty="0"/>
              <a:t>Orphée ramenant Eurydice des enfers</a:t>
            </a:r>
            <a:r>
              <a:rPr lang="fr-FR" sz="900" dirty="0"/>
              <a:t>, (1861), d'après COROT, </a:t>
            </a:r>
            <a:r>
              <a:rPr lang="fr-FR" sz="900" dirty="0" smtClean="0"/>
              <a:t>Muséum </a:t>
            </a:r>
            <a:r>
              <a:rPr lang="fr-FR" sz="900" dirty="0"/>
              <a:t>of the fine arts, Houston</a:t>
            </a:r>
            <a:r>
              <a:rPr lang="fr-FR" sz="900" dirty="0" smtClean="0"/>
              <a:t>.</a:t>
            </a:r>
            <a:br>
              <a:rPr lang="fr-FR" sz="9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pour une image  4" descr="orphee_coro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865" b="4865"/>
          <a:stretch>
            <a:fillRect/>
          </a:stretch>
        </p:blipFill>
        <p:spPr>
          <a:xfrm>
            <a:off x="1475656" y="0"/>
            <a:ext cx="6624736" cy="478216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868863"/>
            <a:ext cx="6164262" cy="1655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17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smtClean="0"/>
              <a:t>Une </a:t>
            </a:r>
            <a:r>
              <a:rPr lang="fr-FR" sz="2400" b="1" dirty="0" smtClean="0"/>
              <a:t>seule condition pour cela</a:t>
            </a:r>
            <a:r>
              <a:rPr lang="fr-FR" sz="2400" dirty="0" smtClean="0"/>
              <a:t> : il ne devait pas se retourner pour la regarder avant  qu’elle soit revenue à la lumière du soleil.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165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Eurydice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suivit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Orphée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dans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le sombre passage, guid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e par la </a:t>
            </a:r>
            <a:r>
              <a:rPr lang="fr-FR" sz="2400" dirty="0">
                <a:solidFill>
                  <a:schemeClr val="accent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musique</a:t>
            </a:r>
            <a:r>
              <a:rPr lang="fr-FR" sz="2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de sa 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lyre</a:t>
            </a:r>
            <a:r>
              <a:rPr lang="fr-FR" sz="24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Mais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lorsqu'il revit poindre 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à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nouveau la lumi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è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re du jour, et comme il n'entendait aucun bruit il se retourna pour voir si elle 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tait toujours derri</a:t>
            </a:r>
            <a:r>
              <a:rPr lang="fr-FR" sz="2400" dirty="0">
                <a:latin typeface="+mn-lt"/>
                <a:ea typeface="Calibri" pitchFamily="34" charset="0"/>
                <a:cs typeface="Arial" pitchFamily="34" charset="0"/>
              </a:rPr>
              <a:t>è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re lui et ainsi …</a:t>
            </a:r>
          </a:p>
          <a:p>
            <a:pPr>
              <a:defRPr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perdit pour toujours.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www.conte-et-legende.fr/wp-content/uploads/2012/09/Orph%C3%A9eperdEuryd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384" y="2697845"/>
            <a:ext cx="5544616" cy="416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87183"/>
            <a:ext cx="4067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Une des versions de la mythologie considère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qu’</a:t>
            </a:r>
            <a:r>
              <a:rPr lang="fr-FR" sz="2000" b="1" dirty="0" smtClean="0">
                <a:solidFill>
                  <a:srgbClr val="002060"/>
                </a:solidFill>
              </a:rPr>
              <a:t>Orphée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est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mort plus tard sous l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attaque des Bacchantes qui ne supportaient plus qu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il reste fid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son 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Eurydice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Les Bacchantes le d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chiquet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rent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cela peut rappeler la mort de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Dom Juan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dans la mise en sc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de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Mesguish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) .</a:t>
            </a:r>
          </a:p>
          <a:p>
            <a:pPr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Sa tête, jetée dans le fleuve </a:t>
            </a:r>
            <a:r>
              <a:rPr lang="fr-FR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fr-FR" sz="2000" dirty="0" err="1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0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bros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, continuait 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chanter 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« </a:t>
            </a:r>
            <a:r>
              <a:rPr lang="fr-FR" sz="2000" i="1" dirty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Eurydice, Eurydice</a:t>
            </a:r>
            <a:r>
              <a:rPr lang="fr-FR" sz="2000" dirty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. Elle  atteignit les rivages de l'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î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le de Lesbos, terre de la </a:t>
            </a:r>
            <a:r>
              <a:rPr lang="fr-FR" sz="2000" dirty="0">
                <a:solidFill>
                  <a:schemeClr val="accent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</a:t>
            </a:r>
            <a:r>
              <a:rPr lang="fr-FR" sz="2000" dirty="0">
                <a:solidFill>
                  <a:schemeClr val="accent2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000" dirty="0">
                <a:solidFill>
                  <a:schemeClr val="accent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. On pr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tendait que sa tête continuait parfois </a:t>
            </a:r>
            <a:r>
              <a:rPr lang="fr-FR" sz="200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chanter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dans son tombeau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, ce qui est le signe de la survie posthume du 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</a:t>
            </a:r>
            <a:r>
              <a:rPr lang="fr-FR" sz="2000" dirty="0">
                <a:solidFill>
                  <a:schemeClr val="tx2"/>
                </a:solidFill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par son </a:t>
            </a:r>
            <a:r>
              <a:rPr lang="fr-FR" sz="2000" dirty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chant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upload.wikimedia.org/wikipedia/commons/e/e0/Gustave_Moreau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338" y="0"/>
            <a:ext cx="442266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03350" y="1923822"/>
            <a:ext cx="64087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 mythe d</a:t>
            </a:r>
            <a:r>
              <a:rPr lang="fr-FR" sz="2000" b="1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Orphée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exerce depuis l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Antiquit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une certaine fascination sans doute car il repr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sente 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la fois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force de l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amour, plus fort que la mort</a:t>
            </a:r>
          </a:p>
          <a:p>
            <a:pPr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le pouvoir de l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art (musique et po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sie) plus fort que la mort. </a:t>
            </a:r>
          </a:p>
          <a:p>
            <a:pPr>
              <a:defRPr/>
            </a:pPr>
            <a:endParaRPr lang="fr-FR" sz="20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peut même y voir l</a:t>
            </a:r>
            <a:r>
              <a:rPr lang="fr-FR" sz="2000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origine de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po</a:t>
            </a:r>
            <a:r>
              <a:rPr lang="fr-FR" sz="2000" b="1" dirty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sie lyrique.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792</Words>
  <Application>Microsoft Office PowerPoint</Application>
  <PresentationFormat>Affichage à l'écran (4:3)</PresentationFormat>
  <Paragraphs>108</Paragraphs>
  <Slides>18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Apex</vt:lpstr>
      <vt:lpstr>L’amour, l’art, la poésie,  plus forts que la mort ! </vt:lpstr>
      <vt:lpstr>Diapositive 2</vt:lpstr>
      <vt:lpstr>Diapositive 3</vt:lpstr>
      <vt:lpstr>Diapositive 4</vt:lpstr>
      <vt:lpstr>Diapositive 5</vt:lpstr>
      <vt:lpstr>Orphée ramenant Eurydice des enfers, (1861), d'après COROT, Muséum of the fine arts, Houston.   </vt:lpstr>
      <vt:lpstr>Diapositive 7</vt:lpstr>
      <vt:lpstr>Diapositive 8</vt:lpstr>
      <vt:lpstr>Diapositive 9</vt:lpstr>
      <vt:lpstr>Diapositive 10</vt:lpstr>
      <vt:lpstr>Diapositive 11</vt:lpstr>
      <vt:lpstr>Diapositive 12</vt:lpstr>
      <vt:lpstr>Dans Pauca meae  livre IV des Contemplations 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L’amour, l’art, la poésie, plus forts que la mort !</dc:title>
  <dc:creator>Bicrel</dc:creator>
  <cp:lastModifiedBy>verlynde anne laure</cp:lastModifiedBy>
  <cp:revision>27</cp:revision>
  <dcterms:created xsi:type="dcterms:W3CDTF">2012-03-24T11:17:22Z</dcterms:created>
  <dcterms:modified xsi:type="dcterms:W3CDTF">2014-06-10T08:47:52Z</dcterms:modified>
</cp:coreProperties>
</file>