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BD781-DDA8-485F-8D19-6F69C3AA67C0}" type="datetimeFigureOut">
              <a:rPr lang="fr-FR" smtClean="0"/>
              <a:pPr/>
              <a:t>27/01/2022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23134-6B5D-4645-AC44-0602726C26C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BD781-DDA8-485F-8D19-6F69C3AA67C0}" type="datetimeFigureOut">
              <a:rPr lang="fr-FR" smtClean="0"/>
              <a:pPr/>
              <a:t>27/01/2022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23134-6B5D-4645-AC44-0602726C26C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BD781-DDA8-485F-8D19-6F69C3AA67C0}" type="datetimeFigureOut">
              <a:rPr lang="fr-FR" smtClean="0"/>
              <a:pPr/>
              <a:t>27/01/2022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23134-6B5D-4645-AC44-0602726C26C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BD781-DDA8-485F-8D19-6F69C3AA67C0}" type="datetimeFigureOut">
              <a:rPr lang="fr-FR" smtClean="0"/>
              <a:pPr/>
              <a:t>27/01/2022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23134-6B5D-4645-AC44-0602726C26C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BD781-DDA8-485F-8D19-6F69C3AA67C0}" type="datetimeFigureOut">
              <a:rPr lang="fr-FR" smtClean="0"/>
              <a:pPr/>
              <a:t>27/01/2022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23134-6B5D-4645-AC44-0602726C26C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BD781-DDA8-485F-8D19-6F69C3AA67C0}" type="datetimeFigureOut">
              <a:rPr lang="fr-FR" smtClean="0"/>
              <a:pPr/>
              <a:t>27/01/2022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23134-6B5D-4645-AC44-0602726C26C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BD781-DDA8-485F-8D19-6F69C3AA67C0}" type="datetimeFigureOut">
              <a:rPr lang="fr-FR" smtClean="0"/>
              <a:pPr/>
              <a:t>27/01/2022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23134-6B5D-4645-AC44-0602726C26C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BD781-DDA8-485F-8D19-6F69C3AA67C0}" type="datetimeFigureOut">
              <a:rPr lang="fr-FR" smtClean="0"/>
              <a:pPr/>
              <a:t>27/01/2022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23134-6B5D-4645-AC44-0602726C26C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BD781-DDA8-485F-8D19-6F69C3AA67C0}" type="datetimeFigureOut">
              <a:rPr lang="fr-FR" smtClean="0"/>
              <a:pPr/>
              <a:t>27/01/2022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23134-6B5D-4645-AC44-0602726C26C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BD781-DDA8-485F-8D19-6F69C3AA67C0}" type="datetimeFigureOut">
              <a:rPr lang="fr-FR" smtClean="0"/>
              <a:pPr/>
              <a:t>27/01/2022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23134-6B5D-4645-AC44-0602726C26C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BD781-DDA8-485F-8D19-6F69C3AA67C0}" type="datetimeFigureOut">
              <a:rPr lang="fr-FR" smtClean="0"/>
              <a:pPr/>
              <a:t>27/01/2022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23134-6B5D-4645-AC44-0602726C26C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7BD781-DDA8-485F-8D19-6F69C3AA67C0}" type="datetimeFigureOut">
              <a:rPr lang="fr-FR" smtClean="0"/>
              <a:pPr/>
              <a:t>27/01/2022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B23134-6B5D-4645-AC44-0602726C26C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11" name="Picture 7" descr="E:\stress-homme-moderne-800x534.jpg"/>
          <p:cNvPicPr>
            <a:picLocks noChangeAspect="1" noChangeArrowheads="1"/>
          </p:cNvPicPr>
          <p:nvPr/>
        </p:nvPicPr>
        <p:blipFill>
          <a:blip r:embed="rId2" cstate="print">
            <a:lum bright="46000" contrast="-67000"/>
          </a:blip>
          <a:srcRect/>
          <a:stretch>
            <a:fillRect/>
          </a:stretch>
        </p:blipFill>
        <p:spPr bwMode="auto">
          <a:xfrm>
            <a:off x="41110" y="476672"/>
            <a:ext cx="9102890" cy="6074518"/>
          </a:xfrm>
          <a:prstGeom prst="rect">
            <a:avLst/>
          </a:prstGeom>
          <a:noFill/>
        </p:spPr>
      </p:pic>
      <p:sp>
        <p:nvSpPr>
          <p:cNvPr id="6" name="Titre 5"/>
          <p:cNvSpPr>
            <a:spLocks noGrp="1"/>
          </p:cNvSpPr>
          <p:nvPr>
            <p:ph type="title"/>
          </p:nvPr>
        </p:nvSpPr>
        <p:spPr>
          <a:xfrm>
            <a:off x="467544" y="5013176"/>
            <a:ext cx="8229600" cy="1143000"/>
          </a:xfrm>
        </p:spPr>
        <p:txBody>
          <a:bodyPr/>
          <a:lstStyle/>
          <a:p>
            <a:r>
              <a:rPr lang="fr-FR" b="1" i="1" u="sng" dirty="0" smtClean="0">
                <a:solidFill>
                  <a:srgbClr val="7030A0"/>
                </a:solidFill>
              </a:rPr>
              <a:t>ANXIETE, STRESS, ANGOISSE</a:t>
            </a:r>
            <a:endParaRPr lang="fr-FR" b="1" i="1" u="sng" dirty="0">
              <a:solidFill>
                <a:srgbClr val="7030A0"/>
              </a:solidFill>
            </a:endParaRPr>
          </a:p>
        </p:txBody>
      </p:sp>
      <p:sp>
        <p:nvSpPr>
          <p:cNvPr id="21506" name="AutoShape 2" descr="E:\unternehmen-stress-belastung-frau-kopf-notizblock-634465727 image-16-9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1508" name="AutoShape 4" descr="E:\unternehmen-stress-belastung-frau-kopf-notizblock-634465727 image-16-9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1510" name="AutoShape 6" descr="Pourquoi le stress touche-t-il davantage les jeunes employés?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E:\stress-homme-moderne-800x534.jpg"/>
          <p:cNvPicPr>
            <a:picLocks noChangeAspect="1" noChangeArrowheads="1"/>
          </p:cNvPicPr>
          <p:nvPr/>
        </p:nvPicPr>
        <p:blipFill>
          <a:blip r:embed="rId2" cstate="print">
            <a:lum bright="46000" contrast="-67000"/>
          </a:blip>
          <a:srcRect/>
          <a:stretch>
            <a:fillRect/>
          </a:stretch>
        </p:blipFill>
        <p:spPr bwMode="auto">
          <a:xfrm>
            <a:off x="41110" y="332656"/>
            <a:ext cx="9102890" cy="6074518"/>
          </a:xfrm>
          <a:prstGeom prst="rect">
            <a:avLst/>
          </a:prstGeom>
          <a:noFill/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i="1" u="sng" dirty="0" smtClean="0"/>
              <a:t>Comment gérer votre angoisse ?</a:t>
            </a:r>
            <a:r>
              <a:rPr lang="fr-FR" b="1" dirty="0" smtClean="0"/>
              <a:t/>
            </a:r>
            <a:br>
              <a:rPr lang="fr-FR" b="1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616624"/>
          </a:xfrm>
        </p:spPr>
        <p:txBody>
          <a:bodyPr>
            <a:normAutofit fontScale="55000" lnSpcReduction="20000"/>
          </a:bodyPr>
          <a:lstStyle/>
          <a:p>
            <a:r>
              <a:rPr lang="fr-FR" dirty="0" smtClean="0"/>
              <a:t>Pour traiter votre angoisse vous-même, vous devez user d’introspection et d’intériorité. Cela signifie que vous devez </a:t>
            </a:r>
            <a:r>
              <a:rPr lang="fr-FR" b="1" dirty="0" smtClean="0"/>
              <a:t>écouter attentivement les informations qui proviennent de votre système émotionnel, car il est pratiquement impossible de faire diminuer l’angoisse uniquement par le raisonnement et la restructuration de la pensée</a:t>
            </a:r>
            <a:r>
              <a:rPr lang="fr-FR" dirty="0" smtClean="0"/>
              <a:t>. L’angoisse mérite beaucoup d’attention afin d’en dégager un sens.</a:t>
            </a:r>
          </a:p>
          <a:p>
            <a:r>
              <a:rPr lang="fr-FR" b="1" dirty="0" smtClean="0"/>
              <a:t>Les 8 étapes pour arriver à gérer son angoisse :</a:t>
            </a:r>
          </a:p>
          <a:p>
            <a:r>
              <a:rPr lang="fr-FR" dirty="0" smtClean="0"/>
              <a:t>Assoyez-vous dans le silence, fermez les yeux et portez une attention sur les sensations internes qui vous habitent.</a:t>
            </a:r>
          </a:p>
          <a:p>
            <a:r>
              <a:rPr lang="fr-FR" dirty="0" smtClean="0"/>
              <a:t>Prenez de grandes respirations en ouvrant votre cage thoracique.</a:t>
            </a:r>
          </a:p>
          <a:p>
            <a:r>
              <a:rPr lang="fr-FR" dirty="0" smtClean="0"/>
              <a:t>Questionnez-vous avec empathie en adoptant une position d’ouverture et de compréhension. (Qu’est-ce qui me fait souffrir présentement?)</a:t>
            </a:r>
          </a:p>
          <a:p>
            <a:r>
              <a:rPr lang="fr-FR" dirty="0" smtClean="0"/>
              <a:t>Écoutez les réponses qui proviennent de votre intérieur, celles qui sont ressenties émotionnellement plutôt que les idées qui défilent.</a:t>
            </a:r>
          </a:p>
          <a:p>
            <a:r>
              <a:rPr lang="fr-FR" dirty="0" smtClean="0"/>
              <a:t>Écrivez sur une feuille de papier tout ce qui monte et a le goût de s’exprimer sans vous censurer.</a:t>
            </a:r>
          </a:p>
          <a:p>
            <a:r>
              <a:rPr lang="fr-FR" dirty="0" smtClean="0"/>
              <a:t>Essayez d’identifier lentement à quels souvenirs et situations cette sensation physique vous rappelle.</a:t>
            </a:r>
          </a:p>
          <a:p>
            <a:r>
              <a:rPr lang="fr-FR" dirty="0" smtClean="0"/>
              <a:t>Essayez d’observer la lutte pour ne pas ressentir ces émotions qui sont présentement à l’intérieur de vous.</a:t>
            </a:r>
          </a:p>
          <a:p>
            <a:r>
              <a:rPr lang="fr-FR" dirty="0" smtClean="0"/>
              <a:t>Progressivement, dirigez-vous vers l’acceptation et l’ouverture à toute cette douleur.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7" descr="E:\stress-homme-moderne-800x534.jpg"/>
          <p:cNvPicPr>
            <a:picLocks noChangeAspect="1" noChangeArrowheads="1"/>
          </p:cNvPicPr>
          <p:nvPr/>
        </p:nvPicPr>
        <p:blipFill>
          <a:blip r:embed="rId2" cstate="print">
            <a:lum bright="46000" contrast="-67000"/>
          </a:blip>
          <a:srcRect/>
          <a:stretch>
            <a:fillRect/>
          </a:stretch>
        </p:blipFill>
        <p:spPr bwMode="auto">
          <a:xfrm>
            <a:off x="41110" y="476672"/>
            <a:ext cx="9102890" cy="6074518"/>
          </a:xfrm>
          <a:prstGeom prst="rect">
            <a:avLst/>
          </a:prstGeom>
          <a:noFill/>
        </p:spPr>
      </p:pic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i="1" u="sng" dirty="0" smtClean="0"/>
              <a:t>À propos de l’anxiété</a:t>
            </a:r>
            <a:r>
              <a:rPr lang="fr-FR" b="1" dirty="0" smtClean="0"/>
              <a:t/>
            </a:r>
            <a:br>
              <a:rPr lang="fr-FR" b="1" dirty="0" smtClean="0"/>
            </a:b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832648"/>
          </a:xfrm>
        </p:spPr>
        <p:txBody>
          <a:bodyPr>
            <a:normAutofit fontScale="77500" lnSpcReduction="20000"/>
          </a:bodyPr>
          <a:lstStyle/>
          <a:p>
            <a:r>
              <a:rPr lang="fr-FR" dirty="0" smtClean="0"/>
              <a:t>Contrairement au stress, </a:t>
            </a:r>
            <a:r>
              <a:rPr lang="fr-FR" b="1" dirty="0" smtClean="0"/>
              <a:t>l’anxiété est l’anticipation d’une menace future</a:t>
            </a:r>
            <a:r>
              <a:rPr lang="fr-FR" dirty="0" smtClean="0"/>
              <a:t>. Elle s’accompagne d’un sentiment désagréable d’appréhension, d’une tension musculaire et d’un état de vigilance.</a:t>
            </a:r>
          </a:p>
          <a:p>
            <a:r>
              <a:rPr lang="fr-FR" dirty="0" smtClean="0"/>
              <a:t>C’est </a:t>
            </a:r>
            <a:r>
              <a:rPr lang="fr-FR" b="1" dirty="0" smtClean="0"/>
              <a:t>une émotion courante que tout le monde peut vivre</a:t>
            </a:r>
            <a:r>
              <a:rPr lang="fr-FR" dirty="0" smtClean="0"/>
              <a:t> et elle se dissipe généralement rapidement. De plus, elle n’est pas nécessairement négative, car l’anxiété peut améliorer la performance physique et intellectuelle.</a:t>
            </a:r>
          </a:p>
          <a:p>
            <a:r>
              <a:rPr lang="fr-FR" dirty="0" smtClean="0"/>
              <a:t>Toutefois, lorsque l’anxiété persiste, elle peut devenir accaparante et interférer avec le fonctionnement normal.</a:t>
            </a:r>
          </a:p>
          <a:p>
            <a:r>
              <a:rPr lang="fr-FR" b="1" dirty="0" smtClean="0"/>
              <a:t>L’anxiété est considérée problématique lorsque :</a:t>
            </a:r>
          </a:p>
          <a:p>
            <a:r>
              <a:rPr lang="fr-FR" dirty="0" smtClean="0"/>
              <a:t>Son intensité est exagérée par rapport au danger « réel »</a:t>
            </a:r>
          </a:p>
          <a:p>
            <a:r>
              <a:rPr lang="fr-FR" dirty="0" smtClean="0"/>
              <a:t>Les inquiétudes sont irréalistes et excessives</a:t>
            </a:r>
          </a:p>
          <a:p>
            <a:r>
              <a:rPr lang="fr-FR" dirty="0" smtClean="0"/>
              <a:t>Elle entraîne un niveau de détresse important</a:t>
            </a:r>
          </a:p>
          <a:p>
            <a:r>
              <a:rPr lang="fr-FR" dirty="0" smtClean="0"/>
              <a:t>Chez les personnes pour qui l’anxiété prend une telle place dans leur vie, nous dirons qu’elles souffrent d’</a:t>
            </a:r>
            <a:r>
              <a:rPr lang="fr-FR" b="1" dirty="0" smtClean="0"/>
              <a:t>anxiété pathologique</a:t>
            </a:r>
            <a:r>
              <a:rPr lang="fr-FR" dirty="0" smtClean="0"/>
              <a:t> ou de </a:t>
            </a:r>
            <a:r>
              <a:rPr lang="fr-FR" b="1" dirty="0" smtClean="0"/>
              <a:t>troubles anxieux</a:t>
            </a:r>
            <a:r>
              <a:rPr lang="fr-FR" dirty="0" smtClean="0"/>
              <a:t>.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E:\stress-homme-moderne-800x534.jpg"/>
          <p:cNvPicPr>
            <a:picLocks noChangeAspect="1" noChangeArrowheads="1"/>
          </p:cNvPicPr>
          <p:nvPr/>
        </p:nvPicPr>
        <p:blipFill>
          <a:blip r:embed="rId2" cstate="print">
            <a:lum bright="46000" contrast="-67000"/>
          </a:blip>
          <a:srcRect/>
          <a:stretch>
            <a:fillRect/>
          </a:stretch>
        </p:blipFill>
        <p:spPr bwMode="auto">
          <a:xfrm>
            <a:off x="41110" y="476672"/>
            <a:ext cx="9102890" cy="6074518"/>
          </a:xfrm>
          <a:prstGeom prst="rect">
            <a:avLst/>
          </a:prstGeom>
          <a:noFill/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i="1" u="sng" dirty="0" smtClean="0"/>
              <a:t>Les symptômes de l’anxiété</a:t>
            </a:r>
            <a:r>
              <a:rPr lang="fr-FR" b="1" dirty="0" smtClean="0"/>
              <a:t/>
            </a:r>
            <a:br>
              <a:rPr lang="fr-FR" b="1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832648"/>
          </a:xfrm>
        </p:spPr>
        <p:txBody>
          <a:bodyPr>
            <a:normAutofit fontScale="62500" lnSpcReduction="20000"/>
          </a:bodyPr>
          <a:lstStyle/>
          <a:p>
            <a:r>
              <a:rPr lang="fr-FR" b="1" dirty="0" smtClean="0"/>
              <a:t>Physique</a:t>
            </a:r>
          </a:p>
          <a:p>
            <a:r>
              <a:rPr lang="fr-FR" dirty="0" smtClean="0"/>
              <a:t>Troubles du sommeil</a:t>
            </a:r>
          </a:p>
          <a:p>
            <a:r>
              <a:rPr lang="fr-FR" dirty="0" smtClean="0"/>
              <a:t>Maux de tête</a:t>
            </a:r>
          </a:p>
          <a:p>
            <a:r>
              <a:rPr lang="fr-FR" dirty="0" smtClean="0"/>
              <a:t>Palpitations cardiaques</a:t>
            </a:r>
          </a:p>
          <a:p>
            <a:r>
              <a:rPr lang="fr-FR" dirty="0" smtClean="0"/>
              <a:t>Troubles digestifs</a:t>
            </a:r>
          </a:p>
          <a:p>
            <a:r>
              <a:rPr lang="fr-FR" dirty="0" smtClean="0"/>
              <a:t>Engourdissement</a:t>
            </a:r>
          </a:p>
          <a:p>
            <a:r>
              <a:rPr lang="fr-FR" dirty="0" smtClean="0"/>
              <a:t>Étourdissements</a:t>
            </a:r>
          </a:p>
          <a:p>
            <a:r>
              <a:rPr lang="fr-FR" dirty="0" smtClean="0"/>
              <a:t>Transpiration excessive</a:t>
            </a:r>
          </a:p>
          <a:p>
            <a:r>
              <a:rPr lang="fr-FR" dirty="0" smtClean="0"/>
              <a:t>Bouffées de chaleur ou frissons</a:t>
            </a:r>
          </a:p>
          <a:p>
            <a:r>
              <a:rPr lang="fr-FR" dirty="0" smtClean="0"/>
              <a:t>Tremblements</a:t>
            </a:r>
          </a:p>
          <a:p>
            <a:r>
              <a:rPr lang="fr-FR" b="1" dirty="0" smtClean="0"/>
              <a:t>Psychologique</a:t>
            </a:r>
          </a:p>
          <a:p>
            <a:r>
              <a:rPr lang="fr-FR" dirty="0" smtClean="0"/>
              <a:t>Sentiment d’inquiétude (peurs, malaises, etc.)</a:t>
            </a:r>
          </a:p>
          <a:p>
            <a:r>
              <a:rPr lang="fr-FR" dirty="0" smtClean="0"/>
              <a:t>Sentiment de perte de contrôle</a:t>
            </a:r>
          </a:p>
          <a:p>
            <a:r>
              <a:rPr lang="fr-FR" dirty="0" smtClean="0"/>
              <a:t>Labilité émotionnelle (irritabilité, colère, tristesse, agressivité, etc.)</a:t>
            </a:r>
          </a:p>
          <a:p>
            <a:r>
              <a:rPr lang="fr-FR" dirty="0" smtClean="0"/>
              <a:t>Sentiment de culpabilité</a:t>
            </a:r>
          </a:p>
          <a:p>
            <a:r>
              <a:rPr lang="fr-FR" b="1" dirty="0" smtClean="0"/>
              <a:t>Cognitif</a:t>
            </a:r>
          </a:p>
          <a:p>
            <a:r>
              <a:rPr lang="fr-FR" dirty="0" smtClean="0"/>
              <a:t>Difficulté à se concentrer</a:t>
            </a:r>
          </a:p>
          <a:p>
            <a:r>
              <a:rPr lang="fr-FR" dirty="0" smtClean="0"/>
              <a:t>Pensées incontrôlables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E:\stress-homme-moderne-800x534.jpg"/>
          <p:cNvPicPr>
            <a:picLocks noChangeAspect="1" noChangeArrowheads="1"/>
          </p:cNvPicPr>
          <p:nvPr/>
        </p:nvPicPr>
        <p:blipFill>
          <a:blip r:embed="rId2" cstate="print">
            <a:lum bright="46000" contrast="-67000"/>
          </a:blip>
          <a:srcRect/>
          <a:stretch>
            <a:fillRect/>
          </a:stretch>
        </p:blipFill>
        <p:spPr bwMode="auto">
          <a:xfrm>
            <a:off x="41110" y="476672"/>
            <a:ext cx="9102890" cy="6074518"/>
          </a:xfrm>
          <a:prstGeom prst="rect">
            <a:avLst/>
          </a:prstGeom>
          <a:noFill/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i="1" u="sng" dirty="0" smtClean="0"/>
              <a:t>3 techniques pour gérer votre anxiété</a:t>
            </a:r>
            <a:r>
              <a:rPr lang="fr-FR" b="1" dirty="0" smtClean="0"/>
              <a:t/>
            </a:r>
            <a:br>
              <a:rPr lang="fr-FR" b="1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836712"/>
            <a:ext cx="8856984" cy="5904656"/>
          </a:xfrm>
        </p:spPr>
        <p:txBody>
          <a:bodyPr>
            <a:noAutofit/>
          </a:bodyPr>
          <a:lstStyle/>
          <a:p>
            <a:r>
              <a:rPr lang="fr-FR" sz="1200" dirty="0" smtClean="0"/>
              <a:t>Les techniques mentionnées précédemment pour gérer votre stress sont toutes aussi efficaces pour l’anxiété. Celles-ci permettent de maintenir des habitudes de vie qui contribuent à une bonne santé mentale.</a:t>
            </a:r>
          </a:p>
          <a:p>
            <a:r>
              <a:rPr lang="fr-FR" sz="1200" dirty="0" smtClean="0"/>
              <a:t>De plus, </a:t>
            </a:r>
            <a:r>
              <a:rPr lang="fr-FR" sz="1200" b="1" dirty="0" smtClean="0"/>
              <a:t>une partie importante de la gestion de l’anxiété consiste à modifier les stratégies d’évitement et de contrôle ainsi que les pensées erronées</a:t>
            </a:r>
            <a:r>
              <a:rPr lang="fr-FR" sz="1200" dirty="0" smtClean="0"/>
              <a:t>.</a:t>
            </a:r>
          </a:p>
          <a:p>
            <a:r>
              <a:rPr lang="fr-FR" sz="1200" b="1" dirty="0" smtClean="0"/>
              <a:t>1 | Éviter d’éviter</a:t>
            </a:r>
          </a:p>
          <a:p>
            <a:r>
              <a:rPr lang="fr-FR" sz="1200" dirty="0" smtClean="0"/>
              <a:t>L’évitement est un comportement fréquemment adopté quand le niveau d’anxiété augmente, car celui-ci permet de se sentir moins anxieux très rapidement. Par contre, plus vous évitez, plus il devient difficile d’approcher la situation anxieuse dans le futur.</a:t>
            </a:r>
          </a:p>
          <a:p>
            <a:r>
              <a:rPr lang="fr-FR" sz="1200" b="1" dirty="0" smtClean="0"/>
              <a:t>Quoi faire pour éviter l’évitement :</a:t>
            </a:r>
            <a:endParaRPr lang="fr-FR" sz="1200" dirty="0" smtClean="0"/>
          </a:p>
          <a:p>
            <a:r>
              <a:rPr lang="fr-FR" sz="1200" dirty="0" smtClean="0"/>
              <a:t>L’exposition implique de vous placer dans une situation redoutée et d’y rester jusqu’à ce que l’anxiété diminue.</a:t>
            </a:r>
          </a:p>
          <a:p>
            <a:r>
              <a:rPr lang="fr-FR" sz="1200" dirty="0" smtClean="0"/>
              <a:t>Par l’exposition, vous pouvez tranquillement affronter vos peurs qui ne sont pas dangereuses (peur de sortir en public, de perdre connaissance, de prendre l’autobus, etc.).</a:t>
            </a:r>
          </a:p>
          <a:p>
            <a:r>
              <a:rPr lang="fr-FR" sz="1200" dirty="0" smtClean="0"/>
              <a:t>En répétant le processus, l’anxiété s’atténuera graduellement pour éventuellement disparaître de façon permanente.</a:t>
            </a:r>
          </a:p>
          <a:p>
            <a:r>
              <a:rPr lang="fr-FR" sz="1200" b="1" dirty="0" smtClean="0"/>
              <a:t>2 | Apprendre à lâcher prise</a:t>
            </a:r>
          </a:p>
          <a:p>
            <a:r>
              <a:rPr lang="fr-FR" sz="1200" dirty="0" smtClean="0"/>
              <a:t>Peu importe la situation, il y aura toujours une possibilité de danger. Le fait de </a:t>
            </a:r>
            <a:r>
              <a:rPr lang="fr-FR" sz="1200" b="1" dirty="0" smtClean="0"/>
              <a:t>lâcher prise permet de comprendre</a:t>
            </a:r>
            <a:r>
              <a:rPr lang="fr-FR" sz="1200" dirty="0" smtClean="0"/>
              <a:t> qu’il est normal de vouloir contrôler les risques qu’un évènement se produise et d’être anxieux, tout en étant conscient que nous n’avons pas la garantie absolue que celui-ci ne se produira pas.</a:t>
            </a:r>
          </a:p>
          <a:p>
            <a:r>
              <a:rPr lang="fr-FR" sz="1200" b="1" dirty="0" smtClean="0"/>
              <a:t>3 | Modifier votre façon de penser</a:t>
            </a:r>
          </a:p>
          <a:p>
            <a:r>
              <a:rPr lang="fr-FR" sz="1200" dirty="0" smtClean="0"/>
              <a:t>La façon dont vous vous sentez face à une situation est souvent associée à comment vous interprétez les évènements. </a:t>
            </a:r>
            <a:r>
              <a:rPr lang="fr-FR" sz="1200" b="1" dirty="0" smtClean="0"/>
              <a:t>Lorsque votre discours intérieur est composé d’inquiétudes, d’anticipations négatives et de dévalorisation de soi, cela contribue à augmenter l’anxiété</a:t>
            </a:r>
            <a:r>
              <a:rPr lang="fr-FR" sz="1200" dirty="0" smtClean="0"/>
              <a:t>.</a:t>
            </a:r>
          </a:p>
          <a:p>
            <a:r>
              <a:rPr lang="fr-FR" sz="1200" b="1" dirty="0" smtClean="0"/>
              <a:t>Quoi faire pour modifier votre façon de penser :</a:t>
            </a:r>
            <a:endParaRPr lang="fr-FR" sz="1200" dirty="0" smtClean="0"/>
          </a:p>
          <a:p>
            <a:r>
              <a:rPr lang="fr-FR" sz="1200" dirty="0" smtClean="0"/>
              <a:t>Soyez indulgent envers vous-même et diminuez vos attentes ou vos exigences.</a:t>
            </a:r>
          </a:p>
          <a:p>
            <a:r>
              <a:rPr lang="fr-FR" sz="1200" dirty="0" smtClean="0"/>
              <a:t>Concentrez-vous sur le processus pour atteindre vos buts plutôt que sur le but lui-même. Ainsi, vous vous sentirez moins submergé par l’ampleur du travail.</a:t>
            </a:r>
          </a:p>
          <a:p>
            <a:r>
              <a:rPr lang="fr-FR" sz="1200" dirty="0" smtClean="0"/>
              <a:t>Notez vos inquiétudes et évaluez la probabilité que les situations anticipées surviennent réellement. Ceci permet de rationaliser vos inquiétudes.</a:t>
            </a:r>
          </a:p>
          <a:p>
            <a:r>
              <a:rPr lang="fr-FR" sz="1200" dirty="0" smtClean="0"/>
              <a:t>Tentez de changer vos pensées négatives pour des pensées plus positives.</a:t>
            </a:r>
          </a:p>
          <a:p>
            <a:endParaRPr lang="fr-FR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E:\stress-homme-moderne-800x534.jpg"/>
          <p:cNvPicPr>
            <a:picLocks noChangeAspect="1" noChangeArrowheads="1"/>
          </p:cNvPicPr>
          <p:nvPr/>
        </p:nvPicPr>
        <p:blipFill>
          <a:blip r:embed="rId2" cstate="print">
            <a:lum bright="46000" contrast="-67000"/>
          </a:blip>
          <a:srcRect/>
          <a:stretch>
            <a:fillRect/>
          </a:stretch>
        </p:blipFill>
        <p:spPr bwMode="auto">
          <a:xfrm>
            <a:off x="41110" y="476672"/>
            <a:ext cx="9102890" cy="6074518"/>
          </a:xfrm>
          <a:prstGeom prst="rect">
            <a:avLst/>
          </a:prstGeom>
          <a:noFill/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i="1" u="sng" dirty="0" smtClean="0"/>
              <a:t>À propos du stress</a:t>
            </a:r>
            <a:r>
              <a:rPr lang="fr-FR" b="1" dirty="0" smtClean="0"/>
              <a:t/>
            </a:r>
            <a:br>
              <a:rPr lang="fr-FR" b="1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949280"/>
          </a:xfrm>
        </p:spPr>
        <p:txBody>
          <a:bodyPr>
            <a:normAutofit lnSpcReduction="10000"/>
          </a:bodyPr>
          <a:lstStyle/>
          <a:p>
            <a:r>
              <a:rPr lang="fr-FR" dirty="0" smtClean="0"/>
              <a:t>Le stress est une </a:t>
            </a:r>
            <a:r>
              <a:rPr lang="fr-FR" b="1" dirty="0" smtClean="0"/>
              <a:t>réponse physiologique</a:t>
            </a:r>
            <a:r>
              <a:rPr lang="fr-FR" dirty="0" smtClean="0"/>
              <a:t> qui est déclenchée par l’organisme lorsqu’il fait </a:t>
            </a:r>
            <a:r>
              <a:rPr lang="fr-FR" b="1" dirty="0" smtClean="0"/>
              <a:t>face à un état de perturbation</a:t>
            </a:r>
            <a:r>
              <a:rPr lang="fr-FR" dirty="0" smtClean="0"/>
              <a:t>, que ce soit un danger réel ou une menace physique ou psychologique.</a:t>
            </a:r>
          </a:p>
          <a:p>
            <a:r>
              <a:rPr lang="fr-FR" b="1" dirty="0" smtClean="0"/>
              <a:t>Quelques éléments déclencheurs du stress :</a:t>
            </a:r>
          </a:p>
          <a:p>
            <a:r>
              <a:rPr lang="fr-FR" dirty="0" smtClean="0"/>
              <a:t>Bruit intense</a:t>
            </a:r>
          </a:p>
          <a:p>
            <a:r>
              <a:rPr lang="fr-FR" dirty="0" smtClean="0"/>
              <a:t>Examen important</a:t>
            </a:r>
          </a:p>
          <a:p>
            <a:r>
              <a:rPr lang="fr-FR" dirty="0" smtClean="0"/>
              <a:t>Compétition de sport</a:t>
            </a:r>
          </a:p>
          <a:p>
            <a:r>
              <a:rPr lang="fr-FR" dirty="0" smtClean="0"/>
              <a:t>Rupture amoureuse</a:t>
            </a:r>
          </a:p>
          <a:p>
            <a:r>
              <a:rPr lang="fr-FR" dirty="0" smtClean="0"/>
              <a:t>Accident de voiture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E:\stress-homme-moderne-800x534.jpg"/>
          <p:cNvPicPr>
            <a:picLocks noChangeAspect="1" noChangeArrowheads="1"/>
          </p:cNvPicPr>
          <p:nvPr/>
        </p:nvPicPr>
        <p:blipFill>
          <a:blip r:embed="rId2" cstate="print">
            <a:lum bright="46000" contrast="-67000"/>
          </a:blip>
          <a:srcRect/>
          <a:stretch>
            <a:fillRect/>
          </a:stretch>
        </p:blipFill>
        <p:spPr bwMode="auto">
          <a:xfrm>
            <a:off x="41110" y="476672"/>
            <a:ext cx="9102890" cy="6074518"/>
          </a:xfrm>
          <a:prstGeom prst="rect">
            <a:avLst/>
          </a:prstGeom>
          <a:noFill/>
        </p:spPr>
      </p:pic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264696"/>
          </a:xfrm>
        </p:spPr>
        <p:txBody>
          <a:bodyPr>
            <a:normAutofit/>
          </a:bodyPr>
          <a:lstStyle/>
          <a:p>
            <a:r>
              <a:rPr lang="fr-FR" b="1" dirty="0" smtClean="0"/>
              <a:t>L’objectif du stress est de garder le corps en alerte afin de le protéger contre un éventuel danger.</a:t>
            </a:r>
            <a:r>
              <a:rPr lang="fr-FR" dirty="0" smtClean="0"/>
              <a:t> Le stress permet de sauver des vies, mais il permet aussi de prendre les bons moyens pour atteindre nos buts en mobilisant l’énergie du corps de façon appropriée.</a:t>
            </a:r>
          </a:p>
          <a:p>
            <a:r>
              <a:rPr lang="fr-FR" dirty="0" smtClean="0"/>
              <a:t>Il est important de noter que chaque personne répond de façon différente au stress, et ce, en fonction des </a:t>
            </a:r>
            <a:r>
              <a:rPr lang="fr-FR" b="1" dirty="0" smtClean="0"/>
              <a:t>stratégies d’adaptation</a:t>
            </a:r>
            <a:r>
              <a:rPr lang="fr-FR" dirty="0" smtClean="0"/>
              <a:t> qu’elle dispose.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E:\stress-homme-moderne-800x534.jpg"/>
          <p:cNvPicPr>
            <a:picLocks noChangeAspect="1" noChangeArrowheads="1"/>
          </p:cNvPicPr>
          <p:nvPr/>
        </p:nvPicPr>
        <p:blipFill>
          <a:blip r:embed="rId2" cstate="print">
            <a:lum bright="46000" contrast="-67000"/>
          </a:blip>
          <a:srcRect/>
          <a:stretch>
            <a:fillRect/>
          </a:stretch>
        </p:blipFill>
        <p:spPr bwMode="auto">
          <a:xfrm>
            <a:off x="41110" y="404664"/>
            <a:ext cx="9102890" cy="6074518"/>
          </a:xfrm>
          <a:prstGeom prst="rect">
            <a:avLst/>
          </a:prstGeom>
          <a:noFill/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i="1" u="sng" dirty="0" smtClean="0"/>
              <a:t>Comment gérer son stress?</a:t>
            </a:r>
            <a:r>
              <a:rPr lang="fr-FR" b="1" dirty="0" smtClean="0"/>
              <a:t/>
            </a:r>
            <a:br>
              <a:rPr lang="fr-FR" b="1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688632"/>
          </a:xfrm>
        </p:spPr>
        <p:txBody>
          <a:bodyPr>
            <a:normAutofit lnSpcReduction="10000"/>
          </a:bodyPr>
          <a:lstStyle/>
          <a:p>
            <a:r>
              <a:rPr lang="fr-FR" b="1" dirty="0" smtClean="0"/>
              <a:t>Il est possible d’affronter votre stress en misant sur de bonnes habitudes de vie :</a:t>
            </a:r>
            <a:endParaRPr lang="fr-FR" dirty="0" smtClean="0"/>
          </a:p>
          <a:p>
            <a:r>
              <a:rPr lang="fr-FR" dirty="0" smtClean="0"/>
              <a:t>Faites de l’activité physique</a:t>
            </a:r>
          </a:p>
          <a:p>
            <a:r>
              <a:rPr lang="fr-FR" dirty="0" smtClean="0"/>
              <a:t>Adoptez une bonne alimentation</a:t>
            </a:r>
          </a:p>
          <a:p>
            <a:r>
              <a:rPr lang="fr-FR" dirty="0" smtClean="0"/>
              <a:t>Discutez ouvertement de vos problèmes avec des proches</a:t>
            </a:r>
          </a:p>
          <a:p>
            <a:r>
              <a:rPr lang="fr-FR" dirty="0" smtClean="0"/>
              <a:t>Diminuez la consommation d’alcool et de caféine</a:t>
            </a:r>
          </a:p>
          <a:p>
            <a:r>
              <a:rPr lang="fr-FR" dirty="0" smtClean="0"/>
              <a:t>Prenez le temps de bien dormir</a:t>
            </a:r>
          </a:p>
          <a:p>
            <a:r>
              <a:rPr lang="fr-FR" dirty="0" smtClean="0"/>
              <a:t>Utilisez des techniques de relaxation, comme la méditation ou le yoga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E:\stress-homme-moderne-800x534.jpg"/>
          <p:cNvPicPr>
            <a:picLocks noChangeAspect="1" noChangeArrowheads="1"/>
          </p:cNvPicPr>
          <p:nvPr/>
        </p:nvPicPr>
        <p:blipFill>
          <a:blip r:embed="rId2" cstate="print">
            <a:lum bright="46000" contrast="-67000"/>
          </a:blip>
          <a:srcRect/>
          <a:stretch>
            <a:fillRect/>
          </a:stretch>
        </p:blipFill>
        <p:spPr bwMode="auto">
          <a:xfrm>
            <a:off x="0" y="476672"/>
            <a:ext cx="9102890" cy="6074518"/>
          </a:xfrm>
          <a:prstGeom prst="rect">
            <a:avLst/>
          </a:prstGeom>
          <a:noFill/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i="1" u="sng" dirty="0" smtClean="0"/>
              <a:t>À propos de l’angoisse</a:t>
            </a:r>
            <a:r>
              <a:rPr lang="fr-FR" b="1" dirty="0" smtClean="0"/>
              <a:t/>
            </a:r>
            <a:br>
              <a:rPr lang="fr-FR" b="1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688632"/>
          </a:xfrm>
        </p:spPr>
        <p:txBody>
          <a:bodyPr>
            <a:normAutofit fontScale="85000" lnSpcReduction="20000"/>
          </a:bodyPr>
          <a:lstStyle/>
          <a:p>
            <a:r>
              <a:rPr lang="fr-FR" dirty="0" smtClean="0"/>
              <a:t>Tout comme l’anxiété, l’angoisse peut être associée à l’anticipation d’un danger ou à sa conséquence. Cependant, </a:t>
            </a:r>
            <a:r>
              <a:rPr lang="fr-FR" b="1" dirty="0" smtClean="0"/>
              <a:t>contrairement à l’anxiété, l’angoisse est toujours accompagnée d’une réponse physique</a:t>
            </a:r>
            <a:r>
              <a:rPr lang="fr-FR" dirty="0" smtClean="0"/>
              <a:t> qui se manifeste par un sentiment de constriction ou d’oppression.</a:t>
            </a:r>
          </a:p>
          <a:p>
            <a:r>
              <a:rPr lang="fr-FR" dirty="0" smtClean="0"/>
              <a:t>Il s’agit d’une expérience psychologique déstabilisante dont l’élément déclencheur peut parfois être difficilement identifiable. </a:t>
            </a:r>
            <a:r>
              <a:rPr lang="fr-FR" b="1" dirty="0" smtClean="0"/>
              <a:t>L’angoisse est souvent associée à un sentiment de perte de contrôle ou encore de mal-être.</a:t>
            </a:r>
            <a:r>
              <a:rPr lang="fr-FR" dirty="0" smtClean="0"/>
              <a:t> La personne ressent un mal intérieur qu’elle n’arrive pas à nommer. Dû à son caractère nébuleux, ce sentiment est parfois caché et vécu en silence. Pire encore, </a:t>
            </a:r>
            <a:r>
              <a:rPr lang="fr-FR" b="1" dirty="0" smtClean="0"/>
              <a:t>il est confondu avec des douleurs physiques</a:t>
            </a:r>
            <a:r>
              <a:rPr lang="fr-FR" dirty="0" smtClean="0"/>
              <a:t> comme l’angine de poitrine, les maux d’estomac, les problèmes respiratoires et autres.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E:\stress-homme-moderne-800x534.jpg"/>
          <p:cNvPicPr>
            <a:picLocks noChangeAspect="1" noChangeArrowheads="1"/>
          </p:cNvPicPr>
          <p:nvPr/>
        </p:nvPicPr>
        <p:blipFill>
          <a:blip r:embed="rId2" cstate="print">
            <a:lum bright="46000" contrast="-67000"/>
          </a:blip>
          <a:srcRect/>
          <a:stretch>
            <a:fillRect/>
          </a:stretch>
        </p:blipFill>
        <p:spPr bwMode="auto">
          <a:xfrm>
            <a:off x="41110" y="476672"/>
            <a:ext cx="9102890" cy="6074518"/>
          </a:xfrm>
          <a:prstGeom prst="rect">
            <a:avLst/>
          </a:prstGeom>
          <a:noFill/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i="1" u="sng" dirty="0" smtClean="0"/>
              <a:t>4 symptômes de l’angoisse</a:t>
            </a:r>
            <a:r>
              <a:rPr lang="fr-FR" b="1" dirty="0" smtClean="0"/>
              <a:t/>
            </a:r>
            <a:br>
              <a:rPr lang="fr-FR" b="1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Pression thoracique</a:t>
            </a:r>
          </a:p>
          <a:p>
            <a:r>
              <a:rPr lang="fr-FR" dirty="0" smtClean="0"/>
              <a:t>Gêne respiratoire</a:t>
            </a:r>
          </a:p>
          <a:p>
            <a:r>
              <a:rPr lang="fr-FR" dirty="0" smtClean="0"/>
              <a:t>Accélération du rythme cardiaque</a:t>
            </a:r>
          </a:p>
          <a:p>
            <a:r>
              <a:rPr lang="fr-FR" dirty="0" smtClean="0"/>
              <a:t>Sensation de boule dans la gorge ou dans l’estomac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1128</Words>
  <Application>Microsoft Office PowerPoint</Application>
  <PresentationFormat>Affichage à l'écran (4:3)</PresentationFormat>
  <Paragraphs>84</Paragraphs>
  <Slides>10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Thème Office</vt:lpstr>
      <vt:lpstr>ANXIETE, STRESS, ANGOISSE</vt:lpstr>
      <vt:lpstr>À propos de l’anxiété </vt:lpstr>
      <vt:lpstr>Les symptômes de l’anxiété </vt:lpstr>
      <vt:lpstr>3 techniques pour gérer votre anxiété </vt:lpstr>
      <vt:lpstr>À propos du stress </vt:lpstr>
      <vt:lpstr>Diapositive 6</vt:lpstr>
      <vt:lpstr>Comment gérer son stress? </vt:lpstr>
      <vt:lpstr>À propos de l’angoisse </vt:lpstr>
      <vt:lpstr>4 symptômes de l’angoisse </vt:lpstr>
      <vt:lpstr>Comment gérer votre angoisse ? </vt:lpstr>
    </vt:vector>
  </TitlesOfParts>
  <Company>RRA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Utilisateur Windows</dc:creator>
  <cp:lastModifiedBy>Utilisateur Windows</cp:lastModifiedBy>
  <cp:revision>9</cp:revision>
  <dcterms:created xsi:type="dcterms:W3CDTF">2022-01-27T07:38:33Z</dcterms:created>
  <dcterms:modified xsi:type="dcterms:W3CDTF">2022-01-27T11:04:17Z</dcterms:modified>
</cp:coreProperties>
</file>