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4" r:id="rId4"/>
    <p:sldId id="285" r:id="rId5"/>
    <p:sldId id="287" r:id="rId6"/>
    <p:sldId id="281" r:id="rId7"/>
    <p:sldId id="282" r:id="rId8"/>
    <p:sldId id="286" r:id="rId9"/>
    <p:sldId id="288" r:id="rId10"/>
    <p:sldId id="289" r:id="rId11"/>
    <p:sldId id="290" r:id="rId12"/>
    <p:sldId id="291" r:id="rId13"/>
    <p:sldId id="292" r:id="rId14"/>
    <p:sldId id="293" r:id="rId15"/>
    <p:sldId id="294" r:id="rId16"/>
    <p:sldId id="295" r:id="rId17"/>
    <p:sldId id="296" r:id="rId18"/>
    <p:sldId id="297" r:id="rId19"/>
    <p:sldId id="298" r:id="rId20"/>
    <p:sldId id="266"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299" r:id="rId35"/>
    <p:sldId id="300" r:id="rId36"/>
    <p:sldId id="301" r:id="rId37"/>
    <p:sldId id="302" r:id="rId38"/>
    <p:sldId id="303" r:id="rId39"/>
    <p:sldId id="304" r:id="rId40"/>
    <p:sldId id="305" r:id="rId41"/>
    <p:sldId id="306" r:id="rId42"/>
    <p:sldId id="307" r:id="rId43"/>
    <p:sldId id="308" r:id="rId44"/>
    <p:sldId id="309"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CC"/>
    <a:srgbClr val="FF66FF"/>
    <a:srgbClr val="FF99FF"/>
    <a:srgbClr val="FFCCFF"/>
    <a:srgbClr val="FF99CC"/>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C3D086A-F89A-470D-B9CD-00F4139E3FB9}" type="datetimeFigureOut">
              <a:rPr lang="fr-FR" smtClean="0"/>
              <a:pPr/>
              <a:t>22/01/2018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FB1CF9-ECB9-4E4C-B73B-9F56983BC21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3D086A-F89A-470D-B9CD-00F4139E3FB9}" type="datetimeFigureOut">
              <a:rPr lang="fr-FR" smtClean="0"/>
              <a:pPr/>
              <a:t>22/01/2018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FB1CF9-ECB9-4E4C-B73B-9F56983BC21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3D086A-F89A-470D-B9CD-00F4139E3FB9}" type="datetimeFigureOut">
              <a:rPr lang="fr-FR" smtClean="0"/>
              <a:pPr/>
              <a:t>22/01/2018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FB1CF9-ECB9-4E4C-B73B-9F56983BC21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3D086A-F89A-470D-B9CD-00F4139E3FB9}" type="datetimeFigureOut">
              <a:rPr lang="fr-FR" smtClean="0"/>
              <a:pPr/>
              <a:t>22/01/2018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FB1CF9-ECB9-4E4C-B73B-9F56983BC21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C3D086A-F89A-470D-B9CD-00F4139E3FB9}" type="datetimeFigureOut">
              <a:rPr lang="fr-FR" smtClean="0"/>
              <a:pPr/>
              <a:t>22/01/2018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FB1CF9-ECB9-4E4C-B73B-9F56983BC21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C3D086A-F89A-470D-B9CD-00F4139E3FB9}" type="datetimeFigureOut">
              <a:rPr lang="fr-FR" smtClean="0"/>
              <a:pPr/>
              <a:t>22/01/2018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CFB1CF9-ECB9-4E4C-B73B-9F56983BC21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C3D086A-F89A-470D-B9CD-00F4139E3FB9}" type="datetimeFigureOut">
              <a:rPr lang="fr-FR" smtClean="0"/>
              <a:pPr/>
              <a:t>22/01/2018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CFB1CF9-ECB9-4E4C-B73B-9F56983BC21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C3D086A-F89A-470D-B9CD-00F4139E3FB9}" type="datetimeFigureOut">
              <a:rPr lang="fr-FR" smtClean="0"/>
              <a:pPr/>
              <a:t>22/01/2018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CFB1CF9-ECB9-4E4C-B73B-9F56983BC21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3D086A-F89A-470D-B9CD-00F4139E3FB9}" type="datetimeFigureOut">
              <a:rPr lang="fr-FR" smtClean="0"/>
              <a:pPr/>
              <a:t>22/01/2018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CFB1CF9-ECB9-4E4C-B73B-9F56983BC21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C3D086A-F89A-470D-B9CD-00F4139E3FB9}" type="datetimeFigureOut">
              <a:rPr lang="fr-FR" smtClean="0"/>
              <a:pPr/>
              <a:t>22/01/2018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CFB1CF9-ECB9-4E4C-B73B-9F56983BC21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C3D086A-F89A-470D-B9CD-00F4139E3FB9}" type="datetimeFigureOut">
              <a:rPr lang="fr-FR" smtClean="0"/>
              <a:pPr/>
              <a:t>22/01/2018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CFB1CF9-ECB9-4E4C-B73B-9F56983BC21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D086A-F89A-470D-B9CD-00F4139E3FB9}" type="datetimeFigureOut">
              <a:rPr lang="fr-FR" smtClean="0"/>
              <a:pPr/>
              <a:t>22/01/2018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B1CF9-ECB9-4E4C-B73B-9F56983BC21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youtu.be/bztkeIQGoEM"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00174"/>
            <a:ext cx="9144000" cy="317009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Poor Richard" pitchFamily="18" charset="0"/>
              </a:rPr>
              <a:t>-  Thème n°1 </a:t>
            </a:r>
            <a:r>
              <a:rPr lang="fr-FR"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Poor Richard" pitchFamily="18" charset="0"/>
              </a:rPr>
              <a:t>-</a:t>
            </a:r>
            <a:endParaRPr lang="fr-FR"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Poor Richard" pitchFamily="18" charset="0"/>
            </a:endParaRPr>
          </a:p>
          <a:p>
            <a:pPr algn="ctr"/>
            <a:endParaRPr lang="fr-FR" sz="6600" b="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oor Richard" pitchFamily="18" charset="0"/>
            </a:endParaRPr>
          </a:p>
          <a:p>
            <a:pPr algn="ctr"/>
            <a:r>
              <a:rPr lang="fr-FR" sz="8000" b="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oor Richard" pitchFamily="18" charset="0"/>
              </a:rPr>
              <a:t>Le citoyen en France</a:t>
            </a:r>
            <a:endParaRPr lang="fr-FR" sz="80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214554"/>
            <a:ext cx="9144000" cy="2062103"/>
          </a:xfrm>
          <a:prstGeom prst="rect">
            <a:avLst/>
          </a:prstGeom>
          <a:noFill/>
        </p:spPr>
        <p:txBody>
          <a:bodyPr wrap="square" rtlCol="0">
            <a:spAutoFit/>
          </a:bodyPr>
          <a:lstStyle/>
          <a:p>
            <a:pPr algn="ctr"/>
            <a:r>
              <a:rPr lang="fr-FR" sz="3200" b="1" dirty="0" smtClean="0">
                <a:solidFill>
                  <a:srgbClr val="FF0000"/>
                </a:solidFill>
                <a:latin typeface="Poor Richard" pitchFamily="18" charset="0"/>
              </a:rPr>
              <a:t>- PARTIE   2-</a:t>
            </a:r>
          </a:p>
          <a:p>
            <a:pPr algn="ctr"/>
            <a:endParaRPr lang="fr-FR" sz="4800" b="1" dirty="0" smtClean="0">
              <a:solidFill>
                <a:srgbClr val="FF0000"/>
              </a:solidFill>
              <a:latin typeface="Poor Richard" pitchFamily="18" charset="0"/>
            </a:endParaRPr>
          </a:p>
          <a:p>
            <a:pPr algn="ctr"/>
            <a:r>
              <a:rPr lang="fr-FR" sz="4800" b="1" u="sng" dirty="0" smtClean="0">
                <a:solidFill>
                  <a:srgbClr val="FF0000"/>
                </a:solidFill>
                <a:latin typeface="Poor Richard" pitchFamily="18" charset="0"/>
              </a:rPr>
              <a:t>Droits et devoirs du citoyen</a:t>
            </a:r>
            <a:endParaRPr lang="fr-FR" sz="4800" u="sng" dirty="0">
              <a:solidFill>
                <a:srgbClr val="FF0000"/>
              </a:solidFill>
              <a:latin typeface="Poor Richard" pitchFamily="18" charset="0"/>
            </a:endParaRPr>
          </a:p>
        </p:txBody>
      </p:sp>
      <p:cxnSp>
        <p:nvCxnSpPr>
          <p:cNvPr id="3" name="Connecteur droit 2"/>
          <p:cNvCxnSpPr/>
          <p:nvPr/>
        </p:nvCxnSpPr>
        <p:spPr>
          <a:xfrm>
            <a:off x="357158" y="5000636"/>
            <a:ext cx="84249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1360"/>
                            </p:stCondLst>
                            <p:childTnLst>
                              <p:par>
                                <p:cTn id="11" presetID="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0-#ppt_w/2"/>
                                          </p:val>
                                        </p:tav>
                                        <p:tav tm="100000">
                                          <p:val>
                                            <p:strVal val="#ppt_x"/>
                                          </p:val>
                                        </p:tav>
                                      </p:tavLst>
                                    </p:anim>
                                    <p:anim calcmode="lin" valueType="num">
                                      <p:cBhvr additive="base">
                                        <p:cTn id="14"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hrono871_1.gif"/>
          <p:cNvPicPr>
            <a:picLocks noChangeAspect="1"/>
          </p:cNvPicPr>
          <p:nvPr/>
        </p:nvPicPr>
        <p:blipFill>
          <a:blip r:embed="rId2" cstate="print"/>
          <a:srcRect/>
          <a:stretch>
            <a:fillRect/>
          </a:stretch>
        </p:blipFill>
        <p:spPr bwMode="auto">
          <a:xfrm>
            <a:off x="571472" y="0"/>
            <a:ext cx="1436740" cy="1436740"/>
          </a:xfrm>
          <a:prstGeom prst="rect">
            <a:avLst/>
          </a:prstGeom>
          <a:noFill/>
          <a:ln w="9525">
            <a:noFill/>
            <a:miter lim="800000"/>
            <a:headEnd/>
            <a:tailEnd/>
          </a:ln>
        </p:spPr>
      </p:pic>
      <p:sp>
        <p:nvSpPr>
          <p:cNvPr id="4" name="Rectangle 3"/>
          <p:cNvSpPr/>
          <p:nvPr/>
        </p:nvSpPr>
        <p:spPr>
          <a:xfrm>
            <a:off x="500034" y="1142984"/>
            <a:ext cx="714380"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071670" y="214290"/>
            <a:ext cx="6858048" cy="1077218"/>
          </a:xfrm>
          <a:prstGeom prst="rect">
            <a:avLst/>
          </a:prstGeom>
          <a:noFill/>
        </p:spPr>
        <p:txBody>
          <a:bodyPr wrap="square" rtlCol="0">
            <a:spAutoFit/>
          </a:bodyPr>
          <a:lstStyle/>
          <a:p>
            <a:pPr algn="ctr"/>
            <a:r>
              <a:rPr lang="fr-FR" sz="3200" b="1" dirty="0" smtClean="0">
                <a:latin typeface="Poor Richard" pitchFamily="18" charset="0"/>
              </a:rPr>
              <a:t>Fiche de travail n°3</a:t>
            </a:r>
            <a:r>
              <a:rPr lang="fr-FR" sz="3200" dirty="0" smtClean="0">
                <a:latin typeface="Poor Richard" pitchFamily="18" charset="0"/>
              </a:rPr>
              <a:t>: </a:t>
            </a:r>
          </a:p>
          <a:p>
            <a:pPr algn="ctr"/>
            <a:r>
              <a:rPr lang="fr-FR" sz="3200" dirty="0" smtClean="0">
                <a:latin typeface="Poor Richard" pitchFamily="18" charset="0"/>
              </a:rPr>
              <a:t>« </a:t>
            </a:r>
            <a:r>
              <a:rPr lang="fr-FR" sz="3200" i="1" u="sng" dirty="0" smtClean="0">
                <a:latin typeface="Poor Richard" pitchFamily="18" charset="0"/>
              </a:rPr>
              <a:t>Droits et devoirs du citoyen</a:t>
            </a:r>
            <a:r>
              <a:rPr lang="fr-FR" sz="3200" dirty="0" smtClean="0">
                <a:latin typeface="Poor Richard" pitchFamily="18" charset="0"/>
              </a:rPr>
              <a:t>»</a:t>
            </a:r>
            <a:endParaRPr lang="fr-FR" sz="3200" dirty="0">
              <a:latin typeface="Poor Richard" pitchFamily="18" charset="0"/>
            </a:endParaRPr>
          </a:p>
        </p:txBody>
      </p:sp>
      <p:pic>
        <p:nvPicPr>
          <p:cNvPr id="2050" name="Picture 2"/>
          <p:cNvPicPr>
            <a:picLocks noChangeAspect="1" noChangeArrowheads="1"/>
          </p:cNvPicPr>
          <p:nvPr/>
        </p:nvPicPr>
        <p:blipFill>
          <a:blip r:embed="rId3"/>
          <a:srcRect l="23713" t="23437" r="23345" b="11133"/>
          <a:stretch>
            <a:fillRect/>
          </a:stretch>
        </p:blipFill>
        <p:spPr bwMode="auto">
          <a:xfrm>
            <a:off x="1152572" y="1643050"/>
            <a:ext cx="7062766" cy="4929222"/>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Image 1"/>
          <p:cNvPicPr>
            <a:picLocks noChangeAspect="1" noChangeArrowheads="1"/>
          </p:cNvPicPr>
          <p:nvPr/>
        </p:nvPicPr>
        <p:blipFill>
          <a:blip r:embed="rId2"/>
          <a:srcRect/>
          <a:stretch>
            <a:fillRect/>
          </a:stretch>
        </p:blipFill>
        <p:spPr bwMode="auto">
          <a:xfrm>
            <a:off x="285720" y="1357298"/>
            <a:ext cx="4540973" cy="3071834"/>
          </a:xfrm>
          <a:prstGeom prst="rect">
            <a:avLst/>
          </a:prstGeom>
          <a:noFill/>
        </p:spPr>
      </p:pic>
      <p:sp>
        <p:nvSpPr>
          <p:cNvPr id="3075" name="Rectangle 3"/>
          <p:cNvSpPr>
            <a:spLocks noChangeArrowheads="1"/>
          </p:cNvSpPr>
          <p:nvPr/>
        </p:nvSpPr>
        <p:spPr bwMode="auto">
          <a:xfrm>
            <a:off x="5000628" y="1571612"/>
            <a:ext cx="3857652" cy="121444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Où se déroule la cérémonie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Poor Richard"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a:t>
            </a:r>
            <a:endParaRPr kumimoji="0" lang="fr-FR" sz="1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3074" name="Rectangle 2"/>
          <p:cNvSpPr>
            <a:spLocks noChangeArrowheads="1"/>
          </p:cNvSpPr>
          <p:nvPr/>
        </p:nvSpPr>
        <p:spPr bwMode="auto">
          <a:xfrm>
            <a:off x="5000628" y="3143248"/>
            <a:ext cx="3929090" cy="135732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Qui préside cette cérémonie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Poor Richard"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077" name="Rectangle 5"/>
          <p:cNvSpPr>
            <a:spLocks noChangeArrowheads="1"/>
          </p:cNvSpPr>
          <p:nvPr/>
        </p:nvSpPr>
        <p:spPr bwMode="auto">
          <a:xfrm>
            <a:off x="0" y="285728"/>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876425" algn="l"/>
              </a:tabLst>
            </a:pPr>
            <a:endParaRPr kumimoji="0" lang="fr-FR" sz="2200" b="0" i="0" u="sng" strike="noStrike" cap="none" normalizeH="0" baseline="0" dirty="0" smtClean="0">
              <a:ln>
                <a:noFill/>
              </a:ln>
              <a:solidFill>
                <a:schemeClr val="tx1"/>
              </a:solidFill>
              <a:effectLst/>
              <a:latin typeface="Poor Richard" pitchFamily="18" charset="0"/>
              <a:cs typeface="Delicious-Bold"/>
            </a:endParaRPr>
          </a:p>
          <a:p>
            <a:pPr marL="0" marR="0" lvl="0" indent="0" algn="ctr" defTabSz="914400" rtl="0" eaLnBrk="0" fontAlgn="base" latinLnBrk="0" hangingPunct="0">
              <a:lnSpc>
                <a:spcPct val="100000"/>
              </a:lnSpc>
              <a:spcBef>
                <a:spcPct val="0"/>
              </a:spcBef>
              <a:spcAft>
                <a:spcPct val="0"/>
              </a:spcAft>
              <a:buClrTx/>
              <a:buSzTx/>
              <a:buFontTx/>
              <a:buNone/>
              <a:tabLst>
                <a:tab pos="1876425" algn="l"/>
              </a:tabLst>
            </a:pPr>
            <a:r>
              <a:rPr kumimoji="0" lang="fr-FR" sz="2200" b="0" i="0" u="sng" strike="noStrike" cap="none" normalizeH="0" baseline="0" dirty="0" smtClean="0">
                <a:ln>
                  <a:noFill/>
                </a:ln>
                <a:solidFill>
                  <a:schemeClr val="tx1"/>
                </a:solidFill>
                <a:effectLst/>
                <a:latin typeface="Poor Richard" pitchFamily="18" charset="0"/>
                <a:cs typeface="Delicious-Bold"/>
              </a:rPr>
              <a:t>Document n°1</a:t>
            </a:r>
            <a:r>
              <a:rPr kumimoji="0" lang="fr-FR" sz="2200" b="0" i="0" u="none" strike="noStrike" cap="none" normalizeH="0" baseline="0" dirty="0" smtClean="0">
                <a:ln>
                  <a:noFill/>
                </a:ln>
                <a:solidFill>
                  <a:schemeClr val="tx1"/>
                </a:solidFill>
                <a:effectLst/>
                <a:latin typeface="Poor Richard" pitchFamily="18" charset="0"/>
                <a:cs typeface="Delicious-Bold"/>
              </a:rPr>
              <a:t> -  Le maire remet la carte électorale et le livret du citoyen à Saint-</a:t>
            </a:r>
            <a:r>
              <a:rPr kumimoji="0" lang="fr-FR" sz="2200" b="0" i="0" u="none" strike="noStrike" cap="none" normalizeH="0" baseline="0" dirty="0" err="1" smtClean="0">
                <a:ln>
                  <a:noFill/>
                </a:ln>
                <a:solidFill>
                  <a:schemeClr val="tx1"/>
                </a:solidFill>
                <a:effectLst/>
                <a:latin typeface="Poor Richard" pitchFamily="18" charset="0"/>
                <a:cs typeface="Delicious-Bold"/>
              </a:rPr>
              <a:t>Brès</a:t>
            </a:r>
            <a:r>
              <a:rPr kumimoji="0" lang="fr-FR" sz="2200" b="0" i="0" u="none" strike="noStrike" cap="none" normalizeH="0" baseline="0" dirty="0" smtClean="0">
                <a:ln>
                  <a:noFill/>
                </a:ln>
                <a:solidFill>
                  <a:schemeClr val="tx1"/>
                </a:solidFill>
                <a:effectLst/>
                <a:latin typeface="Poor Richard" pitchFamily="18" charset="0"/>
                <a:cs typeface="Delicious-Bold"/>
              </a:rPr>
              <a:t>.</a:t>
            </a:r>
            <a:endParaRPr kumimoji="0" lang="fr-FR" sz="2200" b="0" i="0" u="none" strike="noStrike" cap="none" normalizeH="0" baseline="0" dirty="0" smtClean="0">
              <a:ln>
                <a:noFill/>
              </a:ln>
              <a:solidFill>
                <a:schemeClr val="tx1"/>
              </a:solidFill>
              <a:effectLst/>
              <a:latin typeface="Poor Richard"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876425" algn="l"/>
              </a:tabLst>
            </a:pPr>
            <a:r>
              <a:rPr kumimoji="0" lang="fr-FR" sz="22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	</a:t>
            </a:r>
            <a:endParaRPr kumimoji="0" lang="fr-FR" sz="22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3078" name="Rectangle 6"/>
          <p:cNvSpPr>
            <a:spLocks noChangeArrowheads="1"/>
          </p:cNvSpPr>
          <p:nvPr/>
        </p:nvSpPr>
        <p:spPr bwMode="auto">
          <a:xfrm>
            <a:off x="0" y="5072074"/>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Delicious-Heavy"/>
              </a:rPr>
              <a:t>1. Document n°1</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FrutigerLTStd-Roman"/>
              </a:rPr>
              <a:t> - Observez la photographie et répondez aux questions dans les cadres.</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8" name="ZoneTexte 7"/>
          <p:cNvSpPr txBox="1"/>
          <p:nvPr/>
        </p:nvSpPr>
        <p:spPr>
          <a:xfrm>
            <a:off x="5214942" y="1928802"/>
            <a:ext cx="3500462" cy="461665"/>
          </a:xfrm>
          <a:prstGeom prst="rect">
            <a:avLst/>
          </a:prstGeom>
          <a:noFill/>
        </p:spPr>
        <p:txBody>
          <a:bodyPr wrap="square" rtlCol="0">
            <a:spAutoFit/>
          </a:bodyPr>
          <a:lstStyle/>
          <a:p>
            <a:pPr algn="ctr"/>
            <a:r>
              <a:rPr lang="fr-FR" sz="2400" b="1" dirty="0" smtClean="0">
                <a:solidFill>
                  <a:srgbClr val="008000"/>
                </a:solidFill>
                <a:latin typeface="Poor Richard" pitchFamily="18" charset="0"/>
              </a:rPr>
              <a:t>Mairie de Saint-</a:t>
            </a:r>
            <a:r>
              <a:rPr lang="fr-FR" sz="2400" b="1" dirty="0" err="1" smtClean="0">
                <a:solidFill>
                  <a:srgbClr val="008000"/>
                </a:solidFill>
                <a:latin typeface="Poor Richard" pitchFamily="18" charset="0"/>
              </a:rPr>
              <a:t>Brès</a:t>
            </a:r>
            <a:endParaRPr lang="fr-FR" sz="2400" b="1" dirty="0">
              <a:solidFill>
                <a:srgbClr val="008000"/>
              </a:solidFill>
              <a:latin typeface="Poor Richard" pitchFamily="18" charset="0"/>
            </a:endParaRPr>
          </a:p>
        </p:txBody>
      </p:sp>
      <p:sp>
        <p:nvSpPr>
          <p:cNvPr id="9" name="ZoneTexte 8"/>
          <p:cNvSpPr txBox="1"/>
          <p:nvPr/>
        </p:nvSpPr>
        <p:spPr>
          <a:xfrm>
            <a:off x="5214942" y="3714752"/>
            <a:ext cx="3500462" cy="461665"/>
          </a:xfrm>
          <a:prstGeom prst="rect">
            <a:avLst/>
          </a:prstGeom>
          <a:noFill/>
        </p:spPr>
        <p:txBody>
          <a:bodyPr wrap="square" rtlCol="0">
            <a:spAutoFit/>
          </a:bodyPr>
          <a:lstStyle/>
          <a:p>
            <a:pPr algn="ctr"/>
            <a:r>
              <a:rPr lang="fr-FR" sz="2400" b="1" dirty="0" smtClean="0">
                <a:solidFill>
                  <a:srgbClr val="008000"/>
                </a:solidFill>
                <a:latin typeface="Poor Richard" pitchFamily="18" charset="0"/>
              </a:rPr>
              <a:t>Le maire de la commune</a:t>
            </a:r>
            <a:endParaRPr lang="fr-FR" sz="2400" b="1"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 y="285728"/>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FrutigerLTStd-Roman"/>
              </a:rPr>
              <a:t>2. Document n°1 – Recopiez puis complétez le tableau ci-dessous en relevant l’évolution des conditions du droit de vote en France.</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graphicFrame>
        <p:nvGraphicFramePr>
          <p:cNvPr id="11" name="Tableau 10"/>
          <p:cNvGraphicFramePr>
            <a:graphicFrameLocks noGrp="1"/>
          </p:cNvGraphicFramePr>
          <p:nvPr/>
        </p:nvGraphicFramePr>
        <p:xfrm>
          <a:off x="214282" y="1857364"/>
          <a:ext cx="8572560" cy="4286138"/>
        </p:xfrm>
        <a:graphic>
          <a:graphicData uri="http://schemas.openxmlformats.org/drawingml/2006/table">
            <a:tbl>
              <a:tblPr firstRow="1" bandRow="1">
                <a:tableStyleId>{5C22544A-7EE6-4342-B048-85BDC9FD1C3A}</a:tableStyleId>
              </a:tblPr>
              <a:tblGrid>
                <a:gridCol w="1714512"/>
                <a:gridCol w="1714512"/>
                <a:gridCol w="1714512"/>
                <a:gridCol w="1714512"/>
                <a:gridCol w="1714512"/>
              </a:tblGrid>
              <a:tr h="454892">
                <a:tc>
                  <a:txBody>
                    <a:bodyPr/>
                    <a:lstStyle/>
                    <a:p>
                      <a:endParaRPr lang="fr-FR" dirty="0"/>
                    </a:p>
                  </a:txBody>
                  <a:tcPr/>
                </a:tc>
                <a:tc>
                  <a:txBody>
                    <a:bodyPr/>
                    <a:lstStyle/>
                    <a:p>
                      <a:pPr algn="ctr"/>
                      <a:r>
                        <a:rPr lang="fr-FR" sz="2400" b="0" dirty="0" smtClean="0">
                          <a:latin typeface="Poor Richard" pitchFamily="18" charset="0"/>
                        </a:rPr>
                        <a:t>1791</a:t>
                      </a:r>
                      <a:endParaRPr lang="fr-FR" sz="2400" b="0" dirty="0">
                        <a:latin typeface="Poor Richard" pitchFamily="18" charset="0"/>
                      </a:endParaRPr>
                    </a:p>
                  </a:txBody>
                  <a:tcPr/>
                </a:tc>
                <a:tc>
                  <a:txBody>
                    <a:bodyPr/>
                    <a:lstStyle/>
                    <a:p>
                      <a:pPr algn="ctr"/>
                      <a:r>
                        <a:rPr lang="fr-FR" sz="2400" b="0" dirty="0" smtClean="0">
                          <a:latin typeface="Poor Richard" pitchFamily="18" charset="0"/>
                        </a:rPr>
                        <a:t>1848</a:t>
                      </a:r>
                      <a:endParaRPr lang="fr-FR" sz="2400" b="0" dirty="0">
                        <a:latin typeface="Poor Richard" pitchFamily="18" charset="0"/>
                      </a:endParaRPr>
                    </a:p>
                  </a:txBody>
                  <a:tcPr/>
                </a:tc>
                <a:tc>
                  <a:txBody>
                    <a:bodyPr/>
                    <a:lstStyle/>
                    <a:p>
                      <a:pPr algn="ctr"/>
                      <a:r>
                        <a:rPr lang="fr-FR" sz="2400" b="0" dirty="0" smtClean="0">
                          <a:latin typeface="Poor Richard" pitchFamily="18" charset="0"/>
                        </a:rPr>
                        <a:t>1944</a:t>
                      </a:r>
                      <a:endParaRPr lang="fr-FR" sz="2400" b="0" dirty="0">
                        <a:latin typeface="Poor Richard" pitchFamily="18" charset="0"/>
                      </a:endParaRPr>
                    </a:p>
                  </a:txBody>
                  <a:tcPr/>
                </a:tc>
                <a:tc>
                  <a:txBody>
                    <a:bodyPr/>
                    <a:lstStyle/>
                    <a:p>
                      <a:pPr algn="ctr"/>
                      <a:r>
                        <a:rPr lang="fr-FR" sz="2400" b="0" dirty="0" smtClean="0">
                          <a:latin typeface="Poor Richard" pitchFamily="18" charset="0"/>
                        </a:rPr>
                        <a:t>1974</a:t>
                      </a:r>
                      <a:endParaRPr lang="fr-FR" sz="2400" b="0" dirty="0">
                        <a:latin typeface="Poor Richard" pitchFamily="18" charset="0"/>
                      </a:endParaRPr>
                    </a:p>
                  </a:txBody>
                  <a:tcPr/>
                </a:tc>
              </a:tr>
              <a:tr h="1137229">
                <a:tc>
                  <a:txBody>
                    <a:bodyPr/>
                    <a:lstStyle/>
                    <a:p>
                      <a:pPr algn="ctr"/>
                      <a:r>
                        <a:rPr lang="fr-FR" sz="2400" dirty="0" smtClean="0">
                          <a:latin typeface="Poor Richard" pitchFamily="18" charset="0"/>
                        </a:rPr>
                        <a:t>Conditions de richesse</a:t>
                      </a:r>
                      <a:endParaRPr lang="fr-FR" sz="2400" dirty="0">
                        <a:latin typeface="Poor Richard" pitchFamily="18" charset="0"/>
                      </a:endParaRP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a:p>
                  </a:txBody>
                  <a:tcPr/>
                </a:tc>
              </a:tr>
              <a:tr h="1414054">
                <a:tc>
                  <a:txBody>
                    <a:bodyPr/>
                    <a:lstStyle/>
                    <a:p>
                      <a:pPr algn="ctr"/>
                      <a:r>
                        <a:rPr lang="fr-FR" sz="2400" dirty="0" smtClean="0">
                          <a:latin typeface="Poor Richard" pitchFamily="18" charset="0"/>
                        </a:rPr>
                        <a:t>Conditions de genre </a:t>
                      </a:r>
                    </a:p>
                    <a:p>
                      <a:pPr algn="ctr"/>
                      <a:r>
                        <a:rPr lang="fr-FR" sz="2400" dirty="0" smtClean="0">
                          <a:latin typeface="Poor Richard" pitchFamily="18" charset="0"/>
                        </a:rPr>
                        <a:t>(homme</a:t>
                      </a:r>
                      <a:r>
                        <a:rPr lang="fr-FR" sz="2400" baseline="0" dirty="0" smtClean="0">
                          <a:latin typeface="Poor Richard" pitchFamily="18" charset="0"/>
                        </a:rPr>
                        <a:t> / femme)</a:t>
                      </a:r>
                      <a:endParaRPr lang="fr-FR" sz="2400" dirty="0">
                        <a:latin typeface="Poor Richard" pitchFamily="18" charset="0"/>
                      </a:endParaRPr>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r h="1137229">
                <a:tc>
                  <a:txBody>
                    <a:bodyPr/>
                    <a:lstStyle/>
                    <a:p>
                      <a:pPr algn="ctr"/>
                      <a:r>
                        <a:rPr lang="fr-FR" sz="2400" dirty="0" smtClean="0">
                          <a:latin typeface="Poor Richard" pitchFamily="18" charset="0"/>
                        </a:rPr>
                        <a:t>Conditions d’âge</a:t>
                      </a:r>
                      <a:endParaRPr lang="fr-FR" sz="2400" dirty="0">
                        <a:latin typeface="Poor Richard" pitchFamily="18" charset="0"/>
                      </a:endParaRPr>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bl>
          </a:graphicData>
        </a:graphic>
      </p:graphicFrame>
      <p:sp>
        <p:nvSpPr>
          <p:cNvPr id="7" name="ZoneTexte 6"/>
          <p:cNvSpPr txBox="1"/>
          <p:nvPr/>
        </p:nvSpPr>
        <p:spPr>
          <a:xfrm>
            <a:off x="2000232" y="5286388"/>
            <a:ext cx="1643074" cy="461665"/>
          </a:xfrm>
          <a:prstGeom prst="rect">
            <a:avLst/>
          </a:prstGeom>
          <a:noFill/>
        </p:spPr>
        <p:txBody>
          <a:bodyPr wrap="square" rtlCol="0">
            <a:spAutoFit/>
          </a:bodyPr>
          <a:lstStyle/>
          <a:p>
            <a:pPr algn="ctr"/>
            <a:r>
              <a:rPr lang="fr-FR" sz="2400" b="1" dirty="0" smtClean="0">
                <a:solidFill>
                  <a:srgbClr val="008000"/>
                </a:solidFill>
                <a:latin typeface="Poor Richard" pitchFamily="18" charset="0"/>
              </a:rPr>
              <a:t>25 ans</a:t>
            </a:r>
            <a:endParaRPr lang="fr-FR" sz="2400" b="1" dirty="0">
              <a:solidFill>
                <a:srgbClr val="008000"/>
              </a:solidFill>
              <a:latin typeface="Poor Richard" pitchFamily="18" charset="0"/>
            </a:endParaRPr>
          </a:p>
        </p:txBody>
      </p:sp>
      <p:sp>
        <p:nvSpPr>
          <p:cNvPr id="5" name="ZoneTexte 4"/>
          <p:cNvSpPr txBox="1"/>
          <p:nvPr/>
        </p:nvSpPr>
        <p:spPr>
          <a:xfrm>
            <a:off x="1928794" y="2214554"/>
            <a:ext cx="1643074" cy="1200329"/>
          </a:xfrm>
          <a:prstGeom prst="rect">
            <a:avLst/>
          </a:prstGeom>
          <a:noFill/>
        </p:spPr>
        <p:txBody>
          <a:bodyPr wrap="square" rtlCol="0">
            <a:spAutoFit/>
          </a:bodyPr>
          <a:lstStyle/>
          <a:p>
            <a:pPr algn="ctr"/>
            <a:r>
              <a:rPr lang="fr-FR" sz="2400" b="1" dirty="0" smtClean="0">
                <a:solidFill>
                  <a:srgbClr val="008000"/>
                </a:solidFill>
                <a:latin typeface="Poor Richard" pitchFamily="18" charset="0"/>
              </a:rPr>
              <a:t>Doivent payer un impôt</a:t>
            </a:r>
            <a:endParaRPr lang="fr-FR" sz="2400" b="1" dirty="0">
              <a:solidFill>
                <a:srgbClr val="008000"/>
              </a:solidFill>
              <a:latin typeface="Poor Richard" pitchFamily="18" charset="0"/>
            </a:endParaRPr>
          </a:p>
        </p:txBody>
      </p:sp>
      <p:sp>
        <p:nvSpPr>
          <p:cNvPr id="6" name="ZoneTexte 5"/>
          <p:cNvSpPr txBox="1"/>
          <p:nvPr/>
        </p:nvSpPr>
        <p:spPr>
          <a:xfrm>
            <a:off x="1857356" y="4071942"/>
            <a:ext cx="1857388" cy="461665"/>
          </a:xfrm>
          <a:prstGeom prst="rect">
            <a:avLst/>
          </a:prstGeom>
          <a:noFill/>
        </p:spPr>
        <p:txBody>
          <a:bodyPr wrap="square" rtlCol="0">
            <a:spAutoFit/>
          </a:bodyPr>
          <a:lstStyle/>
          <a:p>
            <a:pPr algn="ctr"/>
            <a:r>
              <a:rPr lang="fr-FR" sz="2400" b="1" dirty="0" smtClean="0">
                <a:solidFill>
                  <a:srgbClr val="008000"/>
                </a:solidFill>
                <a:latin typeface="Poor Richard" pitchFamily="18" charset="0"/>
              </a:rPr>
              <a:t>hommes</a:t>
            </a:r>
            <a:endParaRPr lang="fr-FR" sz="2400" b="1" dirty="0">
              <a:solidFill>
                <a:srgbClr val="008000"/>
              </a:solidFill>
              <a:latin typeface="Poor Richard" pitchFamily="18" charset="0"/>
            </a:endParaRPr>
          </a:p>
        </p:txBody>
      </p:sp>
      <p:sp>
        <p:nvSpPr>
          <p:cNvPr id="8" name="ZoneTexte 7"/>
          <p:cNvSpPr txBox="1"/>
          <p:nvPr/>
        </p:nvSpPr>
        <p:spPr>
          <a:xfrm>
            <a:off x="3643306" y="2428868"/>
            <a:ext cx="1714512" cy="830997"/>
          </a:xfrm>
          <a:prstGeom prst="rect">
            <a:avLst/>
          </a:prstGeom>
          <a:noFill/>
        </p:spPr>
        <p:txBody>
          <a:bodyPr wrap="square" rtlCol="0">
            <a:spAutoFit/>
          </a:bodyPr>
          <a:lstStyle/>
          <a:p>
            <a:pPr algn="ctr"/>
            <a:r>
              <a:rPr lang="fr-FR" sz="2400" b="1" dirty="0" smtClean="0">
                <a:solidFill>
                  <a:srgbClr val="008000"/>
                </a:solidFill>
                <a:latin typeface="Poor Richard" pitchFamily="18" charset="0"/>
              </a:rPr>
              <a:t>Sans condition</a:t>
            </a:r>
            <a:endParaRPr lang="fr-FR" sz="2400" b="1" dirty="0">
              <a:solidFill>
                <a:srgbClr val="008000"/>
              </a:solidFill>
              <a:latin typeface="Poor Richard" pitchFamily="18" charset="0"/>
            </a:endParaRPr>
          </a:p>
        </p:txBody>
      </p:sp>
      <p:sp>
        <p:nvSpPr>
          <p:cNvPr id="12" name="ZoneTexte 11"/>
          <p:cNvSpPr txBox="1"/>
          <p:nvPr/>
        </p:nvSpPr>
        <p:spPr>
          <a:xfrm>
            <a:off x="3571868" y="4071942"/>
            <a:ext cx="1857388" cy="461665"/>
          </a:xfrm>
          <a:prstGeom prst="rect">
            <a:avLst/>
          </a:prstGeom>
          <a:noFill/>
        </p:spPr>
        <p:txBody>
          <a:bodyPr wrap="square" rtlCol="0">
            <a:spAutoFit/>
          </a:bodyPr>
          <a:lstStyle/>
          <a:p>
            <a:pPr algn="ctr"/>
            <a:r>
              <a:rPr lang="fr-FR" sz="2400" b="1" dirty="0" smtClean="0">
                <a:solidFill>
                  <a:srgbClr val="008000"/>
                </a:solidFill>
                <a:latin typeface="Poor Richard" pitchFamily="18" charset="0"/>
              </a:rPr>
              <a:t>hommes</a:t>
            </a:r>
            <a:endParaRPr lang="fr-FR" sz="2400" b="1" dirty="0">
              <a:solidFill>
                <a:srgbClr val="008000"/>
              </a:solidFill>
              <a:latin typeface="Poor Richard" pitchFamily="18" charset="0"/>
            </a:endParaRPr>
          </a:p>
        </p:txBody>
      </p:sp>
      <p:sp>
        <p:nvSpPr>
          <p:cNvPr id="13" name="ZoneTexte 12"/>
          <p:cNvSpPr txBox="1"/>
          <p:nvPr/>
        </p:nvSpPr>
        <p:spPr>
          <a:xfrm>
            <a:off x="3714744" y="5286388"/>
            <a:ext cx="1643074" cy="461665"/>
          </a:xfrm>
          <a:prstGeom prst="rect">
            <a:avLst/>
          </a:prstGeom>
          <a:noFill/>
        </p:spPr>
        <p:txBody>
          <a:bodyPr wrap="square" rtlCol="0">
            <a:spAutoFit/>
          </a:bodyPr>
          <a:lstStyle/>
          <a:p>
            <a:pPr algn="ctr"/>
            <a:r>
              <a:rPr lang="fr-FR" sz="2400" b="1" dirty="0" smtClean="0">
                <a:solidFill>
                  <a:srgbClr val="008000"/>
                </a:solidFill>
                <a:latin typeface="Poor Richard" pitchFamily="18" charset="0"/>
              </a:rPr>
              <a:t>21 ans</a:t>
            </a:r>
            <a:endParaRPr lang="fr-FR" sz="2400" b="1" dirty="0">
              <a:solidFill>
                <a:srgbClr val="008000"/>
              </a:solidFill>
              <a:latin typeface="Poor Richard" pitchFamily="18" charset="0"/>
            </a:endParaRPr>
          </a:p>
        </p:txBody>
      </p:sp>
      <p:sp>
        <p:nvSpPr>
          <p:cNvPr id="14" name="ZoneTexte 13"/>
          <p:cNvSpPr txBox="1"/>
          <p:nvPr/>
        </p:nvSpPr>
        <p:spPr>
          <a:xfrm>
            <a:off x="5357818" y="2428868"/>
            <a:ext cx="1714512" cy="830997"/>
          </a:xfrm>
          <a:prstGeom prst="rect">
            <a:avLst/>
          </a:prstGeom>
          <a:noFill/>
        </p:spPr>
        <p:txBody>
          <a:bodyPr wrap="square" rtlCol="0">
            <a:spAutoFit/>
          </a:bodyPr>
          <a:lstStyle/>
          <a:p>
            <a:pPr algn="ctr"/>
            <a:r>
              <a:rPr lang="fr-FR" sz="2400" b="1" dirty="0" smtClean="0">
                <a:solidFill>
                  <a:srgbClr val="008000"/>
                </a:solidFill>
                <a:latin typeface="Poor Richard" pitchFamily="18" charset="0"/>
              </a:rPr>
              <a:t>Sans condition</a:t>
            </a:r>
            <a:endParaRPr lang="fr-FR" sz="2400" b="1" dirty="0">
              <a:solidFill>
                <a:srgbClr val="008000"/>
              </a:solidFill>
              <a:latin typeface="Poor Richard" pitchFamily="18" charset="0"/>
            </a:endParaRPr>
          </a:p>
        </p:txBody>
      </p:sp>
      <p:sp>
        <p:nvSpPr>
          <p:cNvPr id="15" name="ZoneTexte 14"/>
          <p:cNvSpPr txBox="1"/>
          <p:nvPr/>
        </p:nvSpPr>
        <p:spPr>
          <a:xfrm>
            <a:off x="5286380" y="3714752"/>
            <a:ext cx="1857388" cy="1200329"/>
          </a:xfrm>
          <a:prstGeom prst="rect">
            <a:avLst/>
          </a:prstGeom>
          <a:noFill/>
        </p:spPr>
        <p:txBody>
          <a:bodyPr wrap="square" rtlCol="0">
            <a:spAutoFit/>
          </a:bodyPr>
          <a:lstStyle/>
          <a:p>
            <a:pPr algn="ctr"/>
            <a:r>
              <a:rPr lang="fr-FR" sz="2400" b="1" dirty="0" smtClean="0">
                <a:solidFill>
                  <a:srgbClr val="008000"/>
                </a:solidFill>
                <a:latin typeface="Poor Richard" pitchFamily="18" charset="0"/>
              </a:rPr>
              <a:t>hommes</a:t>
            </a:r>
          </a:p>
          <a:p>
            <a:pPr algn="ctr"/>
            <a:r>
              <a:rPr lang="fr-FR" sz="2400" b="1" dirty="0" smtClean="0">
                <a:solidFill>
                  <a:srgbClr val="008000"/>
                </a:solidFill>
                <a:latin typeface="Poor Richard" pitchFamily="18" charset="0"/>
              </a:rPr>
              <a:t>et</a:t>
            </a:r>
          </a:p>
          <a:p>
            <a:pPr algn="ctr"/>
            <a:r>
              <a:rPr lang="fr-FR" sz="2400" b="1" dirty="0" smtClean="0">
                <a:solidFill>
                  <a:srgbClr val="008000"/>
                </a:solidFill>
                <a:latin typeface="Poor Richard" pitchFamily="18" charset="0"/>
              </a:rPr>
              <a:t>femmes</a:t>
            </a:r>
            <a:endParaRPr lang="fr-FR" sz="2400" b="1" dirty="0">
              <a:solidFill>
                <a:srgbClr val="008000"/>
              </a:solidFill>
              <a:latin typeface="Poor Richard" pitchFamily="18" charset="0"/>
            </a:endParaRPr>
          </a:p>
        </p:txBody>
      </p:sp>
      <p:sp>
        <p:nvSpPr>
          <p:cNvPr id="16" name="ZoneTexte 15"/>
          <p:cNvSpPr txBox="1"/>
          <p:nvPr/>
        </p:nvSpPr>
        <p:spPr>
          <a:xfrm>
            <a:off x="5429256" y="5286388"/>
            <a:ext cx="1643074" cy="461665"/>
          </a:xfrm>
          <a:prstGeom prst="rect">
            <a:avLst/>
          </a:prstGeom>
          <a:noFill/>
        </p:spPr>
        <p:txBody>
          <a:bodyPr wrap="square" rtlCol="0">
            <a:spAutoFit/>
          </a:bodyPr>
          <a:lstStyle/>
          <a:p>
            <a:pPr algn="ctr"/>
            <a:r>
              <a:rPr lang="fr-FR" sz="2400" b="1" dirty="0" smtClean="0">
                <a:solidFill>
                  <a:srgbClr val="008000"/>
                </a:solidFill>
                <a:latin typeface="Poor Richard" pitchFamily="18" charset="0"/>
              </a:rPr>
              <a:t>21 ans</a:t>
            </a:r>
            <a:endParaRPr lang="fr-FR" sz="2400" b="1" dirty="0">
              <a:solidFill>
                <a:srgbClr val="008000"/>
              </a:solidFill>
              <a:latin typeface="Poor Richard" pitchFamily="18" charset="0"/>
            </a:endParaRPr>
          </a:p>
        </p:txBody>
      </p:sp>
      <p:sp>
        <p:nvSpPr>
          <p:cNvPr id="17" name="ZoneTexte 16"/>
          <p:cNvSpPr txBox="1"/>
          <p:nvPr/>
        </p:nvSpPr>
        <p:spPr>
          <a:xfrm>
            <a:off x="7072330" y="2428868"/>
            <a:ext cx="1714512" cy="830997"/>
          </a:xfrm>
          <a:prstGeom prst="rect">
            <a:avLst/>
          </a:prstGeom>
          <a:noFill/>
        </p:spPr>
        <p:txBody>
          <a:bodyPr wrap="square" rtlCol="0">
            <a:spAutoFit/>
          </a:bodyPr>
          <a:lstStyle/>
          <a:p>
            <a:pPr algn="ctr"/>
            <a:r>
              <a:rPr lang="fr-FR" sz="2400" b="1" dirty="0" smtClean="0">
                <a:solidFill>
                  <a:srgbClr val="008000"/>
                </a:solidFill>
                <a:latin typeface="Poor Richard" pitchFamily="18" charset="0"/>
              </a:rPr>
              <a:t>Sans condition</a:t>
            </a:r>
            <a:endParaRPr lang="fr-FR" sz="2400" b="1" dirty="0">
              <a:solidFill>
                <a:srgbClr val="008000"/>
              </a:solidFill>
              <a:latin typeface="Poor Richard" pitchFamily="18" charset="0"/>
            </a:endParaRPr>
          </a:p>
        </p:txBody>
      </p:sp>
      <p:sp>
        <p:nvSpPr>
          <p:cNvPr id="18" name="ZoneTexte 17"/>
          <p:cNvSpPr txBox="1"/>
          <p:nvPr/>
        </p:nvSpPr>
        <p:spPr>
          <a:xfrm>
            <a:off x="7072330" y="3714752"/>
            <a:ext cx="1714512" cy="1200329"/>
          </a:xfrm>
          <a:prstGeom prst="rect">
            <a:avLst/>
          </a:prstGeom>
          <a:noFill/>
        </p:spPr>
        <p:txBody>
          <a:bodyPr wrap="square" rtlCol="0">
            <a:spAutoFit/>
          </a:bodyPr>
          <a:lstStyle/>
          <a:p>
            <a:pPr algn="ctr"/>
            <a:r>
              <a:rPr lang="fr-FR" sz="2400" b="1" dirty="0" smtClean="0">
                <a:solidFill>
                  <a:srgbClr val="008000"/>
                </a:solidFill>
                <a:latin typeface="Poor Richard" pitchFamily="18" charset="0"/>
              </a:rPr>
              <a:t>hommes</a:t>
            </a:r>
          </a:p>
          <a:p>
            <a:pPr algn="ctr"/>
            <a:r>
              <a:rPr lang="fr-FR" sz="2400" b="1" dirty="0" smtClean="0">
                <a:solidFill>
                  <a:srgbClr val="008000"/>
                </a:solidFill>
                <a:latin typeface="Poor Richard" pitchFamily="18" charset="0"/>
              </a:rPr>
              <a:t>et</a:t>
            </a:r>
          </a:p>
          <a:p>
            <a:pPr algn="ctr"/>
            <a:r>
              <a:rPr lang="fr-FR" sz="2400" b="1" dirty="0" smtClean="0">
                <a:solidFill>
                  <a:srgbClr val="008000"/>
                </a:solidFill>
                <a:latin typeface="Poor Richard" pitchFamily="18" charset="0"/>
              </a:rPr>
              <a:t>femmes</a:t>
            </a:r>
            <a:endParaRPr lang="fr-FR" sz="2400" b="1" dirty="0">
              <a:solidFill>
                <a:srgbClr val="008000"/>
              </a:solidFill>
              <a:latin typeface="Poor Richard" pitchFamily="18" charset="0"/>
            </a:endParaRPr>
          </a:p>
        </p:txBody>
      </p:sp>
      <p:sp>
        <p:nvSpPr>
          <p:cNvPr id="19" name="ZoneTexte 18"/>
          <p:cNvSpPr txBox="1"/>
          <p:nvPr/>
        </p:nvSpPr>
        <p:spPr>
          <a:xfrm>
            <a:off x="7072330" y="5286388"/>
            <a:ext cx="1643074" cy="461665"/>
          </a:xfrm>
          <a:prstGeom prst="rect">
            <a:avLst/>
          </a:prstGeom>
          <a:noFill/>
        </p:spPr>
        <p:txBody>
          <a:bodyPr wrap="square" rtlCol="0">
            <a:spAutoFit/>
          </a:bodyPr>
          <a:lstStyle/>
          <a:p>
            <a:pPr algn="ctr"/>
            <a:r>
              <a:rPr lang="fr-FR" sz="2400" b="1" dirty="0" smtClean="0">
                <a:solidFill>
                  <a:srgbClr val="008000"/>
                </a:solidFill>
                <a:latin typeface="Poor Richard" pitchFamily="18" charset="0"/>
              </a:rPr>
              <a:t>18 ans</a:t>
            </a:r>
            <a:endParaRPr lang="fr-FR" sz="2400" b="1"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
                                        </p:tgtEl>
                                        <p:attrNameLst>
                                          <p:attrName>style.visibility</p:attrName>
                                        </p:attrNameLst>
                                      </p:cBhvr>
                                      <p:to>
                                        <p:strVal val="visible"/>
                                      </p:to>
                                    </p:set>
                                    <p:anim calcmode="discrete" valueType="clr">
                                      <p:cBhvr override="childStyle">
                                        <p:cTn id="2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
                                        </p:tgtEl>
                                        <p:attrNameLst>
                                          <p:attrName>fillcolor</p:attrName>
                                        </p:attrNameLst>
                                      </p:cBhvr>
                                      <p:tavLst>
                                        <p:tav tm="0">
                                          <p:val>
                                            <p:clrVal>
                                              <a:schemeClr val="accent2"/>
                                            </p:clrVal>
                                          </p:val>
                                        </p:tav>
                                        <p:tav tm="50000">
                                          <p:val>
                                            <p:clrVal>
                                              <a:schemeClr val="hlink"/>
                                            </p:clrVal>
                                          </p:val>
                                        </p:tav>
                                      </p:tavLst>
                                    </p:anim>
                                    <p:set>
                                      <p:cBhvr>
                                        <p:cTn id="23" dur="80"/>
                                        <p:tgtEl>
                                          <p:spTgt spid="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8"/>
                                        </p:tgtEl>
                                        <p:attrNameLst>
                                          <p:attrName>style.visibility</p:attrName>
                                        </p:attrNameLst>
                                      </p:cBhvr>
                                      <p:to>
                                        <p:strVal val="visible"/>
                                      </p:to>
                                    </p:set>
                                    <p:anim calcmode="discrete" valueType="clr">
                                      <p:cBhvr override="childStyle">
                                        <p:cTn id="2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
                                        </p:tgtEl>
                                        <p:attrNameLst>
                                          <p:attrName>fillcolor</p:attrName>
                                        </p:attrNameLst>
                                      </p:cBhvr>
                                      <p:tavLst>
                                        <p:tav tm="0">
                                          <p:val>
                                            <p:clrVal>
                                              <a:schemeClr val="accent2"/>
                                            </p:clrVal>
                                          </p:val>
                                        </p:tav>
                                        <p:tav tm="50000">
                                          <p:val>
                                            <p:clrVal>
                                              <a:schemeClr val="hlink"/>
                                            </p:clrVal>
                                          </p:val>
                                        </p:tav>
                                      </p:tavLst>
                                    </p:anim>
                                    <p:set>
                                      <p:cBhvr>
                                        <p:cTn id="30" dur="80"/>
                                        <p:tgtEl>
                                          <p:spTgt spid="8"/>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2"/>
                                        </p:tgtEl>
                                        <p:attrNameLst>
                                          <p:attrName>style.visibility</p:attrName>
                                        </p:attrNameLst>
                                      </p:cBhvr>
                                      <p:to>
                                        <p:strVal val="visible"/>
                                      </p:to>
                                    </p:set>
                                    <p:anim calcmode="discrete" valueType="clr">
                                      <p:cBhvr override="childStyle">
                                        <p:cTn id="35"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2"/>
                                        </p:tgtEl>
                                        <p:attrNameLst>
                                          <p:attrName>fillcolor</p:attrName>
                                        </p:attrNameLst>
                                      </p:cBhvr>
                                      <p:tavLst>
                                        <p:tav tm="0">
                                          <p:val>
                                            <p:clrVal>
                                              <a:schemeClr val="accent2"/>
                                            </p:clrVal>
                                          </p:val>
                                        </p:tav>
                                        <p:tav tm="50000">
                                          <p:val>
                                            <p:clrVal>
                                              <a:schemeClr val="hlink"/>
                                            </p:clrVal>
                                          </p:val>
                                        </p:tav>
                                      </p:tavLst>
                                    </p:anim>
                                    <p:set>
                                      <p:cBhvr>
                                        <p:cTn id="37" dur="80"/>
                                        <p:tgtEl>
                                          <p:spTgt spid="12"/>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3"/>
                                        </p:tgtEl>
                                        <p:attrNameLst>
                                          <p:attrName>style.visibility</p:attrName>
                                        </p:attrNameLst>
                                      </p:cBhvr>
                                      <p:to>
                                        <p:strVal val="visible"/>
                                      </p:to>
                                    </p:set>
                                    <p:anim calcmode="discrete" valueType="clr">
                                      <p:cBhvr override="childStyle">
                                        <p:cTn id="4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3"/>
                                        </p:tgtEl>
                                        <p:attrNameLst>
                                          <p:attrName>fillcolor</p:attrName>
                                        </p:attrNameLst>
                                      </p:cBhvr>
                                      <p:tavLst>
                                        <p:tav tm="0">
                                          <p:val>
                                            <p:clrVal>
                                              <a:schemeClr val="accent2"/>
                                            </p:clrVal>
                                          </p:val>
                                        </p:tav>
                                        <p:tav tm="50000">
                                          <p:val>
                                            <p:clrVal>
                                              <a:schemeClr val="hlink"/>
                                            </p:clrVal>
                                          </p:val>
                                        </p:tav>
                                      </p:tavLst>
                                    </p:anim>
                                    <p:set>
                                      <p:cBhvr>
                                        <p:cTn id="44" dur="80"/>
                                        <p:tgtEl>
                                          <p:spTgt spid="13"/>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4"/>
                                        </p:tgtEl>
                                        <p:attrNameLst>
                                          <p:attrName>style.visibility</p:attrName>
                                        </p:attrNameLst>
                                      </p:cBhvr>
                                      <p:to>
                                        <p:strVal val="visible"/>
                                      </p:to>
                                    </p:set>
                                    <p:anim calcmode="discrete" valueType="clr">
                                      <p:cBhvr override="childStyle">
                                        <p:cTn id="49"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4"/>
                                        </p:tgtEl>
                                        <p:attrNameLst>
                                          <p:attrName>fillcolor</p:attrName>
                                        </p:attrNameLst>
                                      </p:cBhvr>
                                      <p:tavLst>
                                        <p:tav tm="0">
                                          <p:val>
                                            <p:clrVal>
                                              <a:schemeClr val="accent2"/>
                                            </p:clrVal>
                                          </p:val>
                                        </p:tav>
                                        <p:tav tm="50000">
                                          <p:val>
                                            <p:clrVal>
                                              <a:schemeClr val="hlink"/>
                                            </p:clrVal>
                                          </p:val>
                                        </p:tav>
                                      </p:tavLst>
                                    </p:anim>
                                    <p:set>
                                      <p:cBhvr>
                                        <p:cTn id="51" dur="80"/>
                                        <p:tgtEl>
                                          <p:spTgt spid="14"/>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5"/>
                                        </p:tgtEl>
                                        <p:attrNameLst>
                                          <p:attrName>style.visibility</p:attrName>
                                        </p:attrNameLst>
                                      </p:cBhvr>
                                      <p:to>
                                        <p:strVal val="visible"/>
                                      </p:to>
                                    </p:set>
                                    <p:anim calcmode="discrete" valueType="clr">
                                      <p:cBhvr override="childStyle">
                                        <p:cTn id="56"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5"/>
                                        </p:tgtEl>
                                        <p:attrNameLst>
                                          <p:attrName>fillcolor</p:attrName>
                                        </p:attrNameLst>
                                      </p:cBhvr>
                                      <p:tavLst>
                                        <p:tav tm="0">
                                          <p:val>
                                            <p:clrVal>
                                              <a:schemeClr val="accent2"/>
                                            </p:clrVal>
                                          </p:val>
                                        </p:tav>
                                        <p:tav tm="50000">
                                          <p:val>
                                            <p:clrVal>
                                              <a:schemeClr val="hlink"/>
                                            </p:clrVal>
                                          </p:val>
                                        </p:tav>
                                      </p:tavLst>
                                    </p:anim>
                                    <p:set>
                                      <p:cBhvr>
                                        <p:cTn id="58" dur="80"/>
                                        <p:tgtEl>
                                          <p:spTgt spid="15"/>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6"/>
                                        </p:tgtEl>
                                        <p:attrNameLst>
                                          <p:attrName>style.visibility</p:attrName>
                                        </p:attrNameLst>
                                      </p:cBhvr>
                                      <p:to>
                                        <p:strVal val="visible"/>
                                      </p:to>
                                    </p:set>
                                    <p:anim calcmode="discrete" valueType="clr">
                                      <p:cBhvr override="childStyle">
                                        <p:cTn id="6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6"/>
                                        </p:tgtEl>
                                        <p:attrNameLst>
                                          <p:attrName>fillcolor</p:attrName>
                                        </p:attrNameLst>
                                      </p:cBhvr>
                                      <p:tavLst>
                                        <p:tav tm="0">
                                          <p:val>
                                            <p:clrVal>
                                              <a:schemeClr val="accent2"/>
                                            </p:clrVal>
                                          </p:val>
                                        </p:tav>
                                        <p:tav tm="50000">
                                          <p:val>
                                            <p:clrVal>
                                              <a:schemeClr val="hlink"/>
                                            </p:clrVal>
                                          </p:val>
                                        </p:tav>
                                      </p:tavLst>
                                    </p:anim>
                                    <p:set>
                                      <p:cBhvr>
                                        <p:cTn id="65" dur="80"/>
                                        <p:tgtEl>
                                          <p:spTgt spid="16"/>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7"/>
                                        </p:tgtEl>
                                        <p:attrNameLst>
                                          <p:attrName>style.visibility</p:attrName>
                                        </p:attrNameLst>
                                      </p:cBhvr>
                                      <p:to>
                                        <p:strVal val="visible"/>
                                      </p:to>
                                    </p:set>
                                    <p:anim calcmode="discrete" valueType="clr">
                                      <p:cBhvr override="childStyle">
                                        <p:cTn id="70"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7"/>
                                        </p:tgtEl>
                                        <p:attrNameLst>
                                          <p:attrName>fillcolor</p:attrName>
                                        </p:attrNameLst>
                                      </p:cBhvr>
                                      <p:tavLst>
                                        <p:tav tm="0">
                                          <p:val>
                                            <p:clrVal>
                                              <a:schemeClr val="accent2"/>
                                            </p:clrVal>
                                          </p:val>
                                        </p:tav>
                                        <p:tav tm="50000">
                                          <p:val>
                                            <p:clrVal>
                                              <a:schemeClr val="hlink"/>
                                            </p:clrVal>
                                          </p:val>
                                        </p:tav>
                                      </p:tavLst>
                                    </p:anim>
                                    <p:set>
                                      <p:cBhvr>
                                        <p:cTn id="72" dur="80"/>
                                        <p:tgtEl>
                                          <p:spTgt spid="17"/>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18"/>
                                        </p:tgtEl>
                                        <p:attrNameLst>
                                          <p:attrName>style.visibility</p:attrName>
                                        </p:attrNameLst>
                                      </p:cBhvr>
                                      <p:to>
                                        <p:strVal val="visible"/>
                                      </p:to>
                                    </p:set>
                                    <p:anim calcmode="discrete" valueType="clr">
                                      <p:cBhvr override="childStyle">
                                        <p:cTn id="77"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8"/>
                                        </p:tgtEl>
                                        <p:attrNameLst>
                                          <p:attrName>fillcolor</p:attrName>
                                        </p:attrNameLst>
                                      </p:cBhvr>
                                      <p:tavLst>
                                        <p:tav tm="0">
                                          <p:val>
                                            <p:clrVal>
                                              <a:schemeClr val="accent2"/>
                                            </p:clrVal>
                                          </p:val>
                                        </p:tav>
                                        <p:tav tm="50000">
                                          <p:val>
                                            <p:clrVal>
                                              <a:schemeClr val="hlink"/>
                                            </p:clrVal>
                                          </p:val>
                                        </p:tav>
                                      </p:tavLst>
                                    </p:anim>
                                    <p:set>
                                      <p:cBhvr>
                                        <p:cTn id="79" dur="80"/>
                                        <p:tgtEl>
                                          <p:spTgt spid="18"/>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19"/>
                                        </p:tgtEl>
                                        <p:attrNameLst>
                                          <p:attrName>style.visibility</p:attrName>
                                        </p:attrNameLst>
                                      </p:cBhvr>
                                      <p:to>
                                        <p:strVal val="visible"/>
                                      </p:to>
                                    </p:set>
                                    <p:anim calcmode="discrete" valueType="clr">
                                      <p:cBhvr override="childStyle">
                                        <p:cTn id="84"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19"/>
                                        </p:tgtEl>
                                        <p:attrNameLst>
                                          <p:attrName>fillcolor</p:attrName>
                                        </p:attrNameLst>
                                      </p:cBhvr>
                                      <p:tavLst>
                                        <p:tav tm="0">
                                          <p:val>
                                            <p:clrVal>
                                              <a:schemeClr val="accent2"/>
                                            </p:clrVal>
                                          </p:val>
                                        </p:tav>
                                        <p:tav tm="50000">
                                          <p:val>
                                            <p:clrVal>
                                              <a:schemeClr val="hlink"/>
                                            </p:clrVal>
                                          </p:val>
                                        </p:tav>
                                      </p:tavLst>
                                    </p:anim>
                                    <p:set>
                                      <p:cBhvr>
                                        <p:cTn id="86" dur="80"/>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P spid="12" grpId="0"/>
      <p:bldP spid="13" grpId="0"/>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1643050"/>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FrutigerLTStd-Roman"/>
              </a:rPr>
              <a:t>3. Document n°1 – D’après vous, pourquoi ces cérémonies sont-elles importantes?</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3" name="Rectangle 2"/>
          <p:cNvSpPr/>
          <p:nvPr/>
        </p:nvSpPr>
        <p:spPr>
          <a:xfrm>
            <a:off x="285720" y="3071810"/>
            <a:ext cx="8643998" cy="1384995"/>
          </a:xfrm>
          <a:prstGeom prst="rect">
            <a:avLst/>
          </a:prstGeom>
        </p:spPr>
        <p:txBody>
          <a:bodyPr wrap="square">
            <a:spAutoFit/>
          </a:bodyPr>
          <a:lstStyle/>
          <a:p>
            <a:r>
              <a:rPr lang="fr-FR" sz="2800" dirty="0" smtClean="0">
                <a:solidFill>
                  <a:srgbClr val="008000"/>
                </a:solidFill>
                <a:latin typeface="Poor Richard" pitchFamily="18" charset="0"/>
              </a:rPr>
              <a:t>Les communes organisent ces cérémonies pour accueillir les nouveaux citoyens, leur rappeler l’importance du vote et leurs nouveaux droits et responsabilités.</a:t>
            </a:r>
            <a:endParaRPr lang="fr-FR" sz="28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357166"/>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FrutigerLTStd-Roman"/>
              </a:rPr>
              <a:t>4. Document n°2 – Comment évolue l’abstention en France?</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pic>
        <p:nvPicPr>
          <p:cNvPr id="3" name="Image 2"/>
          <p:cNvPicPr/>
          <p:nvPr/>
        </p:nvPicPr>
        <p:blipFill>
          <a:blip r:embed="rId2"/>
          <a:srcRect/>
          <a:stretch>
            <a:fillRect/>
          </a:stretch>
        </p:blipFill>
        <p:spPr bwMode="auto">
          <a:xfrm>
            <a:off x="500034" y="1000108"/>
            <a:ext cx="3714776" cy="5643602"/>
          </a:xfrm>
          <a:prstGeom prst="rect">
            <a:avLst/>
          </a:prstGeom>
          <a:noFill/>
          <a:ln w="9525">
            <a:solidFill>
              <a:schemeClr val="tx1"/>
            </a:solidFill>
            <a:miter lim="800000"/>
            <a:headEnd/>
            <a:tailEnd/>
          </a:ln>
        </p:spPr>
      </p:pic>
      <p:sp>
        <p:nvSpPr>
          <p:cNvPr id="4" name="Rectangle 3"/>
          <p:cNvSpPr/>
          <p:nvPr/>
        </p:nvSpPr>
        <p:spPr>
          <a:xfrm>
            <a:off x="4286248" y="2428868"/>
            <a:ext cx="4572000" cy="1815882"/>
          </a:xfrm>
          <a:prstGeom prst="rect">
            <a:avLst/>
          </a:prstGeom>
        </p:spPr>
        <p:txBody>
          <a:bodyPr>
            <a:spAutoFit/>
          </a:bodyPr>
          <a:lstStyle/>
          <a:p>
            <a:pPr algn="ctr"/>
            <a:r>
              <a:rPr lang="fr-FR" sz="2800" dirty="0" smtClean="0">
                <a:solidFill>
                  <a:srgbClr val="008000"/>
                </a:solidFill>
                <a:latin typeface="Poor Richard" pitchFamily="18" charset="0"/>
              </a:rPr>
              <a:t>L’abstention a augmenté entre 1983 et 2014. Plus d’un tiers des électeurs ne sont pas allés voter en 2014.</a:t>
            </a:r>
            <a:endParaRPr lang="fr-FR" sz="28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285728"/>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1228725" algn="l"/>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FrutigerLTStd-Roman"/>
              </a:rPr>
              <a:t>1. Document n°3 - Quel est le principal nouveau droit acquis par les citoyens français à 18 ans?</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graphicFrame>
        <p:nvGraphicFramePr>
          <p:cNvPr id="3" name="Tableau 2"/>
          <p:cNvGraphicFramePr>
            <a:graphicFrameLocks noGrp="1"/>
          </p:cNvGraphicFramePr>
          <p:nvPr/>
        </p:nvGraphicFramePr>
        <p:xfrm>
          <a:off x="285720" y="1357298"/>
          <a:ext cx="8715436" cy="4556760"/>
        </p:xfrm>
        <a:graphic>
          <a:graphicData uri="http://schemas.openxmlformats.org/drawingml/2006/table">
            <a:tbl>
              <a:tblPr/>
              <a:tblGrid>
                <a:gridCol w="4357718"/>
                <a:gridCol w="4357718"/>
              </a:tblGrid>
              <a:tr h="0">
                <a:tc>
                  <a:txBody>
                    <a:bodyPr/>
                    <a:lstStyle/>
                    <a:p>
                      <a:pPr algn="ctr">
                        <a:lnSpc>
                          <a:spcPct val="115000"/>
                        </a:lnSpc>
                        <a:spcAft>
                          <a:spcPts val="0"/>
                        </a:spcAft>
                      </a:pPr>
                      <a:r>
                        <a:rPr lang="fr-FR" sz="2000" dirty="0">
                          <a:latin typeface="Poor Richard" pitchFamily="18" charset="0"/>
                          <a:ea typeface="Calibri"/>
                          <a:cs typeface="ITCGaramondStd-Bd"/>
                        </a:rPr>
                        <a:t>Droits du citoyen majeur</a:t>
                      </a:r>
                      <a:endParaRPr lang="fr-FR" sz="2000" dirty="0">
                        <a:latin typeface="Poor Richard"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latin typeface="Poor Richard" pitchFamily="18" charset="0"/>
                          <a:ea typeface="Calibri"/>
                          <a:cs typeface="ITCGaramondStd-Bd"/>
                        </a:rPr>
                        <a:t>Devoirs du citoyen majeur</a:t>
                      </a:r>
                      <a:endParaRPr lang="fr-FR" sz="2000">
                        <a:latin typeface="Poor Richard"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2000" dirty="0">
                          <a:latin typeface="Poor Richard" pitchFamily="18" charset="0"/>
                          <a:ea typeface="Calibri"/>
                          <a:cs typeface="ITCGaramondStd-Lt"/>
                        </a:rPr>
                        <a:t>Droits civiques (droit de vote, de se présenter </a:t>
                      </a:r>
                      <a:r>
                        <a:rPr lang="fr-FR" sz="2000" dirty="0" smtClean="0">
                          <a:latin typeface="Poor Richard" pitchFamily="18" charset="0"/>
                          <a:ea typeface="Calibri"/>
                          <a:cs typeface="ITCGaramondStd-Lt"/>
                        </a:rPr>
                        <a:t>aux</a:t>
                      </a:r>
                      <a:r>
                        <a:rPr lang="fr-FR" sz="2000" baseline="0" dirty="0">
                          <a:latin typeface="Poor Richard" pitchFamily="18" charset="0"/>
                          <a:ea typeface="Calibri"/>
                          <a:cs typeface="Times New Roman"/>
                        </a:rPr>
                        <a:t> </a:t>
                      </a:r>
                      <a:r>
                        <a:rPr lang="fr-FR" sz="2000" dirty="0" smtClean="0">
                          <a:latin typeface="Poor Richard" pitchFamily="18" charset="0"/>
                          <a:ea typeface="Calibri"/>
                          <a:cs typeface="ITCGaramondStd-Lt"/>
                        </a:rPr>
                        <a:t>élections</a:t>
                      </a:r>
                      <a:r>
                        <a:rPr lang="fr-FR" sz="2000" dirty="0">
                          <a:latin typeface="Poor Richard" pitchFamily="18" charset="0"/>
                          <a:ea typeface="Calibri"/>
                          <a:cs typeface="ITCGaramondStd-Lt"/>
                        </a:rPr>
                        <a:t>, participer au jury d’assises, témoigner, devenir juge).</a:t>
                      </a:r>
                      <a:endParaRPr lang="fr-FR" sz="2000" dirty="0">
                        <a:latin typeface="Poor Richard"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Poor Richard" pitchFamily="18" charset="0"/>
                          <a:ea typeface="Calibri"/>
                          <a:cs typeface="ITCGaramondStd-Lt"/>
                        </a:rPr>
                        <a:t>Respecter la loi:</a:t>
                      </a:r>
                      <a:endParaRPr lang="fr-FR" sz="2000">
                        <a:latin typeface="Poor Richard" pitchFamily="18" charset="0"/>
                        <a:ea typeface="Calibri"/>
                        <a:cs typeface="Times New Roman"/>
                      </a:endParaRPr>
                    </a:p>
                    <a:p>
                      <a:pPr>
                        <a:lnSpc>
                          <a:spcPct val="115000"/>
                        </a:lnSpc>
                        <a:spcAft>
                          <a:spcPts val="0"/>
                        </a:spcAft>
                      </a:pPr>
                      <a:r>
                        <a:rPr lang="fr-FR" sz="2000">
                          <a:latin typeface="Poor Richard" pitchFamily="18" charset="0"/>
                          <a:ea typeface="Calibri"/>
                          <a:cs typeface="ITCGaramondStd-Lt"/>
                        </a:rPr>
                        <a:t>- ce sont les citoyens qui l’ont votée;</a:t>
                      </a:r>
                      <a:endParaRPr lang="fr-FR" sz="2000">
                        <a:latin typeface="Poor Richard" pitchFamily="18" charset="0"/>
                        <a:ea typeface="Calibri"/>
                        <a:cs typeface="Times New Roman"/>
                      </a:endParaRPr>
                    </a:p>
                    <a:p>
                      <a:pPr>
                        <a:lnSpc>
                          <a:spcPct val="115000"/>
                        </a:lnSpc>
                        <a:spcAft>
                          <a:spcPts val="0"/>
                        </a:spcAft>
                      </a:pPr>
                      <a:r>
                        <a:rPr lang="fr-FR" sz="2000">
                          <a:latin typeface="Poor Richard" pitchFamily="18" charset="0"/>
                          <a:ea typeface="Calibri"/>
                          <a:cs typeface="ITCGaramondStd-Lt"/>
                        </a:rPr>
                        <a:t>- permet de vivre en société et d’éviter la «loi du plus fort».</a:t>
                      </a:r>
                      <a:endParaRPr lang="fr-FR" sz="2000">
                        <a:latin typeface="Poor Richard"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2000">
                          <a:latin typeface="Poor Richard" pitchFamily="18" charset="0"/>
                          <a:ea typeface="Calibri"/>
                          <a:cs typeface="ITCGaramondStd-Lt"/>
                        </a:rPr>
                        <a:t>- Majorité civile (signer des contrats, décider seul de son orientation scolaire ou professionnelle).</a:t>
                      </a:r>
                      <a:endParaRPr lang="fr-FR" sz="2000">
                        <a:latin typeface="Poor Richard" pitchFamily="18" charset="0"/>
                        <a:ea typeface="Calibri"/>
                        <a:cs typeface="Times New Roman"/>
                      </a:endParaRPr>
                    </a:p>
                    <a:p>
                      <a:pPr>
                        <a:lnSpc>
                          <a:spcPct val="115000"/>
                        </a:lnSpc>
                        <a:spcAft>
                          <a:spcPts val="0"/>
                        </a:spcAft>
                      </a:pPr>
                      <a:r>
                        <a:rPr lang="fr-FR" sz="2000">
                          <a:latin typeface="Poor Richard" pitchFamily="18" charset="0"/>
                          <a:ea typeface="Calibri"/>
                          <a:cs typeface="ITCGaramondStd-Lt"/>
                        </a:rPr>
                        <a:t>- Majorité matrimoniale (se marier sans autorisation</a:t>
                      </a:r>
                      <a:endParaRPr lang="fr-FR" sz="2000">
                        <a:latin typeface="Poor Richard" pitchFamily="18" charset="0"/>
                        <a:ea typeface="Calibri"/>
                        <a:cs typeface="Times New Roman"/>
                      </a:endParaRPr>
                    </a:p>
                    <a:p>
                      <a:pPr>
                        <a:lnSpc>
                          <a:spcPct val="115000"/>
                        </a:lnSpc>
                        <a:spcAft>
                          <a:spcPts val="0"/>
                        </a:spcAft>
                      </a:pPr>
                      <a:r>
                        <a:rPr lang="fr-FR" sz="2000">
                          <a:latin typeface="Poor Richard" pitchFamily="18" charset="0"/>
                          <a:ea typeface="Calibri"/>
                          <a:cs typeface="ITCGaramondStd-Lt"/>
                        </a:rPr>
                        <a:t>parentale).</a:t>
                      </a:r>
                      <a:endParaRPr lang="fr-FR" sz="2000">
                        <a:latin typeface="Poor Richard" pitchFamily="18" charset="0"/>
                        <a:ea typeface="Calibri"/>
                        <a:cs typeface="Times New Roman"/>
                      </a:endParaRPr>
                    </a:p>
                    <a:p>
                      <a:pPr>
                        <a:lnSpc>
                          <a:spcPct val="115000"/>
                        </a:lnSpc>
                        <a:spcAft>
                          <a:spcPts val="0"/>
                        </a:spcAft>
                      </a:pPr>
                      <a:r>
                        <a:rPr lang="fr-FR" sz="2000">
                          <a:latin typeface="Poor Richard" pitchFamily="18" charset="0"/>
                          <a:ea typeface="Calibri"/>
                          <a:cs typeface="ITCGaramondStd-Lt"/>
                        </a:rPr>
                        <a:t>- Majorité pénale (on devient responsable pénalement de ses actions).</a:t>
                      </a:r>
                      <a:endParaRPr lang="fr-FR" sz="2000">
                        <a:latin typeface="Poor Richard"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latin typeface="Poor Richard" pitchFamily="18" charset="0"/>
                          <a:ea typeface="Calibri"/>
                          <a:cs typeface="ITCGaramondStd-Lt"/>
                        </a:rPr>
                        <a:t>- Fraternité: obligation juridique et morale de respecter les autres.</a:t>
                      </a:r>
                      <a:endParaRPr lang="fr-FR" sz="2000" dirty="0">
                        <a:latin typeface="Poor Richard" pitchFamily="18" charset="0"/>
                        <a:ea typeface="Calibri"/>
                        <a:cs typeface="Times New Roman"/>
                      </a:endParaRPr>
                    </a:p>
                    <a:p>
                      <a:pPr>
                        <a:lnSpc>
                          <a:spcPct val="115000"/>
                        </a:lnSpc>
                        <a:spcAft>
                          <a:spcPts val="0"/>
                        </a:spcAft>
                      </a:pPr>
                      <a:r>
                        <a:rPr lang="fr-FR" sz="2000">
                          <a:latin typeface="Poor Richard" pitchFamily="18" charset="0"/>
                          <a:ea typeface="Calibri"/>
                          <a:cs typeface="ITCGaramondStd-Lt"/>
                        </a:rPr>
                        <a:t>- </a:t>
                      </a:r>
                      <a:r>
                        <a:rPr lang="fr-FR" sz="2000" smtClean="0">
                          <a:latin typeface="Poor Richard" pitchFamily="18" charset="0"/>
                          <a:ea typeface="Calibri"/>
                          <a:cs typeface="ITCGaramondStd-Lt"/>
                        </a:rPr>
                        <a:t>Civisme : </a:t>
                      </a:r>
                      <a:r>
                        <a:rPr lang="fr-FR" sz="2000" dirty="0">
                          <a:latin typeface="Poor Richard" pitchFamily="18" charset="0"/>
                          <a:ea typeface="Calibri"/>
                          <a:cs typeface="ITCGaramondStd-Lt"/>
                        </a:rPr>
                        <a:t>connaître et respecter les droits et devoirs du citoyen.</a:t>
                      </a:r>
                      <a:endParaRPr lang="fr-FR" sz="2000" dirty="0">
                        <a:latin typeface="Poor Richard" pitchFamily="18" charset="0"/>
                        <a:ea typeface="Calibri"/>
                        <a:cs typeface="Times New Roman"/>
                      </a:endParaRPr>
                    </a:p>
                    <a:p>
                      <a:pPr>
                        <a:lnSpc>
                          <a:spcPct val="115000"/>
                        </a:lnSpc>
                        <a:spcAft>
                          <a:spcPts val="0"/>
                        </a:spcAft>
                      </a:pPr>
                      <a:r>
                        <a:rPr lang="fr-FR" sz="2000" dirty="0">
                          <a:latin typeface="Poor Richard" pitchFamily="18" charset="0"/>
                          <a:ea typeface="Calibri"/>
                          <a:cs typeface="ITCGaramondStd-Lt"/>
                        </a:rPr>
                        <a:t>- Civilité: politesse, savoir-vivre en communauté.</a:t>
                      </a:r>
                      <a:endParaRPr lang="fr-FR" sz="2000" dirty="0">
                        <a:latin typeface="Poor Richard"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642910" y="5929330"/>
            <a:ext cx="7715304" cy="523220"/>
          </a:xfrm>
          <a:prstGeom prst="rect">
            <a:avLst/>
          </a:prstGeom>
        </p:spPr>
        <p:txBody>
          <a:bodyPr wrap="square">
            <a:spAutoFit/>
          </a:bodyPr>
          <a:lstStyle/>
          <a:p>
            <a:pPr algn="ctr"/>
            <a:r>
              <a:rPr lang="fr-FR" sz="2800" dirty="0" smtClean="0">
                <a:solidFill>
                  <a:srgbClr val="008000"/>
                </a:solidFill>
                <a:latin typeface="Poor Richard" pitchFamily="18" charset="0"/>
              </a:rPr>
              <a:t>Il s’agit du droit de vote.</a:t>
            </a:r>
            <a:endParaRPr lang="fr-FR" sz="28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428604"/>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1228725" algn="l"/>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FrutigerLTStd-Roman"/>
              </a:rPr>
              <a:t>2. Document n°3 - Pourquoi ce droit est-il à la fois un droit et un devoir moral?</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3" name="Rectangle 2"/>
          <p:cNvSpPr/>
          <p:nvPr/>
        </p:nvSpPr>
        <p:spPr>
          <a:xfrm>
            <a:off x="571472" y="1785926"/>
            <a:ext cx="8072494" cy="1384995"/>
          </a:xfrm>
          <a:prstGeom prst="rect">
            <a:avLst/>
          </a:prstGeom>
        </p:spPr>
        <p:txBody>
          <a:bodyPr wrap="square">
            <a:spAutoFit/>
          </a:bodyPr>
          <a:lstStyle/>
          <a:p>
            <a:pPr algn="ctr"/>
            <a:r>
              <a:rPr lang="fr-FR" sz="2800" dirty="0" smtClean="0">
                <a:solidFill>
                  <a:srgbClr val="008000"/>
                </a:solidFill>
                <a:latin typeface="Poor Richard" pitchFamily="18" charset="0"/>
              </a:rPr>
              <a:t>C’est un droit car il permet de donner son avis et de décider à travers les différents scrutins.</a:t>
            </a:r>
          </a:p>
          <a:p>
            <a:pPr algn="ctr"/>
            <a:r>
              <a:rPr lang="fr-FR" sz="2800" dirty="0" smtClean="0">
                <a:solidFill>
                  <a:srgbClr val="008000"/>
                </a:solidFill>
                <a:latin typeface="Poor Richard" pitchFamily="18" charset="0"/>
              </a:rPr>
              <a:t>C’est aussi un devoir moral : le vote est une responsabilité.</a:t>
            </a:r>
            <a:endParaRPr lang="fr-FR" sz="2800" dirty="0">
              <a:solidFill>
                <a:srgbClr val="008000"/>
              </a:solidFill>
              <a:latin typeface="Poor Richard" pitchFamily="18" charset="0"/>
            </a:endParaRPr>
          </a:p>
        </p:txBody>
      </p:sp>
      <p:sp>
        <p:nvSpPr>
          <p:cNvPr id="46082" name="Rectangle 2"/>
          <p:cNvSpPr>
            <a:spLocks noChangeArrowheads="1"/>
          </p:cNvSpPr>
          <p:nvPr/>
        </p:nvSpPr>
        <p:spPr bwMode="auto">
          <a:xfrm>
            <a:off x="1" y="3571876"/>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1228725" algn="l"/>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4. Document n°3 - </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FrutigerLTStd-Roman" charset="0"/>
              </a:rPr>
              <a:t>Quels devoirs s’appliquent aussi aux mineurs comme vous? Pourquoi?</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5" name="Rectangle 4"/>
          <p:cNvSpPr/>
          <p:nvPr/>
        </p:nvSpPr>
        <p:spPr>
          <a:xfrm>
            <a:off x="214282" y="4714884"/>
            <a:ext cx="8929718" cy="954107"/>
          </a:xfrm>
          <a:prstGeom prst="rect">
            <a:avLst/>
          </a:prstGeom>
        </p:spPr>
        <p:txBody>
          <a:bodyPr wrap="square">
            <a:spAutoFit/>
          </a:bodyPr>
          <a:lstStyle/>
          <a:p>
            <a:pPr algn="ctr"/>
            <a:r>
              <a:rPr lang="fr-FR" sz="2800" dirty="0" smtClean="0">
                <a:solidFill>
                  <a:srgbClr val="008000"/>
                </a:solidFill>
                <a:latin typeface="Poor Richard" pitchFamily="18" charset="0"/>
              </a:rPr>
              <a:t>La civilité est un devoir qui s’applique également aux mineurs car nous vivons en communauté</a:t>
            </a:r>
            <a:endParaRPr lang="fr-FR" sz="28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714356"/>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1228725" algn="l"/>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5. Document n°4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1228725" algn="l"/>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FrutigerLTStd-Roman" charset="0"/>
              </a:rPr>
              <a:t>Soulignez en </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FrutigerLTStd-Bold"/>
              </a:rPr>
              <a:t>bleu </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FrutigerLTStd-Roman" charset="0"/>
              </a:rPr>
              <a:t>à quoi doit servir l’impôt.</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1228725" algn="l"/>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FrutigerLTStd-Roman" charset="0"/>
              </a:rPr>
              <a:t>Soulignez en </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FrutigerLTStd-Bold"/>
              </a:rPr>
              <a:t>vert </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FrutigerLTStd-Roman" charset="0"/>
              </a:rPr>
              <a:t>qui doit payer des impôts.</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1228725" algn="l"/>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FrutigerLTStd-Roman" charset="0"/>
              </a:rPr>
              <a:t>Soulignez en </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FrutigerLTStd-Bold"/>
              </a:rPr>
              <a:t>noir </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FrutigerLTStd-Roman" charset="0"/>
              </a:rPr>
              <a:t>comment l’impôt est calculé.</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47106" name="Rectangle 2"/>
          <p:cNvSpPr>
            <a:spLocks noChangeArrowheads="1"/>
          </p:cNvSpPr>
          <p:nvPr/>
        </p:nvSpPr>
        <p:spPr bwMode="auto">
          <a:xfrm>
            <a:off x="214282" y="3143248"/>
            <a:ext cx="8715436" cy="2677656"/>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ITCGaramondStd-Bd"/>
              </a:rPr>
              <a:t>Article 13.  </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ITCGaramondStd-Lt"/>
              </a:rPr>
              <a:t>Pour l’entretien de la force publique, et pour les dépenses d’administration,</a:t>
            </a:r>
            <a:r>
              <a:rPr lang="fr-FR" sz="2800" dirty="0" smtClean="0">
                <a:latin typeface="Poor Richard" pitchFamily="18" charset="0"/>
                <a:ea typeface="Calibri" pitchFamily="34" charset="0"/>
                <a:cs typeface="Arial" pitchFamily="34" charset="0"/>
              </a:rPr>
              <a:t> </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ITCGaramondStd-Lt"/>
              </a:rPr>
              <a:t>une contribution commune est indispensable: elle doit être également répartie entre tous</a:t>
            </a:r>
            <a:r>
              <a:rPr lang="fr-FR" sz="2800" dirty="0" smtClean="0">
                <a:latin typeface="Poor Richard" pitchFamily="18" charset="0"/>
                <a:ea typeface="Calibri" pitchFamily="34" charset="0"/>
                <a:cs typeface="Arial" pitchFamily="34" charset="0"/>
              </a:rPr>
              <a:t> </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ITCGaramondStd-Lt"/>
              </a:rPr>
              <a:t>les citoyens, en raison de leurs facultés.</a:t>
            </a:r>
          </a:p>
          <a:p>
            <a:pPr marL="0" marR="0" lvl="0" indent="0"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ITCGaramondStd-Lt"/>
              </a:rPr>
              <a:t>Déclaration des droits de l’homme et du citoyen, août 1789.</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cxnSp>
        <p:nvCxnSpPr>
          <p:cNvPr id="5" name="Connecteur droit 4"/>
          <p:cNvCxnSpPr/>
          <p:nvPr/>
        </p:nvCxnSpPr>
        <p:spPr>
          <a:xfrm>
            <a:off x="1785918" y="3643314"/>
            <a:ext cx="6215106" cy="158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85720" y="4071942"/>
            <a:ext cx="3571900" cy="158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6572264" y="4500570"/>
            <a:ext cx="1785950" cy="1588"/>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85720" y="4929198"/>
            <a:ext cx="1143008" cy="1588"/>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500166" y="4929198"/>
            <a:ext cx="335758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2428868"/>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FrutigerLTStd-Roman"/>
                <a:sym typeface="Symbol" pitchFamily="18" charset="2"/>
              </a:rPr>
              <a:t></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FrutigerLTStd-Roman"/>
              </a:rPr>
              <a:t> À l’aide des informations trouvées dans les activités A et B, montrez que les citoyens français ont des droits et des devoirs,</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FrutigerLTStd-Roman"/>
                <a:sym typeface="Symbol" pitchFamily="18" charset="2"/>
              </a:rPr>
              <a:t>  </a:t>
            </a:r>
          </a:p>
        </p:txBody>
      </p:sp>
      <p:pic>
        <p:nvPicPr>
          <p:cNvPr id="3" name="Image 2" descr="stylos002.gif"/>
          <p:cNvPicPr>
            <a:picLocks noChangeAspect="1"/>
          </p:cNvPicPr>
          <p:nvPr/>
        </p:nvPicPr>
        <p:blipFill>
          <a:blip r:embed="rId2"/>
          <a:stretch>
            <a:fillRect/>
          </a:stretch>
        </p:blipFill>
        <p:spPr>
          <a:xfrm>
            <a:off x="3929058" y="714356"/>
            <a:ext cx="590550" cy="15906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214554"/>
            <a:ext cx="9144000" cy="1877437"/>
          </a:xfrm>
          <a:prstGeom prst="rect">
            <a:avLst/>
          </a:prstGeom>
          <a:noFill/>
        </p:spPr>
        <p:txBody>
          <a:bodyPr wrap="square" rtlCol="0">
            <a:spAutoFit/>
          </a:bodyPr>
          <a:lstStyle/>
          <a:p>
            <a:pPr algn="ctr"/>
            <a:r>
              <a:rPr lang="fr-FR" sz="3200" dirty="0" smtClean="0">
                <a:solidFill>
                  <a:srgbClr val="FF0000"/>
                </a:solidFill>
                <a:latin typeface="Poor Richard" pitchFamily="18" charset="0"/>
              </a:rPr>
              <a:t>- PARTIE   1 -</a:t>
            </a:r>
          </a:p>
          <a:p>
            <a:pPr algn="ctr"/>
            <a:endParaRPr lang="fr-FR" sz="3600" dirty="0" smtClean="0">
              <a:solidFill>
                <a:srgbClr val="FF0000"/>
              </a:solidFill>
              <a:latin typeface="Poor Richard" pitchFamily="18" charset="0"/>
            </a:endParaRPr>
          </a:p>
          <a:p>
            <a:pPr algn="ctr"/>
            <a:r>
              <a:rPr lang="fr-FR" sz="4800" u="sng" dirty="0" smtClean="0">
                <a:solidFill>
                  <a:srgbClr val="FF0000"/>
                </a:solidFill>
                <a:latin typeface="Poor Richard" pitchFamily="18" charset="0"/>
              </a:rPr>
              <a:t>Devenir et être citoyen français</a:t>
            </a:r>
            <a:endParaRPr lang="fr-FR" sz="4800" u="sng" dirty="0">
              <a:solidFill>
                <a:srgbClr val="FF0000"/>
              </a:solidFill>
              <a:latin typeface="Poor Richard" pitchFamily="18" charset="0"/>
            </a:endParaRPr>
          </a:p>
        </p:txBody>
      </p:sp>
      <p:cxnSp>
        <p:nvCxnSpPr>
          <p:cNvPr id="4" name="Connecteur droit 3"/>
          <p:cNvCxnSpPr/>
          <p:nvPr/>
        </p:nvCxnSpPr>
        <p:spPr>
          <a:xfrm>
            <a:off x="357158" y="5000636"/>
            <a:ext cx="84249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152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0-#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88640"/>
            <a:ext cx="9144000" cy="1754326"/>
          </a:xfrm>
          <a:prstGeom prst="rect">
            <a:avLst/>
          </a:prstGeom>
          <a:noFill/>
        </p:spPr>
        <p:txBody>
          <a:bodyPr wrap="square" rtlCol="0">
            <a:spAutoFit/>
          </a:bodyPr>
          <a:lstStyle/>
          <a:p>
            <a:pPr algn="ctr"/>
            <a:r>
              <a:rPr lang="fr-FR" sz="3200" dirty="0" smtClean="0">
                <a:solidFill>
                  <a:srgbClr val="FF0000"/>
                </a:solidFill>
                <a:latin typeface="Poor Richard" pitchFamily="18" charset="0"/>
              </a:rPr>
              <a:t>- PARTIE 3 -</a:t>
            </a:r>
          </a:p>
          <a:p>
            <a:pPr algn="ctr"/>
            <a:endParaRPr lang="fr-FR" sz="3600" dirty="0" smtClean="0">
              <a:solidFill>
                <a:srgbClr val="FF0000"/>
              </a:solidFill>
              <a:latin typeface="Poor Richard" pitchFamily="18" charset="0"/>
            </a:endParaRPr>
          </a:p>
          <a:p>
            <a:pPr algn="ctr"/>
            <a:r>
              <a:rPr lang="fr-FR" sz="4000" u="sng" dirty="0" smtClean="0">
                <a:solidFill>
                  <a:srgbClr val="FF0000"/>
                </a:solidFill>
                <a:latin typeface="Poor Richard" pitchFamily="18" charset="0"/>
              </a:rPr>
              <a:t>Des symboles communs à tous les Français.</a:t>
            </a:r>
            <a:endParaRPr lang="fr-FR" sz="4000" u="sng" dirty="0">
              <a:solidFill>
                <a:srgbClr val="FF0000"/>
              </a:solidFill>
              <a:latin typeface="Poor Richard" pitchFamily="18" charset="0"/>
            </a:endParaRPr>
          </a:p>
        </p:txBody>
      </p:sp>
      <p:cxnSp>
        <p:nvCxnSpPr>
          <p:cNvPr id="4" name="Connecteur droit 3"/>
          <p:cNvCxnSpPr/>
          <p:nvPr/>
        </p:nvCxnSpPr>
        <p:spPr>
          <a:xfrm>
            <a:off x="357158" y="2071678"/>
            <a:ext cx="84249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072198" y="2571744"/>
            <a:ext cx="2643206" cy="2677656"/>
          </a:xfrm>
          <a:prstGeom prst="rect">
            <a:avLst/>
          </a:prstGeom>
          <a:noFill/>
        </p:spPr>
        <p:txBody>
          <a:bodyPr wrap="square" rtlCol="0">
            <a:spAutoFit/>
          </a:bodyPr>
          <a:lstStyle/>
          <a:p>
            <a:pPr algn="ctr"/>
            <a:r>
              <a:rPr lang="fr-FR" sz="2800" dirty="0" smtClean="0">
                <a:latin typeface="Poor Richard" pitchFamily="18" charset="0"/>
              </a:rPr>
              <a:t>Répondre aux questions de la </a:t>
            </a:r>
            <a:r>
              <a:rPr lang="fr-FR" sz="2800" b="1" dirty="0" smtClean="0">
                <a:effectLst>
                  <a:outerShdw blurRad="38100" dist="38100" dir="2700000" algn="tl">
                    <a:srgbClr val="000000">
                      <a:alpha val="43137"/>
                    </a:srgbClr>
                  </a:outerShdw>
                </a:effectLst>
                <a:latin typeface="Poor Richard" pitchFamily="18" charset="0"/>
              </a:rPr>
              <a:t>fiche de travail </a:t>
            </a:r>
            <a:r>
              <a:rPr lang="fr-FR" sz="2800" dirty="0" smtClean="0">
                <a:latin typeface="Poor Richard" pitchFamily="18" charset="0"/>
              </a:rPr>
              <a:t>:</a:t>
            </a:r>
          </a:p>
          <a:p>
            <a:pPr algn="ctr"/>
            <a:r>
              <a:rPr lang="fr-FR" sz="2800" i="1" dirty="0" smtClean="0">
                <a:latin typeface="Poor Richard" pitchFamily="18" charset="0"/>
              </a:rPr>
              <a:t> « </a:t>
            </a:r>
            <a:r>
              <a:rPr lang="fr-FR" sz="2800" i="1" u="sng" dirty="0" smtClean="0">
                <a:latin typeface="Poor Richard" pitchFamily="18" charset="0"/>
              </a:rPr>
              <a:t>Les symboles de la République française</a:t>
            </a:r>
            <a:r>
              <a:rPr lang="fr-FR" sz="2800" i="1" dirty="0" smtClean="0">
                <a:latin typeface="Poor Richard" pitchFamily="18" charset="0"/>
              </a:rPr>
              <a:t> »</a:t>
            </a:r>
            <a:endParaRPr lang="fr-FR" sz="2800" i="1" dirty="0">
              <a:latin typeface="Poor Richard" pitchFamily="18" charset="0"/>
            </a:endParaRPr>
          </a:p>
        </p:txBody>
      </p:sp>
      <p:pic>
        <p:nvPicPr>
          <p:cNvPr id="7" name="Image 6" descr="chrono871_1.gif"/>
          <p:cNvPicPr>
            <a:picLocks noChangeAspect="1"/>
          </p:cNvPicPr>
          <p:nvPr/>
        </p:nvPicPr>
        <p:blipFill>
          <a:blip r:embed="rId2" cstate="print"/>
          <a:srcRect/>
          <a:stretch>
            <a:fillRect/>
          </a:stretch>
        </p:blipFill>
        <p:spPr bwMode="auto">
          <a:xfrm>
            <a:off x="7215206" y="5143512"/>
            <a:ext cx="1436740" cy="1436740"/>
          </a:xfrm>
          <a:prstGeom prst="rect">
            <a:avLst/>
          </a:prstGeom>
          <a:noFill/>
          <a:ln w="9525">
            <a:noFill/>
            <a:miter lim="800000"/>
            <a:headEnd/>
            <a:tailEnd/>
          </a:ln>
        </p:spPr>
      </p:pic>
      <p:sp>
        <p:nvSpPr>
          <p:cNvPr id="8" name="Rectangle 7"/>
          <p:cNvSpPr/>
          <p:nvPr/>
        </p:nvSpPr>
        <p:spPr>
          <a:xfrm flipV="1">
            <a:off x="7215206" y="6286520"/>
            <a:ext cx="642942"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descr="Sans titre.bmp"/>
          <p:cNvPicPr>
            <a:picLocks noChangeAspect="1"/>
          </p:cNvPicPr>
          <p:nvPr/>
        </p:nvPicPr>
        <p:blipFill>
          <a:blip r:embed="rId3" cstate="print"/>
          <a:srcRect l="21094" t="22500" r="21093" b="11249"/>
          <a:stretch>
            <a:fillRect/>
          </a:stretch>
        </p:blipFill>
        <p:spPr>
          <a:xfrm>
            <a:off x="428596" y="2500306"/>
            <a:ext cx="5286412" cy="3786214"/>
          </a:xfrm>
          <a:prstGeom prst="rect">
            <a:avLst/>
          </a:prstGeom>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18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0-#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2000"/>
                                        <p:tgtEl>
                                          <p:spTgt spid="7"/>
                                        </p:tgtEl>
                                      </p:cBhvr>
                                    </p:animEffec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6"/>
                                        </p:tgtEl>
                                        <p:attrNameLst>
                                          <p:attrName>style.visibility</p:attrName>
                                        </p:attrNameLst>
                                      </p:cBhvr>
                                      <p:to>
                                        <p:strVal val="visible"/>
                                      </p:to>
                                    </p:set>
                                    <p:anim calcmode="discrete" valueType="clr">
                                      <p:cBhvr override="childStyle">
                                        <p:cTn id="2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6"/>
                                        </p:tgtEl>
                                        <p:attrNameLst>
                                          <p:attrName>fillcolor</p:attrName>
                                        </p:attrNameLst>
                                      </p:cBhvr>
                                      <p:tavLst>
                                        <p:tav tm="0">
                                          <p:val>
                                            <p:clrVal>
                                              <a:schemeClr val="accent2"/>
                                            </p:clrVal>
                                          </p:val>
                                        </p:tav>
                                        <p:tav tm="50000">
                                          <p:val>
                                            <p:clrVal>
                                              <a:schemeClr val="hlink"/>
                                            </p:clrVal>
                                          </p:val>
                                        </p:tav>
                                      </p:tavLst>
                                    </p:anim>
                                    <p:set>
                                      <p:cBhvr>
                                        <p:cTn id="24" dur="80"/>
                                        <p:tgtEl>
                                          <p:spTgt spid="6"/>
                                        </p:tgtEl>
                                        <p:attrNameLst>
                                          <p:attrName>fill.type</p:attrName>
                                        </p:attrNameLst>
                                      </p:cBhvr>
                                      <p:to>
                                        <p:strVal val="solid"/>
                                      </p:to>
                                    </p:set>
                                  </p:childTnLst>
                                </p:cTn>
                              </p:par>
                              <p:par>
                                <p:cTn id="25" presetID="8"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28586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1. « La Marseillaise </a:t>
            </a:r>
            <a:r>
              <a:rPr kumimoji="0" lang="fr-FR" sz="240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 : </a:t>
            </a:r>
            <a:r>
              <a:rPr kumimoji="0" lang="fr-FR" sz="80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a:t>
            </a:r>
            <a:r>
              <a:rPr kumimoji="0" lang="fr-FR" sz="240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 </a:t>
            </a: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officiel</a:t>
            </a:r>
            <a:endParaRPr kumimoji="0" lang="fr-FR" sz="2800" i="0" u="none" strike="noStrike" cap="none" normalizeH="0" baseline="0" dirty="0" smtClean="0">
              <a:ln>
                <a:noFill/>
              </a:ln>
              <a:solidFill>
                <a:schemeClr val="tx1"/>
              </a:solidFill>
              <a:effectLst/>
              <a:latin typeface="Poor Richard" pitchFamily="18" charset="0"/>
              <a:cs typeface="Arial" pitchFamily="34" charset="0"/>
            </a:endParaRPr>
          </a:p>
        </p:txBody>
      </p:sp>
      <p:pic>
        <p:nvPicPr>
          <p:cNvPr id="3" name="Image 2" descr="j0254500.gif"/>
          <p:cNvPicPr>
            <a:picLocks noChangeAspect="1"/>
          </p:cNvPicPr>
          <p:nvPr/>
        </p:nvPicPr>
        <p:blipFill>
          <a:blip r:embed="rId2"/>
          <a:stretch>
            <a:fillRect/>
          </a:stretch>
        </p:blipFill>
        <p:spPr>
          <a:xfrm>
            <a:off x="4071934" y="214290"/>
            <a:ext cx="762002" cy="762002"/>
          </a:xfrm>
          <a:prstGeom prst="rect">
            <a:avLst/>
          </a:prstGeom>
        </p:spPr>
      </p:pic>
      <p:sp>
        <p:nvSpPr>
          <p:cNvPr id="1026" name="Rectangle 2"/>
          <p:cNvSpPr>
            <a:spLocks noChangeArrowheads="1"/>
          </p:cNvSpPr>
          <p:nvPr/>
        </p:nvSpPr>
        <p:spPr bwMode="auto">
          <a:xfrm>
            <a:off x="0" y="235743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a) Quand, où et par qui ce chant a-t-il été composé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1027" name="Rectangle 3"/>
          <p:cNvSpPr>
            <a:spLocks noChangeArrowheads="1"/>
          </p:cNvSpPr>
          <p:nvPr/>
        </p:nvSpPr>
        <p:spPr bwMode="auto">
          <a:xfrm>
            <a:off x="0" y="414338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b) Pourquoi l’appelle-t-on « la Marseillaise »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6" name="ZoneTexte 5"/>
          <p:cNvSpPr txBox="1"/>
          <p:nvPr/>
        </p:nvSpPr>
        <p:spPr>
          <a:xfrm>
            <a:off x="3643306" y="1285860"/>
            <a:ext cx="3857652" cy="523220"/>
          </a:xfrm>
          <a:prstGeom prst="rect">
            <a:avLst/>
          </a:prstGeom>
          <a:noFill/>
        </p:spPr>
        <p:txBody>
          <a:bodyPr wrap="square" rtlCol="0">
            <a:spAutoFit/>
          </a:bodyPr>
          <a:lstStyle/>
          <a:p>
            <a:pPr algn="ctr"/>
            <a:r>
              <a:rPr lang="fr-FR" sz="2800" dirty="0" smtClean="0">
                <a:solidFill>
                  <a:srgbClr val="008000"/>
                </a:solidFill>
                <a:latin typeface="Papyrus" pitchFamily="66" charset="0"/>
              </a:rPr>
              <a:t>hymne</a:t>
            </a:r>
            <a:endParaRPr lang="fr-FR" sz="2800" dirty="0">
              <a:solidFill>
                <a:srgbClr val="008000"/>
              </a:solidFill>
              <a:latin typeface="Papyrus" pitchFamily="66" charset="0"/>
            </a:endParaRPr>
          </a:p>
        </p:txBody>
      </p:sp>
      <p:sp>
        <p:nvSpPr>
          <p:cNvPr id="7" name="ZoneTexte 6"/>
          <p:cNvSpPr txBox="1"/>
          <p:nvPr/>
        </p:nvSpPr>
        <p:spPr>
          <a:xfrm>
            <a:off x="0" y="3000372"/>
            <a:ext cx="9144000" cy="954107"/>
          </a:xfrm>
          <a:prstGeom prst="rect">
            <a:avLst/>
          </a:prstGeom>
          <a:noFill/>
        </p:spPr>
        <p:txBody>
          <a:bodyPr wrap="square" rtlCol="0">
            <a:spAutoFit/>
          </a:bodyPr>
          <a:lstStyle/>
          <a:p>
            <a:pPr algn="ctr"/>
            <a:r>
              <a:rPr lang="fr-FR" sz="2800" dirty="0" smtClean="0">
                <a:solidFill>
                  <a:srgbClr val="008000"/>
                </a:solidFill>
                <a:latin typeface="Poor Richard" pitchFamily="18" charset="0"/>
              </a:rPr>
              <a:t>La Marseillaise a été composée en 1792 par Rouget de </a:t>
            </a:r>
            <a:r>
              <a:rPr lang="fr-FR" sz="2800" dirty="0" err="1" smtClean="0">
                <a:solidFill>
                  <a:srgbClr val="008000"/>
                </a:solidFill>
                <a:latin typeface="Poor Richard" pitchFamily="18" charset="0"/>
              </a:rPr>
              <a:t>Lisle</a:t>
            </a:r>
            <a:r>
              <a:rPr lang="fr-FR" sz="2800" dirty="0" smtClean="0">
                <a:solidFill>
                  <a:srgbClr val="008000"/>
                </a:solidFill>
                <a:latin typeface="Poor Richard" pitchFamily="18" charset="0"/>
              </a:rPr>
              <a:t> à Strasbourg.</a:t>
            </a:r>
            <a:endParaRPr lang="fr-FR" sz="2800" dirty="0">
              <a:solidFill>
                <a:srgbClr val="008000"/>
              </a:solidFill>
              <a:latin typeface="Poor Richard" pitchFamily="18" charset="0"/>
            </a:endParaRPr>
          </a:p>
        </p:txBody>
      </p:sp>
      <p:sp>
        <p:nvSpPr>
          <p:cNvPr id="8" name="ZoneTexte 7"/>
          <p:cNvSpPr txBox="1"/>
          <p:nvPr/>
        </p:nvSpPr>
        <p:spPr>
          <a:xfrm>
            <a:off x="0" y="4929198"/>
            <a:ext cx="9144000" cy="1384995"/>
          </a:xfrm>
          <a:prstGeom prst="rect">
            <a:avLst/>
          </a:prstGeom>
          <a:noFill/>
        </p:spPr>
        <p:txBody>
          <a:bodyPr wrap="square" rtlCol="0">
            <a:spAutoFit/>
          </a:bodyPr>
          <a:lstStyle/>
          <a:p>
            <a:pPr algn="ctr"/>
            <a:r>
              <a:rPr lang="fr-FR" sz="2800" dirty="0" smtClean="0">
                <a:solidFill>
                  <a:srgbClr val="008000"/>
                </a:solidFill>
                <a:latin typeface="Poor Richard" pitchFamily="18" charset="0"/>
              </a:rPr>
              <a:t>Ce chant de guerre a été appelée « la Marseillaise » car  il a été repris par les fédérés marseillais lors de l’insurrection des Tuileries en 1792.</a:t>
            </a:r>
            <a:endParaRPr lang="fr-FR" sz="28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025"/>
                                        </p:tgtEl>
                                        <p:attrNameLst>
                                          <p:attrName>style.visibility</p:attrName>
                                        </p:attrNameLst>
                                      </p:cBhvr>
                                      <p:to>
                                        <p:strVal val="visible"/>
                                      </p:to>
                                    </p:set>
                                    <p:anim calcmode="discrete" valueType="clr">
                                      <p:cBhvr override="childStyle">
                                        <p:cTn id="10" dur="80"/>
                                        <p:tgtEl>
                                          <p:spTgt spid="1025"/>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025"/>
                                        </p:tgtEl>
                                        <p:attrNameLst>
                                          <p:attrName>fillcolor</p:attrName>
                                        </p:attrNameLst>
                                      </p:cBhvr>
                                      <p:tavLst>
                                        <p:tav tm="0">
                                          <p:val>
                                            <p:clrVal>
                                              <a:schemeClr val="accent2"/>
                                            </p:clrVal>
                                          </p:val>
                                        </p:tav>
                                        <p:tav tm="50000">
                                          <p:val>
                                            <p:clrVal>
                                              <a:schemeClr val="hlink"/>
                                            </p:clrVal>
                                          </p:val>
                                        </p:tav>
                                      </p:tavLst>
                                    </p:anim>
                                    <p:set>
                                      <p:cBhvr>
                                        <p:cTn id="12" dur="80"/>
                                        <p:tgtEl>
                                          <p:spTgt spid="1025"/>
                                        </p:tgtEl>
                                        <p:attrNameLst>
                                          <p:attrName>fill.type</p:attrName>
                                        </p:attrNameLst>
                                      </p:cBhvr>
                                      <p:to>
                                        <p:strVal val="solid"/>
                                      </p:to>
                                    </p:set>
                                  </p:childTnLst>
                                </p:cTn>
                              </p:par>
                            </p:childTnLst>
                          </p:cTn>
                        </p:par>
                        <p:par>
                          <p:cTn id="13" fill="hold">
                            <p:stCondLst>
                              <p:cond delay="3720"/>
                            </p:stCondLst>
                            <p:childTnLst>
                              <p:par>
                                <p:cTn id="14" presetID="7" presetClass="entr" presetSubtype="8" fill="hold" grpId="0" nodeType="after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2000" fill="hold"/>
                                        <p:tgtEl>
                                          <p:spTgt spid="1026"/>
                                        </p:tgtEl>
                                        <p:attrNameLst>
                                          <p:attrName>ppt_x</p:attrName>
                                        </p:attrNameLst>
                                      </p:cBhvr>
                                      <p:tavLst>
                                        <p:tav tm="0">
                                          <p:val>
                                            <p:strVal val="0-#ppt_w/2"/>
                                          </p:val>
                                        </p:tav>
                                        <p:tav tm="100000">
                                          <p:val>
                                            <p:strVal val="#ppt_x"/>
                                          </p:val>
                                        </p:tav>
                                      </p:tavLst>
                                    </p:anim>
                                    <p:anim calcmode="lin" valueType="num">
                                      <p:cBhvr additive="base">
                                        <p:cTn id="17" dur="2000" fill="hold"/>
                                        <p:tgtEl>
                                          <p:spTgt spid="1026"/>
                                        </p:tgtEl>
                                        <p:attrNameLst>
                                          <p:attrName>ppt_y</p:attrName>
                                        </p:attrNameLst>
                                      </p:cBhvr>
                                      <p:tavLst>
                                        <p:tav tm="0">
                                          <p:val>
                                            <p:strVal val="#ppt_y"/>
                                          </p:val>
                                        </p:tav>
                                        <p:tav tm="100000">
                                          <p:val>
                                            <p:strVal val="#ppt_y"/>
                                          </p:val>
                                        </p:tav>
                                      </p:tavLst>
                                    </p:anim>
                                  </p:childTnLst>
                                </p:cTn>
                              </p:par>
                              <p:par>
                                <p:cTn id="18" presetID="7" presetClass="entr" presetSubtype="2" fill="hold" grpId="0" nodeType="with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additive="base">
                                        <p:cTn id="20" dur="2000" fill="hold"/>
                                        <p:tgtEl>
                                          <p:spTgt spid="1027"/>
                                        </p:tgtEl>
                                        <p:attrNameLst>
                                          <p:attrName>ppt_x</p:attrName>
                                        </p:attrNameLst>
                                      </p:cBhvr>
                                      <p:tavLst>
                                        <p:tav tm="0">
                                          <p:val>
                                            <p:strVal val="1+#ppt_w/2"/>
                                          </p:val>
                                        </p:tav>
                                        <p:tav tm="100000">
                                          <p:val>
                                            <p:strVal val="#ppt_x"/>
                                          </p:val>
                                        </p:tav>
                                      </p:tavLst>
                                    </p:anim>
                                    <p:anim calcmode="lin" valueType="num">
                                      <p:cBhvr additive="base">
                                        <p:cTn id="21" dur="20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6"/>
                                        </p:tgtEl>
                                        <p:attrNameLst>
                                          <p:attrName>style.visibility</p:attrName>
                                        </p:attrNameLst>
                                      </p:cBhvr>
                                      <p:to>
                                        <p:strVal val="visible"/>
                                      </p:to>
                                    </p:set>
                                    <p:anim calcmode="discrete" valueType="clr">
                                      <p:cBhvr override="childStyle">
                                        <p:cTn id="26"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6"/>
                                        </p:tgtEl>
                                        <p:attrNameLst>
                                          <p:attrName>fillcolor</p:attrName>
                                        </p:attrNameLst>
                                      </p:cBhvr>
                                      <p:tavLst>
                                        <p:tav tm="0">
                                          <p:val>
                                            <p:clrVal>
                                              <a:schemeClr val="accent2"/>
                                            </p:clrVal>
                                          </p:val>
                                        </p:tav>
                                        <p:tav tm="50000">
                                          <p:val>
                                            <p:clrVal>
                                              <a:schemeClr val="hlink"/>
                                            </p:clrVal>
                                          </p:val>
                                        </p:tav>
                                      </p:tavLst>
                                    </p:anim>
                                    <p:set>
                                      <p:cBhvr>
                                        <p:cTn id="28" dur="80"/>
                                        <p:tgtEl>
                                          <p:spTgt spid="6"/>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7"/>
                                        </p:tgtEl>
                                        <p:attrNameLst>
                                          <p:attrName>style.visibility</p:attrName>
                                        </p:attrNameLst>
                                      </p:cBhvr>
                                      <p:to>
                                        <p:strVal val="visible"/>
                                      </p:to>
                                    </p:set>
                                    <p:anim calcmode="discrete" valueType="clr">
                                      <p:cBhvr override="childStyle">
                                        <p:cTn id="3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
                                        </p:tgtEl>
                                        <p:attrNameLst>
                                          <p:attrName>fillcolor</p:attrName>
                                        </p:attrNameLst>
                                      </p:cBhvr>
                                      <p:tavLst>
                                        <p:tav tm="0">
                                          <p:val>
                                            <p:clrVal>
                                              <a:schemeClr val="accent2"/>
                                            </p:clrVal>
                                          </p:val>
                                        </p:tav>
                                        <p:tav tm="50000">
                                          <p:val>
                                            <p:clrVal>
                                              <a:schemeClr val="hlink"/>
                                            </p:clrVal>
                                          </p:val>
                                        </p:tav>
                                      </p:tavLst>
                                    </p:anim>
                                    <p:set>
                                      <p:cBhvr>
                                        <p:cTn id="35" dur="80"/>
                                        <p:tgtEl>
                                          <p:spTgt spid="7"/>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8"/>
                                        </p:tgtEl>
                                        <p:attrNameLst>
                                          <p:attrName>style.visibility</p:attrName>
                                        </p:attrNameLst>
                                      </p:cBhvr>
                                      <p:to>
                                        <p:strVal val="visible"/>
                                      </p:to>
                                    </p:set>
                                    <p:anim calcmode="discrete" valueType="clr">
                                      <p:cBhvr override="childStyle">
                                        <p:cTn id="40"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8"/>
                                        </p:tgtEl>
                                        <p:attrNameLst>
                                          <p:attrName>fillcolor</p:attrName>
                                        </p:attrNameLst>
                                      </p:cBhvr>
                                      <p:tavLst>
                                        <p:tav tm="0">
                                          <p:val>
                                            <p:clrVal>
                                              <a:schemeClr val="accent2"/>
                                            </p:clrVal>
                                          </p:val>
                                        </p:tav>
                                        <p:tav tm="50000">
                                          <p:val>
                                            <p:clrVal>
                                              <a:schemeClr val="hlink"/>
                                            </p:clrVal>
                                          </p:val>
                                        </p:tav>
                                      </p:tavLst>
                                    </p:anim>
                                    <p:set>
                                      <p:cBhvr>
                                        <p:cTn id="42"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026" grpId="0"/>
      <p:bldP spid="1027"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0254500.gif"/>
          <p:cNvPicPr>
            <a:picLocks noChangeAspect="1"/>
          </p:cNvPicPr>
          <p:nvPr/>
        </p:nvPicPr>
        <p:blipFill>
          <a:blip r:embed="rId2"/>
          <a:stretch>
            <a:fillRect/>
          </a:stretch>
        </p:blipFill>
        <p:spPr>
          <a:xfrm>
            <a:off x="4071934" y="214290"/>
            <a:ext cx="762002" cy="762002"/>
          </a:xfrm>
          <a:prstGeom prst="rect">
            <a:avLst/>
          </a:prstGeom>
        </p:spPr>
      </p:pic>
      <p:sp>
        <p:nvSpPr>
          <p:cNvPr id="24577" name="Rectangle 1"/>
          <p:cNvSpPr>
            <a:spLocks noChangeArrowheads="1"/>
          </p:cNvSpPr>
          <p:nvPr/>
        </p:nvSpPr>
        <p:spPr bwMode="auto">
          <a:xfrm>
            <a:off x="0" y="1071546"/>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c) En quelle année et sous quel régime l’hymne devient-il officiel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24578" name="Rectangle 2"/>
          <p:cNvSpPr>
            <a:spLocks noChangeArrowheads="1"/>
          </p:cNvSpPr>
          <p:nvPr/>
        </p:nvSpPr>
        <p:spPr bwMode="auto">
          <a:xfrm>
            <a:off x="0" y="2428868"/>
            <a:ext cx="9144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d) Lire (ou chanter ! !) le premier et le sixième couplet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Symbol" pitchFamily="18" charset="2"/>
              </a:rPr>
              <a:t>· </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Contre quoi les citoyens se battent-ils ?</a:t>
            </a:r>
          </a:p>
          <a:p>
            <a:pPr marL="0" marR="0" lvl="0" indent="449263" algn="l" defTabSz="914400" rtl="0" eaLnBrk="0" fontAlgn="base" latinLnBrk="0" hangingPunct="0">
              <a:lnSpc>
                <a:spcPct val="100000"/>
              </a:lnSpc>
              <a:spcBef>
                <a:spcPct val="0"/>
              </a:spcBef>
              <a:spcAft>
                <a:spcPct val="0"/>
              </a:spcAft>
              <a:buClrTx/>
              <a:buSzTx/>
              <a:buFontTx/>
              <a:buNone/>
              <a:tabLst/>
            </a:pPr>
            <a:endParaRPr lang="fr-FR" sz="2800" dirty="0" smtClean="0">
              <a:latin typeface="Poor Richard"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Symbol" pitchFamily="18" charset="2"/>
              </a:rPr>
              <a:t>· </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A quel élément de la devise (voir logo de la République Française) rattacheriez-vous « la Marseillaise ». Justifiez votre réponse.</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6" name="ZoneTexte 5"/>
          <p:cNvSpPr txBox="1"/>
          <p:nvPr/>
        </p:nvSpPr>
        <p:spPr>
          <a:xfrm>
            <a:off x="0" y="1643050"/>
            <a:ext cx="9144000" cy="523220"/>
          </a:xfrm>
          <a:prstGeom prst="rect">
            <a:avLst/>
          </a:prstGeom>
          <a:noFill/>
        </p:spPr>
        <p:txBody>
          <a:bodyPr wrap="square" rtlCol="0">
            <a:spAutoFit/>
          </a:bodyPr>
          <a:lstStyle/>
          <a:p>
            <a:pPr algn="ctr"/>
            <a:r>
              <a:rPr lang="fr-FR" sz="2800" dirty="0" smtClean="0">
                <a:solidFill>
                  <a:srgbClr val="008000"/>
                </a:solidFill>
                <a:latin typeface="Poor Richard" pitchFamily="18" charset="0"/>
              </a:rPr>
              <a:t>Il devient hymne officiel sous la IIIe République en 1887. </a:t>
            </a:r>
            <a:endParaRPr lang="fr-FR" sz="2800" dirty="0">
              <a:solidFill>
                <a:srgbClr val="008000"/>
              </a:solidFill>
              <a:latin typeface="Poor Richard" pitchFamily="18" charset="0"/>
            </a:endParaRPr>
          </a:p>
        </p:txBody>
      </p:sp>
      <p:sp>
        <p:nvSpPr>
          <p:cNvPr id="7" name="ZoneTexte 6"/>
          <p:cNvSpPr txBox="1"/>
          <p:nvPr/>
        </p:nvSpPr>
        <p:spPr>
          <a:xfrm>
            <a:off x="0" y="3500438"/>
            <a:ext cx="9144000" cy="523220"/>
          </a:xfrm>
          <a:prstGeom prst="rect">
            <a:avLst/>
          </a:prstGeom>
          <a:noFill/>
        </p:spPr>
        <p:txBody>
          <a:bodyPr wrap="square" rtlCol="0">
            <a:spAutoFit/>
          </a:bodyPr>
          <a:lstStyle/>
          <a:p>
            <a:pPr algn="ctr"/>
            <a:r>
              <a:rPr lang="fr-FR" sz="2800" dirty="0" smtClean="0">
                <a:solidFill>
                  <a:srgbClr val="008000"/>
                </a:solidFill>
                <a:latin typeface="Poor Richard" pitchFamily="18" charset="0"/>
              </a:rPr>
              <a:t>Les citoyens se battent contre « la tyrannie »</a:t>
            </a:r>
            <a:endParaRPr lang="fr-FR" sz="2800" dirty="0">
              <a:solidFill>
                <a:srgbClr val="008000"/>
              </a:solidFill>
              <a:latin typeface="Poor Richard" pitchFamily="18" charset="0"/>
            </a:endParaRPr>
          </a:p>
        </p:txBody>
      </p:sp>
      <p:sp>
        <p:nvSpPr>
          <p:cNvPr id="8" name="ZoneTexte 7"/>
          <p:cNvSpPr txBox="1"/>
          <p:nvPr/>
        </p:nvSpPr>
        <p:spPr>
          <a:xfrm>
            <a:off x="0" y="5572140"/>
            <a:ext cx="9144000" cy="954107"/>
          </a:xfrm>
          <a:prstGeom prst="rect">
            <a:avLst/>
          </a:prstGeom>
          <a:noFill/>
        </p:spPr>
        <p:txBody>
          <a:bodyPr wrap="square" rtlCol="0">
            <a:spAutoFit/>
          </a:bodyPr>
          <a:lstStyle/>
          <a:p>
            <a:pPr algn="ctr"/>
            <a:r>
              <a:rPr lang="fr-FR" sz="2800" dirty="0" smtClean="0">
                <a:solidFill>
                  <a:srgbClr val="008000"/>
                </a:solidFill>
                <a:latin typeface="Poor Richard" pitchFamily="18" charset="0"/>
              </a:rPr>
              <a:t>…au mot Liberté car la Marseillaise a été chantée la 1</a:t>
            </a:r>
            <a:r>
              <a:rPr lang="fr-FR" sz="2800" baseline="30000" dirty="0" smtClean="0">
                <a:solidFill>
                  <a:srgbClr val="008000"/>
                </a:solidFill>
                <a:latin typeface="Poor Richard" pitchFamily="18" charset="0"/>
              </a:rPr>
              <a:t>ère</a:t>
            </a:r>
            <a:r>
              <a:rPr lang="fr-FR" sz="2800" dirty="0" smtClean="0">
                <a:solidFill>
                  <a:srgbClr val="008000"/>
                </a:solidFill>
                <a:latin typeface="Poor Richard" pitchFamily="18" charset="0"/>
              </a:rPr>
              <a:t> fois pour libérer Paris de ses ennemis.</a:t>
            </a:r>
            <a:endParaRPr lang="fr-FR" sz="28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par>
                                <p:cTn id="8" presetID="7" presetClass="entr" presetSubtype="8" fill="hold" grpId="0" nodeType="withEffect">
                                  <p:stCondLst>
                                    <p:cond delay="0"/>
                                  </p:stCondLst>
                                  <p:childTnLst>
                                    <p:set>
                                      <p:cBhvr>
                                        <p:cTn id="9" dur="1" fill="hold">
                                          <p:stCondLst>
                                            <p:cond delay="0"/>
                                          </p:stCondLst>
                                        </p:cTn>
                                        <p:tgtEl>
                                          <p:spTgt spid="24577"/>
                                        </p:tgtEl>
                                        <p:attrNameLst>
                                          <p:attrName>style.visibility</p:attrName>
                                        </p:attrNameLst>
                                      </p:cBhvr>
                                      <p:to>
                                        <p:strVal val="visible"/>
                                      </p:to>
                                    </p:set>
                                    <p:anim calcmode="lin" valueType="num">
                                      <p:cBhvr additive="base">
                                        <p:cTn id="10" dur="2000" fill="hold"/>
                                        <p:tgtEl>
                                          <p:spTgt spid="24577"/>
                                        </p:tgtEl>
                                        <p:attrNameLst>
                                          <p:attrName>ppt_x</p:attrName>
                                        </p:attrNameLst>
                                      </p:cBhvr>
                                      <p:tavLst>
                                        <p:tav tm="0">
                                          <p:val>
                                            <p:strVal val="0-#ppt_w/2"/>
                                          </p:val>
                                        </p:tav>
                                        <p:tav tm="100000">
                                          <p:val>
                                            <p:strVal val="#ppt_x"/>
                                          </p:val>
                                        </p:tav>
                                      </p:tavLst>
                                    </p:anim>
                                    <p:anim calcmode="lin" valueType="num">
                                      <p:cBhvr additive="base">
                                        <p:cTn id="11" dur="2000" fill="hold"/>
                                        <p:tgtEl>
                                          <p:spTgt spid="24577"/>
                                        </p:tgtEl>
                                        <p:attrNameLst>
                                          <p:attrName>ppt_y</p:attrName>
                                        </p:attrNameLst>
                                      </p:cBhvr>
                                      <p:tavLst>
                                        <p:tav tm="0">
                                          <p:val>
                                            <p:strVal val="#ppt_y"/>
                                          </p:val>
                                        </p:tav>
                                        <p:tav tm="100000">
                                          <p:val>
                                            <p:strVal val="#ppt_y"/>
                                          </p:val>
                                        </p:tav>
                                      </p:tavLst>
                                    </p:anim>
                                  </p:childTnLst>
                                </p:cTn>
                              </p:par>
                              <p:par>
                                <p:cTn id="12" presetID="7" presetClass="entr" presetSubtype="2" fill="hold" grpId="0" nodeType="withEffect">
                                  <p:stCondLst>
                                    <p:cond delay="0"/>
                                  </p:stCondLst>
                                  <p:childTnLst>
                                    <p:set>
                                      <p:cBhvr>
                                        <p:cTn id="13" dur="1" fill="hold">
                                          <p:stCondLst>
                                            <p:cond delay="0"/>
                                          </p:stCondLst>
                                        </p:cTn>
                                        <p:tgtEl>
                                          <p:spTgt spid="24578"/>
                                        </p:tgtEl>
                                        <p:attrNameLst>
                                          <p:attrName>style.visibility</p:attrName>
                                        </p:attrNameLst>
                                      </p:cBhvr>
                                      <p:to>
                                        <p:strVal val="visible"/>
                                      </p:to>
                                    </p:set>
                                    <p:anim calcmode="lin" valueType="num">
                                      <p:cBhvr additive="base">
                                        <p:cTn id="14" dur="2000" fill="hold"/>
                                        <p:tgtEl>
                                          <p:spTgt spid="24578"/>
                                        </p:tgtEl>
                                        <p:attrNameLst>
                                          <p:attrName>ppt_x</p:attrName>
                                        </p:attrNameLst>
                                      </p:cBhvr>
                                      <p:tavLst>
                                        <p:tav tm="0">
                                          <p:val>
                                            <p:strVal val="1+#ppt_w/2"/>
                                          </p:val>
                                        </p:tav>
                                        <p:tav tm="100000">
                                          <p:val>
                                            <p:strVal val="#ppt_x"/>
                                          </p:val>
                                        </p:tav>
                                      </p:tavLst>
                                    </p:anim>
                                    <p:anim calcmode="lin" valueType="num">
                                      <p:cBhvr additive="base">
                                        <p:cTn id="15" dur="2000" fill="hold"/>
                                        <p:tgtEl>
                                          <p:spTgt spid="2457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6"/>
                                        </p:tgtEl>
                                        <p:attrNameLst>
                                          <p:attrName>style.visibility</p:attrName>
                                        </p:attrNameLst>
                                      </p:cBhvr>
                                      <p:to>
                                        <p:strVal val="visible"/>
                                      </p:to>
                                    </p:set>
                                    <p:anim calcmode="discrete" valueType="clr">
                                      <p:cBhvr override="childStyle">
                                        <p:cTn id="20"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6"/>
                                        </p:tgtEl>
                                        <p:attrNameLst>
                                          <p:attrName>fillcolor</p:attrName>
                                        </p:attrNameLst>
                                      </p:cBhvr>
                                      <p:tavLst>
                                        <p:tav tm="0">
                                          <p:val>
                                            <p:clrVal>
                                              <a:schemeClr val="accent2"/>
                                            </p:clrVal>
                                          </p:val>
                                        </p:tav>
                                        <p:tav tm="50000">
                                          <p:val>
                                            <p:clrVal>
                                              <a:schemeClr val="hlink"/>
                                            </p:clrVal>
                                          </p:val>
                                        </p:tav>
                                      </p:tavLst>
                                    </p:anim>
                                    <p:set>
                                      <p:cBhvr>
                                        <p:cTn id="22" dur="80"/>
                                        <p:tgtEl>
                                          <p:spTgt spid="6"/>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7"/>
                                        </p:tgtEl>
                                        <p:attrNameLst>
                                          <p:attrName>style.visibility</p:attrName>
                                        </p:attrNameLst>
                                      </p:cBhvr>
                                      <p:to>
                                        <p:strVal val="visible"/>
                                      </p:to>
                                    </p:set>
                                    <p:anim calcmode="discrete" valueType="clr">
                                      <p:cBhvr override="childStyle">
                                        <p:cTn id="2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
                                        </p:tgtEl>
                                        <p:attrNameLst>
                                          <p:attrName>fillcolor</p:attrName>
                                        </p:attrNameLst>
                                      </p:cBhvr>
                                      <p:tavLst>
                                        <p:tav tm="0">
                                          <p:val>
                                            <p:clrVal>
                                              <a:schemeClr val="accent2"/>
                                            </p:clrVal>
                                          </p:val>
                                        </p:tav>
                                        <p:tav tm="50000">
                                          <p:val>
                                            <p:clrVal>
                                              <a:schemeClr val="hlink"/>
                                            </p:clrVal>
                                          </p:val>
                                        </p:tav>
                                      </p:tavLst>
                                    </p:anim>
                                    <p:set>
                                      <p:cBhvr>
                                        <p:cTn id="29" dur="80"/>
                                        <p:tgtEl>
                                          <p:spTgt spid="7"/>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8"/>
                                        </p:tgtEl>
                                        <p:attrNameLst>
                                          <p:attrName>style.visibility</p:attrName>
                                        </p:attrNameLst>
                                      </p:cBhvr>
                                      <p:to>
                                        <p:strVal val="visible"/>
                                      </p:to>
                                    </p:set>
                                    <p:anim calcmode="discrete" valueType="clr">
                                      <p:cBhvr override="childStyle">
                                        <p:cTn id="3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8"/>
                                        </p:tgtEl>
                                        <p:attrNameLst>
                                          <p:attrName>fillcolor</p:attrName>
                                        </p:attrNameLst>
                                      </p:cBhvr>
                                      <p:tavLst>
                                        <p:tav tm="0">
                                          <p:val>
                                            <p:clrVal>
                                              <a:schemeClr val="accent2"/>
                                            </p:clrVal>
                                          </p:val>
                                        </p:tav>
                                        <p:tav tm="50000">
                                          <p:val>
                                            <p:clrVal>
                                              <a:schemeClr val="hlink"/>
                                            </p:clrVal>
                                          </p:val>
                                        </p:tav>
                                      </p:tavLst>
                                    </p:anim>
                                    <p:set>
                                      <p:cBhvr>
                                        <p:cTn id="36"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24578"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128586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2. Le Drapeau Tricolore </a:t>
            </a:r>
            <a:r>
              <a:rPr kumimoji="0" lang="fr-FR" sz="2800" b="1" i="0" u="none" strike="noStrike" cap="none" normalizeH="0" baseline="0" smtClean="0">
                <a:ln>
                  <a:noFill/>
                </a:ln>
                <a:solidFill>
                  <a:schemeClr val="tx1"/>
                </a:solidFill>
                <a:effectLst/>
                <a:latin typeface="Poor Richard" pitchFamily="18" charset="0"/>
                <a:ea typeface="Calibri" pitchFamily="34" charset="0"/>
                <a:cs typeface="Times New Roman" pitchFamily="18" charset="0"/>
              </a:rPr>
              <a:t>: </a:t>
            </a:r>
            <a:r>
              <a:rPr kumimoji="0" lang="fr-FR" sz="800" b="0" i="0" u="none" strike="noStrike" cap="none" normalizeH="0" baseline="0" smtClean="0">
                <a:ln>
                  <a:noFill/>
                </a:ln>
                <a:solidFill>
                  <a:schemeClr val="tx1"/>
                </a:solidFill>
                <a:effectLst/>
                <a:latin typeface="Poor Richard" pitchFamily="18" charset="0"/>
                <a:ea typeface="Calibri" pitchFamily="34" charset="0"/>
                <a:cs typeface="Times New Roman" pitchFamily="18" charset="0"/>
              </a:rPr>
              <a:t>……………………………………………………………………………………….……</a:t>
            </a:r>
            <a:r>
              <a:rPr kumimoji="0" lang="fr-FR" sz="2400" b="0" i="0" u="none" strike="noStrike" cap="none" normalizeH="0" baseline="0" smtClean="0">
                <a:ln>
                  <a:noFill/>
                </a:ln>
                <a:solidFill>
                  <a:schemeClr val="tx1"/>
                </a:solidFill>
                <a:effectLst/>
                <a:latin typeface="Poor Richard" pitchFamily="18" charset="0"/>
                <a:ea typeface="Calibri" pitchFamily="34" charset="0"/>
                <a:cs typeface="Times New Roman" pitchFamily="18" charset="0"/>
              </a:rPr>
              <a:t> </a:t>
            </a: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national</a:t>
            </a:r>
            <a:endParaRPr kumimoji="0" lang="fr-FR" sz="2800" i="0" u="none" strike="noStrike" cap="none" normalizeH="0" baseline="0" dirty="0" smtClean="0">
              <a:ln>
                <a:noFill/>
              </a:ln>
              <a:solidFill>
                <a:schemeClr val="tx1"/>
              </a:solidFill>
              <a:effectLst/>
              <a:latin typeface="Poor Richard" pitchFamily="18" charset="0"/>
              <a:cs typeface="Arial" pitchFamily="34" charset="0"/>
            </a:endParaRPr>
          </a:p>
        </p:txBody>
      </p:sp>
      <p:pic>
        <p:nvPicPr>
          <p:cNvPr id="3" name="Image 2" descr="j0254500.gif"/>
          <p:cNvPicPr>
            <a:picLocks noChangeAspect="1"/>
          </p:cNvPicPr>
          <p:nvPr/>
        </p:nvPicPr>
        <p:blipFill>
          <a:blip r:embed="rId2"/>
          <a:stretch>
            <a:fillRect/>
          </a:stretch>
        </p:blipFill>
        <p:spPr>
          <a:xfrm>
            <a:off x="4214810" y="142852"/>
            <a:ext cx="762002" cy="762002"/>
          </a:xfrm>
          <a:prstGeom prst="rect">
            <a:avLst/>
          </a:prstGeom>
        </p:spPr>
      </p:pic>
      <p:sp>
        <p:nvSpPr>
          <p:cNvPr id="25607" name="Rectangle 7"/>
          <p:cNvSpPr>
            <a:spLocks noChangeArrowheads="1"/>
          </p:cNvSpPr>
          <p:nvPr/>
        </p:nvSpPr>
        <p:spPr bwMode="auto">
          <a:xfrm>
            <a:off x="0" y="2285992"/>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a) Que représentent les trois couleurs du drapeau français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25608" name="Rectangle 8"/>
          <p:cNvSpPr>
            <a:spLocks noChangeArrowheads="1"/>
          </p:cNvSpPr>
          <p:nvPr/>
        </p:nvSpPr>
        <p:spPr bwMode="auto">
          <a:xfrm>
            <a:off x="0" y="3857628"/>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b) Quand cette union a-t-elle été réalisée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L’était-elle sous la forme d’un</a:t>
            </a:r>
            <a:r>
              <a:rPr lang="fr-FR" sz="2800" dirty="0" smtClean="0">
                <a:latin typeface="Poor Richard" pitchFamily="18" charset="0"/>
                <a:ea typeface="Calibri" pitchFamily="34" charset="0"/>
                <a:cs typeface="Arial" pitchFamily="34" charset="0"/>
              </a:rPr>
              <a:t> </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drapeau ? Si non, sous quelle forme ?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11" name="ZoneTexte 10"/>
          <p:cNvSpPr txBox="1"/>
          <p:nvPr/>
        </p:nvSpPr>
        <p:spPr>
          <a:xfrm>
            <a:off x="3643306" y="1285860"/>
            <a:ext cx="3857652" cy="523220"/>
          </a:xfrm>
          <a:prstGeom prst="rect">
            <a:avLst/>
          </a:prstGeom>
          <a:noFill/>
        </p:spPr>
        <p:txBody>
          <a:bodyPr wrap="square" rtlCol="0">
            <a:spAutoFit/>
          </a:bodyPr>
          <a:lstStyle/>
          <a:p>
            <a:pPr algn="ctr"/>
            <a:r>
              <a:rPr lang="fr-FR" sz="2800" dirty="0" smtClean="0">
                <a:solidFill>
                  <a:srgbClr val="008000"/>
                </a:solidFill>
                <a:latin typeface="Papyrus" pitchFamily="66" charset="0"/>
              </a:rPr>
              <a:t>emblème</a:t>
            </a:r>
            <a:endParaRPr lang="fr-FR" sz="2800" dirty="0">
              <a:solidFill>
                <a:srgbClr val="008000"/>
              </a:solidFill>
              <a:latin typeface="Papyrus" pitchFamily="66" charset="0"/>
            </a:endParaRPr>
          </a:p>
        </p:txBody>
      </p:sp>
      <p:sp>
        <p:nvSpPr>
          <p:cNvPr id="12" name="ZoneTexte 11"/>
          <p:cNvSpPr txBox="1"/>
          <p:nvPr/>
        </p:nvSpPr>
        <p:spPr>
          <a:xfrm>
            <a:off x="0" y="3000372"/>
            <a:ext cx="9144000" cy="523220"/>
          </a:xfrm>
          <a:prstGeom prst="rect">
            <a:avLst/>
          </a:prstGeom>
          <a:noFill/>
        </p:spPr>
        <p:txBody>
          <a:bodyPr wrap="square" rtlCol="0">
            <a:spAutoFit/>
          </a:bodyPr>
          <a:lstStyle/>
          <a:p>
            <a:pPr algn="ctr"/>
            <a:r>
              <a:rPr lang="fr-FR" sz="2800" dirty="0" smtClean="0">
                <a:solidFill>
                  <a:srgbClr val="008000"/>
                </a:solidFill>
                <a:latin typeface="Poor Richard" pitchFamily="18" charset="0"/>
              </a:rPr>
              <a:t>Le blanc représentait le roi, le rouge et le bleu la ville de Paris.</a:t>
            </a:r>
            <a:endParaRPr lang="fr-FR" sz="2800" dirty="0">
              <a:solidFill>
                <a:srgbClr val="008000"/>
              </a:solidFill>
              <a:latin typeface="Poor Richard" pitchFamily="18" charset="0"/>
            </a:endParaRPr>
          </a:p>
        </p:txBody>
      </p:sp>
      <p:sp>
        <p:nvSpPr>
          <p:cNvPr id="13" name="ZoneTexte 12"/>
          <p:cNvSpPr txBox="1"/>
          <p:nvPr/>
        </p:nvSpPr>
        <p:spPr>
          <a:xfrm>
            <a:off x="0" y="5000636"/>
            <a:ext cx="9144000" cy="954107"/>
          </a:xfrm>
          <a:prstGeom prst="rect">
            <a:avLst/>
          </a:prstGeom>
          <a:noFill/>
        </p:spPr>
        <p:txBody>
          <a:bodyPr wrap="square" rtlCol="0">
            <a:spAutoFit/>
          </a:bodyPr>
          <a:lstStyle/>
          <a:p>
            <a:pPr algn="ctr"/>
            <a:r>
              <a:rPr lang="fr-FR" sz="2800" dirty="0" smtClean="0">
                <a:solidFill>
                  <a:srgbClr val="008000"/>
                </a:solidFill>
                <a:latin typeface="Poor Richard" pitchFamily="18" charset="0"/>
              </a:rPr>
              <a:t>Elle a été réalisée (pour la 1</a:t>
            </a:r>
            <a:r>
              <a:rPr lang="fr-FR" sz="2800" baseline="30000" dirty="0" smtClean="0">
                <a:solidFill>
                  <a:srgbClr val="008000"/>
                </a:solidFill>
                <a:latin typeface="Poor Richard" pitchFamily="18" charset="0"/>
              </a:rPr>
              <a:t>ère</a:t>
            </a:r>
            <a:r>
              <a:rPr lang="fr-FR" sz="2800" dirty="0" smtClean="0">
                <a:solidFill>
                  <a:srgbClr val="008000"/>
                </a:solidFill>
                <a:latin typeface="Poor Richard" pitchFamily="18" charset="0"/>
              </a:rPr>
              <a:t> fois) quelques jours après la prise de la Bastille sous la forme d’une cocarde.</a:t>
            </a:r>
            <a:endParaRPr lang="fr-FR" sz="28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25601"/>
                                        </p:tgtEl>
                                        <p:attrNameLst>
                                          <p:attrName>style.visibility</p:attrName>
                                        </p:attrNameLst>
                                      </p:cBhvr>
                                      <p:to>
                                        <p:strVal val="visible"/>
                                      </p:to>
                                    </p:set>
                                    <p:anim calcmode="discrete" valueType="clr">
                                      <p:cBhvr override="childStyle">
                                        <p:cTn id="10" dur="80"/>
                                        <p:tgtEl>
                                          <p:spTgt spid="25601"/>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5601"/>
                                        </p:tgtEl>
                                        <p:attrNameLst>
                                          <p:attrName>fillcolor</p:attrName>
                                        </p:attrNameLst>
                                      </p:cBhvr>
                                      <p:tavLst>
                                        <p:tav tm="0">
                                          <p:val>
                                            <p:clrVal>
                                              <a:schemeClr val="accent2"/>
                                            </p:clrVal>
                                          </p:val>
                                        </p:tav>
                                        <p:tav tm="50000">
                                          <p:val>
                                            <p:clrVal>
                                              <a:schemeClr val="hlink"/>
                                            </p:clrVal>
                                          </p:val>
                                        </p:tav>
                                      </p:tavLst>
                                    </p:anim>
                                    <p:set>
                                      <p:cBhvr>
                                        <p:cTn id="12" dur="80"/>
                                        <p:tgtEl>
                                          <p:spTgt spid="25601"/>
                                        </p:tgtEl>
                                        <p:attrNameLst>
                                          <p:attrName>fill.type</p:attrName>
                                        </p:attrNameLst>
                                      </p:cBhvr>
                                      <p:to>
                                        <p:strVal val="solid"/>
                                      </p:to>
                                    </p:set>
                                  </p:childTnLst>
                                </p:cTn>
                              </p:par>
                              <p:par>
                                <p:cTn id="13" presetID="7" presetClass="entr" presetSubtype="8" fill="hold" grpId="0" nodeType="withEffect">
                                  <p:stCondLst>
                                    <p:cond delay="0"/>
                                  </p:stCondLst>
                                  <p:childTnLst>
                                    <p:set>
                                      <p:cBhvr>
                                        <p:cTn id="14" dur="1" fill="hold">
                                          <p:stCondLst>
                                            <p:cond delay="0"/>
                                          </p:stCondLst>
                                        </p:cTn>
                                        <p:tgtEl>
                                          <p:spTgt spid="25607"/>
                                        </p:tgtEl>
                                        <p:attrNameLst>
                                          <p:attrName>style.visibility</p:attrName>
                                        </p:attrNameLst>
                                      </p:cBhvr>
                                      <p:to>
                                        <p:strVal val="visible"/>
                                      </p:to>
                                    </p:set>
                                    <p:anim calcmode="lin" valueType="num">
                                      <p:cBhvr additive="base">
                                        <p:cTn id="15" dur="2000" fill="hold"/>
                                        <p:tgtEl>
                                          <p:spTgt spid="25607"/>
                                        </p:tgtEl>
                                        <p:attrNameLst>
                                          <p:attrName>ppt_x</p:attrName>
                                        </p:attrNameLst>
                                      </p:cBhvr>
                                      <p:tavLst>
                                        <p:tav tm="0">
                                          <p:val>
                                            <p:strVal val="0-#ppt_w/2"/>
                                          </p:val>
                                        </p:tav>
                                        <p:tav tm="100000">
                                          <p:val>
                                            <p:strVal val="#ppt_x"/>
                                          </p:val>
                                        </p:tav>
                                      </p:tavLst>
                                    </p:anim>
                                    <p:anim calcmode="lin" valueType="num">
                                      <p:cBhvr additive="base">
                                        <p:cTn id="16" dur="2000" fill="hold"/>
                                        <p:tgtEl>
                                          <p:spTgt spid="25607"/>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0"/>
                                  </p:stCondLst>
                                  <p:childTnLst>
                                    <p:set>
                                      <p:cBhvr>
                                        <p:cTn id="18" dur="1" fill="hold">
                                          <p:stCondLst>
                                            <p:cond delay="0"/>
                                          </p:stCondLst>
                                        </p:cTn>
                                        <p:tgtEl>
                                          <p:spTgt spid="25608"/>
                                        </p:tgtEl>
                                        <p:attrNameLst>
                                          <p:attrName>style.visibility</p:attrName>
                                        </p:attrNameLst>
                                      </p:cBhvr>
                                      <p:to>
                                        <p:strVal val="visible"/>
                                      </p:to>
                                    </p:set>
                                    <p:anim calcmode="lin" valueType="num">
                                      <p:cBhvr additive="base">
                                        <p:cTn id="19" dur="2000" fill="hold"/>
                                        <p:tgtEl>
                                          <p:spTgt spid="25608"/>
                                        </p:tgtEl>
                                        <p:attrNameLst>
                                          <p:attrName>ppt_x</p:attrName>
                                        </p:attrNameLst>
                                      </p:cBhvr>
                                      <p:tavLst>
                                        <p:tav tm="0">
                                          <p:val>
                                            <p:strVal val="1+#ppt_w/2"/>
                                          </p:val>
                                        </p:tav>
                                        <p:tav tm="100000">
                                          <p:val>
                                            <p:strVal val="#ppt_x"/>
                                          </p:val>
                                        </p:tav>
                                      </p:tavLst>
                                    </p:anim>
                                    <p:anim calcmode="lin" valueType="num">
                                      <p:cBhvr additive="base">
                                        <p:cTn id="20" dur="2000" fill="hold"/>
                                        <p:tgtEl>
                                          <p:spTgt spid="2560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1"/>
                                        </p:tgtEl>
                                        <p:attrNameLst>
                                          <p:attrName>style.visibility</p:attrName>
                                        </p:attrNameLst>
                                      </p:cBhvr>
                                      <p:to>
                                        <p:strVal val="visible"/>
                                      </p:to>
                                    </p:set>
                                    <p:anim calcmode="discrete" valueType="clr">
                                      <p:cBhvr override="childStyle">
                                        <p:cTn id="2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1"/>
                                        </p:tgtEl>
                                        <p:attrNameLst>
                                          <p:attrName>fillcolor</p:attrName>
                                        </p:attrNameLst>
                                      </p:cBhvr>
                                      <p:tavLst>
                                        <p:tav tm="0">
                                          <p:val>
                                            <p:clrVal>
                                              <a:schemeClr val="accent2"/>
                                            </p:clrVal>
                                          </p:val>
                                        </p:tav>
                                        <p:tav tm="50000">
                                          <p:val>
                                            <p:clrVal>
                                              <a:schemeClr val="hlink"/>
                                            </p:clrVal>
                                          </p:val>
                                        </p:tav>
                                      </p:tavLst>
                                    </p:anim>
                                    <p:set>
                                      <p:cBhvr>
                                        <p:cTn id="27" dur="80"/>
                                        <p:tgtEl>
                                          <p:spTgt spid="11"/>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2"/>
                                        </p:tgtEl>
                                        <p:attrNameLst>
                                          <p:attrName>style.visibility</p:attrName>
                                        </p:attrNameLst>
                                      </p:cBhvr>
                                      <p:to>
                                        <p:strVal val="visible"/>
                                      </p:to>
                                    </p:set>
                                    <p:anim calcmode="discrete" valueType="clr">
                                      <p:cBhvr override="childStyle">
                                        <p:cTn id="3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2"/>
                                        </p:tgtEl>
                                        <p:attrNameLst>
                                          <p:attrName>fillcolor</p:attrName>
                                        </p:attrNameLst>
                                      </p:cBhvr>
                                      <p:tavLst>
                                        <p:tav tm="0">
                                          <p:val>
                                            <p:clrVal>
                                              <a:schemeClr val="accent2"/>
                                            </p:clrVal>
                                          </p:val>
                                        </p:tav>
                                        <p:tav tm="50000">
                                          <p:val>
                                            <p:clrVal>
                                              <a:schemeClr val="hlink"/>
                                            </p:clrVal>
                                          </p:val>
                                        </p:tav>
                                      </p:tavLst>
                                    </p:anim>
                                    <p:set>
                                      <p:cBhvr>
                                        <p:cTn id="34" dur="80"/>
                                        <p:tgtEl>
                                          <p:spTgt spid="12"/>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3"/>
                                        </p:tgtEl>
                                        <p:attrNameLst>
                                          <p:attrName>style.visibility</p:attrName>
                                        </p:attrNameLst>
                                      </p:cBhvr>
                                      <p:to>
                                        <p:strVal val="visible"/>
                                      </p:to>
                                    </p:set>
                                    <p:anim calcmode="discrete" valueType="clr">
                                      <p:cBhvr override="childStyle">
                                        <p:cTn id="39"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3"/>
                                        </p:tgtEl>
                                        <p:attrNameLst>
                                          <p:attrName>fillcolor</p:attrName>
                                        </p:attrNameLst>
                                      </p:cBhvr>
                                      <p:tavLst>
                                        <p:tav tm="0">
                                          <p:val>
                                            <p:clrVal>
                                              <a:schemeClr val="accent2"/>
                                            </p:clrVal>
                                          </p:val>
                                        </p:tav>
                                        <p:tav tm="50000">
                                          <p:val>
                                            <p:clrVal>
                                              <a:schemeClr val="hlink"/>
                                            </p:clrVal>
                                          </p:val>
                                        </p:tav>
                                      </p:tavLst>
                                    </p:anim>
                                    <p:set>
                                      <p:cBhvr>
                                        <p:cTn id="41"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25607" grpId="0"/>
      <p:bldP spid="25608"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1142984"/>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c) En 1848, lors de la mise en place de la II° République, quelle couleur</a:t>
            </a:r>
            <a:r>
              <a:rPr lang="fr-FR" sz="2800" dirty="0" smtClean="0">
                <a:latin typeface="Poor Richard" pitchFamily="18" charset="0"/>
                <a:ea typeface="Calibri" pitchFamily="34" charset="0"/>
                <a:cs typeface="Arial" pitchFamily="34" charset="0"/>
              </a:rPr>
              <a:t> </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est mise en avant ? Par qui et pourquoi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pic>
        <p:nvPicPr>
          <p:cNvPr id="3" name="Image 2" descr="j0254500.gif"/>
          <p:cNvPicPr>
            <a:picLocks noChangeAspect="1"/>
          </p:cNvPicPr>
          <p:nvPr/>
        </p:nvPicPr>
        <p:blipFill>
          <a:blip r:embed="rId2"/>
          <a:stretch>
            <a:fillRect/>
          </a:stretch>
        </p:blipFill>
        <p:spPr>
          <a:xfrm>
            <a:off x="4214810" y="142852"/>
            <a:ext cx="762002" cy="762002"/>
          </a:xfrm>
          <a:prstGeom prst="rect">
            <a:avLst/>
          </a:prstGeom>
        </p:spPr>
      </p:pic>
      <p:sp>
        <p:nvSpPr>
          <p:cNvPr id="26626" name="Rectangle 2"/>
          <p:cNvSpPr>
            <a:spLocks noChangeArrowheads="1"/>
          </p:cNvSpPr>
          <p:nvPr/>
        </p:nvSpPr>
        <p:spPr bwMode="auto">
          <a:xfrm>
            <a:off x="0" y="3286124"/>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d) Où peut-on voir flotter l’emblème national ? A quelles occasions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6" name="ZoneTexte 5"/>
          <p:cNvSpPr txBox="1"/>
          <p:nvPr/>
        </p:nvSpPr>
        <p:spPr>
          <a:xfrm>
            <a:off x="0" y="2214554"/>
            <a:ext cx="9144000" cy="523220"/>
          </a:xfrm>
          <a:prstGeom prst="rect">
            <a:avLst/>
          </a:prstGeom>
          <a:noFill/>
        </p:spPr>
        <p:txBody>
          <a:bodyPr wrap="square" rtlCol="0">
            <a:spAutoFit/>
          </a:bodyPr>
          <a:lstStyle/>
          <a:p>
            <a:pPr algn="ctr"/>
            <a:r>
              <a:rPr lang="fr-FR" sz="2800" dirty="0" smtClean="0">
                <a:solidFill>
                  <a:srgbClr val="008000"/>
                </a:solidFill>
                <a:latin typeface="Poor Richard" pitchFamily="18" charset="0"/>
              </a:rPr>
              <a:t>C’est le rouge qui a été mis en avant en 1848 par les insurgés.</a:t>
            </a:r>
            <a:endParaRPr lang="fr-FR" sz="2800" dirty="0">
              <a:solidFill>
                <a:srgbClr val="008000"/>
              </a:solidFill>
              <a:latin typeface="Poor Richard" pitchFamily="18" charset="0"/>
            </a:endParaRPr>
          </a:p>
        </p:txBody>
      </p:sp>
      <p:sp>
        <p:nvSpPr>
          <p:cNvPr id="7" name="ZoneTexte 6"/>
          <p:cNvSpPr txBox="1"/>
          <p:nvPr/>
        </p:nvSpPr>
        <p:spPr>
          <a:xfrm>
            <a:off x="0" y="4286256"/>
            <a:ext cx="9144000" cy="1384995"/>
          </a:xfrm>
          <a:prstGeom prst="rect">
            <a:avLst/>
          </a:prstGeom>
          <a:noFill/>
        </p:spPr>
        <p:txBody>
          <a:bodyPr wrap="square" rtlCol="0">
            <a:spAutoFit/>
          </a:bodyPr>
          <a:lstStyle/>
          <a:p>
            <a:pPr algn="ctr"/>
            <a:r>
              <a:rPr lang="fr-FR" sz="2800" dirty="0" smtClean="0">
                <a:solidFill>
                  <a:srgbClr val="008000"/>
                </a:solidFill>
                <a:latin typeface="Poor Richard" pitchFamily="18" charset="0"/>
              </a:rPr>
              <a:t>Le drapeau tricolore flotte sur tous les bâtiments publics. Il est déployé dans la plupart des cérémonies officielles, qu'elles soient civiles ou militaires.</a:t>
            </a:r>
            <a:endParaRPr lang="fr-FR" sz="28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2000" fill="hold"/>
                                        <p:tgtEl>
                                          <p:spTgt spid="26625"/>
                                        </p:tgtEl>
                                        <p:attrNameLst>
                                          <p:attrName>ppt_x</p:attrName>
                                        </p:attrNameLst>
                                      </p:cBhvr>
                                      <p:tavLst>
                                        <p:tav tm="0">
                                          <p:val>
                                            <p:strVal val="0-#ppt_w/2"/>
                                          </p:val>
                                        </p:tav>
                                        <p:tav tm="100000">
                                          <p:val>
                                            <p:strVal val="#ppt_x"/>
                                          </p:val>
                                        </p:tav>
                                      </p:tavLst>
                                    </p:anim>
                                    <p:anim calcmode="lin" valueType="num">
                                      <p:cBhvr additive="base">
                                        <p:cTn id="8" dur="2000" fill="hold"/>
                                        <p:tgtEl>
                                          <p:spTgt spid="26625"/>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2000"/>
                                        <p:tgtEl>
                                          <p:spTgt spid="3"/>
                                        </p:tgtEl>
                                      </p:cBhvr>
                                    </p:animEffect>
                                  </p:childTnLst>
                                </p:cTn>
                              </p:par>
                              <p:par>
                                <p:cTn id="12" presetID="7" presetClass="entr" presetSubtype="2" fill="hold" grpId="0" nodeType="withEffect">
                                  <p:stCondLst>
                                    <p:cond delay="0"/>
                                  </p:stCondLst>
                                  <p:childTnLst>
                                    <p:set>
                                      <p:cBhvr>
                                        <p:cTn id="13" dur="1" fill="hold">
                                          <p:stCondLst>
                                            <p:cond delay="0"/>
                                          </p:stCondLst>
                                        </p:cTn>
                                        <p:tgtEl>
                                          <p:spTgt spid="26626"/>
                                        </p:tgtEl>
                                        <p:attrNameLst>
                                          <p:attrName>style.visibility</p:attrName>
                                        </p:attrNameLst>
                                      </p:cBhvr>
                                      <p:to>
                                        <p:strVal val="visible"/>
                                      </p:to>
                                    </p:set>
                                    <p:anim calcmode="lin" valueType="num">
                                      <p:cBhvr additive="base">
                                        <p:cTn id="14" dur="2000" fill="hold"/>
                                        <p:tgtEl>
                                          <p:spTgt spid="26626"/>
                                        </p:tgtEl>
                                        <p:attrNameLst>
                                          <p:attrName>ppt_x</p:attrName>
                                        </p:attrNameLst>
                                      </p:cBhvr>
                                      <p:tavLst>
                                        <p:tav tm="0">
                                          <p:val>
                                            <p:strVal val="1+#ppt_w/2"/>
                                          </p:val>
                                        </p:tav>
                                        <p:tav tm="100000">
                                          <p:val>
                                            <p:strVal val="#ppt_x"/>
                                          </p:val>
                                        </p:tav>
                                      </p:tavLst>
                                    </p:anim>
                                    <p:anim calcmode="lin" valueType="num">
                                      <p:cBhvr additive="base">
                                        <p:cTn id="15" dur="2000" fill="hold"/>
                                        <p:tgtEl>
                                          <p:spTgt spid="2662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6"/>
                                        </p:tgtEl>
                                        <p:attrNameLst>
                                          <p:attrName>style.visibility</p:attrName>
                                        </p:attrNameLst>
                                      </p:cBhvr>
                                      <p:to>
                                        <p:strVal val="visible"/>
                                      </p:to>
                                    </p:set>
                                    <p:anim calcmode="discrete" valueType="clr">
                                      <p:cBhvr override="childStyle">
                                        <p:cTn id="20"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6"/>
                                        </p:tgtEl>
                                        <p:attrNameLst>
                                          <p:attrName>fillcolor</p:attrName>
                                        </p:attrNameLst>
                                      </p:cBhvr>
                                      <p:tavLst>
                                        <p:tav tm="0">
                                          <p:val>
                                            <p:clrVal>
                                              <a:schemeClr val="accent2"/>
                                            </p:clrVal>
                                          </p:val>
                                        </p:tav>
                                        <p:tav tm="50000">
                                          <p:val>
                                            <p:clrVal>
                                              <a:schemeClr val="hlink"/>
                                            </p:clrVal>
                                          </p:val>
                                        </p:tav>
                                      </p:tavLst>
                                    </p:anim>
                                    <p:set>
                                      <p:cBhvr>
                                        <p:cTn id="22" dur="80"/>
                                        <p:tgtEl>
                                          <p:spTgt spid="6"/>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7"/>
                                        </p:tgtEl>
                                        <p:attrNameLst>
                                          <p:attrName>style.visibility</p:attrName>
                                        </p:attrNameLst>
                                      </p:cBhvr>
                                      <p:to>
                                        <p:strVal val="visible"/>
                                      </p:to>
                                    </p:set>
                                    <p:anim calcmode="discrete" valueType="clr">
                                      <p:cBhvr override="childStyle">
                                        <p:cTn id="2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
                                        </p:tgtEl>
                                        <p:attrNameLst>
                                          <p:attrName>fillcolor</p:attrName>
                                        </p:attrNameLst>
                                      </p:cBhvr>
                                      <p:tavLst>
                                        <p:tav tm="0">
                                          <p:val>
                                            <p:clrVal>
                                              <a:schemeClr val="accent2"/>
                                            </p:clrVal>
                                          </p:val>
                                        </p:tav>
                                        <p:tav tm="50000">
                                          <p:val>
                                            <p:clrVal>
                                              <a:schemeClr val="hlink"/>
                                            </p:clrVal>
                                          </p:val>
                                        </p:tav>
                                      </p:tavLst>
                                    </p:anim>
                                    <p:set>
                                      <p:cBhvr>
                                        <p:cTn id="2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26626"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1214422"/>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3. « Liberté - Egalité - Fraternité » : la </a:t>
            </a:r>
            <a:r>
              <a:rPr kumimoji="0" lang="fr-FR" sz="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a:t>
            </a:r>
            <a:r>
              <a:rPr kumimoji="0" lang="fr-FR" sz="800" b="1"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 </a:t>
            </a: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de la République</a:t>
            </a:r>
            <a:endParaRPr kumimoji="0" lang="fr-FR" sz="2800" i="0" u="none" strike="noStrike" cap="none" normalizeH="0" baseline="0" dirty="0" smtClean="0">
              <a:ln>
                <a:noFill/>
              </a:ln>
              <a:solidFill>
                <a:schemeClr val="tx1"/>
              </a:solidFill>
              <a:effectLst/>
              <a:latin typeface="Poor Richard" pitchFamily="18" charset="0"/>
              <a:cs typeface="Arial" pitchFamily="34" charset="0"/>
            </a:endParaRPr>
          </a:p>
        </p:txBody>
      </p:sp>
      <p:pic>
        <p:nvPicPr>
          <p:cNvPr id="3" name="Image 2" descr="j0254500.gif"/>
          <p:cNvPicPr>
            <a:picLocks noChangeAspect="1"/>
          </p:cNvPicPr>
          <p:nvPr/>
        </p:nvPicPr>
        <p:blipFill>
          <a:blip r:embed="rId2"/>
          <a:stretch>
            <a:fillRect/>
          </a:stretch>
        </p:blipFill>
        <p:spPr>
          <a:xfrm>
            <a:off x="4214810" y="142852"/>
            <a:ext cx="762002" cy="762002"/>
          </a:xfrm>
          <a:prstGeom prst="rect">
            <a:avLst/>
          </a:prstGeom>
        </p:spPr>
      </p:pic>
      <p:sp>
        <p:nvSpPr>
          <p:cNvPr id="27650" name="Rectangle 2"/>
          <p:cNvSpPr>
            <a:spLocks noChangeArrowheads="1"/>
          </p:cNvSpPr>
          <p:nvPr/>
        </p:nvSpPr>
        <p:spPr bwMode="auto">
          <a:xfrm>
            <a:off x="0" y="2071678"/>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a) Comment appelle-t-on les penseurs qui ont théorisé l’idée de liberté et d’égalité ?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27651" name="Rectangle 3"/>
          <p:cNvSpPr>
            <a:spLocks noChangeArrowheads="1"/>
          </p:cNvSpPr>
          <p:nvPr/>
        </p:nvSpPr>
        <p:spPr bwMode="auto">
          <a:xfrm>
            <a:off x="0" y="421481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À quel siècle ont-ils vécu ? Sous quel régime politique ?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8" name="ZoneTexte 7"/>
          <p:cNvSpPr txBox="1"/>
          <p:nvPr/>
        </p:nvSpPr>
        <p:spPr>
          <a:xfrm>
            <a:off x="4000496" y="1285860"/>
            <a:ext cx="3857652" cy="461665"/>
          </a:xfrm>
          <a:prstGeom prst="rect">
            <a:avLst/>
          </a:prstGeom>
          <a:noFill/>
        </p:spPr>
        <p:txBody>
          <a:bodyPr wrap="square" rtlCol="0">
            <a:spAutoFit/>
          </a:bodyPr>
          <a:lstStyle/>
          <a:p>
            <a:pPr algn="ctr"/>
            <a:r>
              <a:rPr lang="fr-FR" sz="2400" dirty="0" smtClean="0">
                <a:solidFill>
                  <a:srgbClr val="008000"/>
                </a:solidFill>
                <a:latin typeface="Papyrus" pitchFamily="66" charset="0"/>
              </a:rPr>
              <a:t>devise</a:t>
            </a:r>
            <a:endParaRPr lang="fr-FR" sz="2400" dirty="0">
              <a:solidFill>
                <a:srgbClr val="008000"/>
              </a:solidFill>
              <a:latin typeface="Papyrus" pitchFamily="66" charset="0"/>
            </a:endParaRPr>
          </a:p>
        </p:txBody>
      </p:sp>
      <p:sp>
        <p:nvSpPr>
          <p:cNvPr id="9" name="ZoneTexte 8"/>
          <p:cNvSpPr txBox="1"/>
          <p:nvPr/>
        </p:nvSpPr>
        <p:spPr>
          <a:xfrm>
            <a:off x="0" y="3071810"/>
            <a:ext cx="9144000" cy="954107"/>
          </a:xfrm>
          <a:prstGeom prst="rect">
            <a:avLst/>
          </a:prstGeom>
          <a:noFill/>
        </p:spPr>
        <p:txBody>
          <a:bodyPr wrap="square" rtlCol="0">
            <a:spAutoFit/>
          </a:bodyPr>
          <a:lstStyle/>
          <a:p>
            <a:pPr algn="ctr"/>
            <a:r>
              <a:rPr lang="fr-FR" sz="2800" dirty="0" smtClean="0">
                <a:solidFill>
                  <a:srgbClr val="008000"/>
                </a:solidFill>
                <a:latin typeface="Poor Richard" pitchFamily="18" charset="0"/>
              </a:rPr>
              <a:t>Ce sont les philosophes des Lumières qui ont théorisé l’idée de liberté et d’égalité.</a:t>
            </a:r>
            <a:endParaRPr lang="fr-FR" sz="2800" dirty="0">
              <a:solidFill>
                <a:srgbClr val="008000"/>
              </a:solidFill>
              <a:latin typeface="Poor Richard" pitchFamily="18" charset="0"/>
            </a:endParaRPr>
          </a:p>
        </p:txBody>
      </p:sp>
      <p:sp>
        <p:nvSpPr>
          <p:cNvPr id="10" name="ZoneTexte 9"/>
          <p:cNvSpPr txBox="1"/>
          <p:nvPr/>
        </p:nvSpPr>
        <p:spPr>
          <a:xfrm>
            <a:off x="0" y="5000636"/>
            <a:ext cx="9144000" cy="523220"/>
          </a:xfrm>
          <a:prstGeom prst="rect">
            <a:avLst/>
          </a:prstGeom>
          <a:noFill/>
        </p:spPr>
        <p:txBody>
          <a:bodyPr wrap="square" rtlCol="0">
            <a:spAutoFit/>
          </a:bodyPr>
          <a:lstStyle/>
          <a:p>
            <a:pPr algn="ctr"/>
            <a:r>
              <a:rPr lang="fr-FR" sz="2800" dirty="0" smtClean="0">
                <a:solidFill>
                  <a:srgbClr val="008000"/>
                </a:solidFill>
                <a:latin typeface="Poor Richard" pitchFamily="18" charset="0"/>
              </a:rPr>
              <a:t>Ils ont vécu au XVIIIe siècle sous la monarchie absolue.</a:t>
            </a:r>
            <a:endParaRPr lang="fr-FR" sz="28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27649"/>
                                        </p:tgtEl>
                                        <p:attrNameLst>
                                          <p:attrName>style.visibility</p:attrName>
                                        </p:attrNameLst>
                                      </p:cBhvr>
                                      <p:to>
                                        <p:strVal val="visible"/>
                                      </p:to>
                                    </p:set>
                                    <p:anim calcmode="discrete" valueType="clr">
                                      <p:cBhvr override="childStyle">
                                        <p:cTn id="10" dur="80"/>
                                        <p:tgtEl>
                                          <p:spTgt spid="27649"/>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7649"/>
                                        </p:tgtEl>
                                        <p:attrNameLst>
                                          <p:attrName>fillcolor</p:attrName>
                                        </p:attrNameLst>
                                      </p:cBhvr>
                                      <p:tavLst>
                                        <p:tav tm="0">
                                          <p:val>
                                            <p:clrVal>
                                              <a:schemeClr val="accent2"/>
                                            </p:clrVal>
                                          </p:val>
                                        </p:tav>
                                        <p:tav tm="50000">
                                          <p:val>
                                            <p:clrVal>
                                              <a:schemeClr val="hlink"/>
                                            </p:clrVal>
                                          </p:val>
                                        </p:tav>
                                      </p:tavLst>
                                    </p:anim>
                                    <p:set>
                                      <p:cBhvr>
                                        <p:cTn id="12" dur="80"/>
                                        <p:tgtEl>
                                          <p:spTgt spid="27649"/>
                                        </p:tgtEl>
                                        <p:attrNameLst>
                                          <p:attrName>fill.type</p:attrName>
                                        </p:attrNameLst>
                                      </p:cBhvr>
                                      <p:to>
                                        <p:strVal val="solid"/>
                                      </p:to>
                                    </p:set>
                                  </p:childTnLst>
                                </p:cTn>
                              </p:par>
                              <p:par>
                                <p:cTn id="13" presetID="7" presetClass="entr" presetSubtype="8" fill="hold" grpId="0" nodeType="withEffect">
                                  <p:stCondLst>
                                    <p:cond delay="0"/>
                                  </p:stCondLst>
                                  <p:childTnLst>
                                    <p:set>
                                      <p:cBhvr>
                                        <p:cTn id="14" dur="1" fill="hold">
                                          <p:stCondLst>
                                            <p:cond delay="0"/>
                                          </p:stCondLst>
                                        </p:cTn>
                                        <p:tgtEl>
                                          <p:spTgt spid="27650"/>
                                        </p:tgtEl>
                                        <p:attrNameLst>
                                          <p:attrName>style.visibility</p:attrName>
                                        </p:attrNameLst>
                                      </p:cBhvr>
                                      <p:to>
                                        <p:strVal val="visible"/>
                                      </p:to>
                                    </p:set>
                                    <p:anim calcmode="lin" valueType="num">
                                      <p:cBhvr additive="base">
                                        <p:cTn id="15" dur="2000" fill="hold"/>
                                        <p:tgtEl>
                                          <p:spTgt spid="27650"/>
                                        </p:tgtEl>
                                        <p:attrNameLst>
                                          <p:attrName>ppt_x</p:attrName>
                                        </p:attrNameLst>
                                      </p:cBhvr>
                                      <p:tavLst>
                                        <p:tav tm="0">
                                          <p:val>
                                            <p:strVal val="0-#ppt_w/2"/>
                                          </p:val>
                                        </p:tav>
                                        <p:tav tm="100000">
                                          <p:val>
                                            <p:strVal val="#ppt_x"/>
                                          </p:val>
                                        </p:tav>
                                      </p:tavLst>
                                    </p:anim>
                                    <p:anim calcmode="lin" valueType="num">
                                      <p:cBhvr additive="base">
                                        <p:cTn id="16" dur="2000" fill="hold"/>
                                        <p:tgtEl>
                                          <p:spTgt spid="27650"/>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0"/>
                                  </p:stCondLst>
                                  <p:childTnLst>
                                    <p:set>
                                      <p:cBhvr>
                                        <p:cTn id="18" dur="1" fill="hold">
                                          <p:stCondLst>
                                            <p:cond delay="0"/>
                                          </p:stCondLst>
                                        </p:cTn>
                                        <p:tgtEl>
                                          <p:spTgt spid="27651"/>
                                        </p:tgtEl>
                                        <p:attrNameLst>
                                          <p:attrName>style.visibility</p:attrName>
                                        </p:attrNameLst>
                                      </p:cBhvr>
                                      <p:to>
                                        <p:strVal val="visible"/>
                                      </p:to>
                                    </p:set>
                                    <p:anim calcmode="lin" valueType="num">
                                      <p:cBhvr additive="base">
                                        <p:cTn id="19" dur="2000" fill="hold"/>
                                        <p:tgtEl>
                                          <p:spTgt spid="27651"/>
                                        </p:tgtEl>
                                        <p:attrNameLst>
                                          <p:attrName>ppt_x</p:attrName>
                                        </p:attrNameLst>
                                      </p:cBhvr>
                                      <p:tavLst>
                                        <p:tav tm="0">
                                          <p:val>
                                            <p:strVal val="1+#ppt_w/2"/>
                                          </p:val>
                                        </p:tav>
                                        <p:tav tm="100000">
                                          <p:val>
                                            <p:strVal val="#ppt_x"/>
                                          </p:val>
                                        </p:tav>
                                      </p:tavLst>
                                    </p:anim>
                                    <p:anim calcmode="lin" valueType="num">
                                      <p:cBhvr additive="base">
                                        <p:cTn id="20" dur="2000" fill="hold"/>
                                        <p:tgtEl>
                                          <p:spTgt spid="2765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8"/>
                                        </p:tgtEl>
                                        <p:attrNameLst>
                                          <p:attrName>style.visibility</p:attrName>
                                        </p:attrNameLst>
                                      </p:cBhvr>
                                      <p:to>
                                        <p:strVal val="visible"/>
                                      </p:to>
                                    </p:set>
                                    <p:anim calcmode="discrete" valueType="clr">
                                      <p:cBhvr override="childStyle">
                                        <p:cTn id="2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
                                        </p:tgtEl>
                                        <p:attrNameLst>
                                          <p:attrName>fillcolor</p:attrName>
                                        </p:attrNameLst>
                                      </p:cBhvr>
                                      <p:tavLst>
                                        <p:tav tm="0">
                                          <p:val>
                                            <p:clrVal>
                                              <a:schemeClr val="accent2"/>
                                            </p:clrVal>
                                          </p:val>
                                        </p:tav>
                                        <p:tav tm="50000">
                                          <p:val>
                                            <p:clrVal>
                                              <a:schemeClr val="hlink"/>
                                            </p:clrVal>
                                          </p:val>
                                        </p:tav>
                                      </p:tavLst>
                                    </p:anim>
                                    <p:set>
                                      <p:cBhvr>
                                        <p:cTn id="27" dur="80"/>
                                        <p:tgtEl>
                                          <p:spTgt spid="8"/>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9"/>
                                        </p:tgtEl>
                                        <p:attrNameLst>
                                          <p:attrName>style.visibility</p:attrName>
                                        </p:attrNameLst>
                                      </p:cBhvr>
                                      <p:to>
                                        <p:strVal val="visible"/>
                                      </p:to>
                                    </p:set>
                                    <p:anim calcmode="discrete" valueType="clr">
                                      <p:cBhvr override="childStyle">
                                        <p:cTn id="3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9"/>
                                        </p:tgtEl>
                                        <p:attrNameLst>
                                          <p:attrName>fillcolor</p:attrName>
                                        </p:attrNameLst>
                                      </p:cBhvr>
                                      <p:tavLst>
                                        <p:tav tm="0">
                                          <p:val>
                                            <p:clrVal>
                                              <a:schemeClr val="accent2"/>
                                            </p:clrVal>
                                          </p:val>
                                        </p:tav>
                                        <p:tav tm="50000">
                                          <p:val>
                                            <p:clrVal>
                                              <a:schemeClr val="hlink"/>
                                            </p:clrVal>
                                          </p:val>
                                        </p:tav>
                                      </p:tavLst>
                                    </p:anim>
                                    <p:set>
                                      <p:cBhvr>
                                        <p:cTn id="34" dur="80"/>
                                        <p:tgtEl>
                                          <p:spTgt spid="9"/>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0"/>
                                        </p:tgtEl>
                                        <p:attrNameLst>
                                          <p:attrName>style.visibility</p:attrName>
                                        </p:attrNameLst>
                                      </p:cBhvr>
                                      <p:to>
                                        <p:strVal val="visible"/>
                                      </p:to>
                                    </p:set>
                                    <p:anim calcmode="discrete" valueType="clr">
                                      <p:cBhvr override="childStyle">
                                        <p:cTn id="3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0"/>
                                        </p:tgtEl>
                                        <p:attrNameLst>
                                          <p:attrName>fillcolor</p:attrName>
                                        </p:attrNameLst>
                                      </p:cBhvr>
                                      <p:tavLst>
                                        <p:tav tm="0">
                                          <p:val>
                                            <p:clrVal>
                                              <a:schemeClr val="accent2"/>
                                            </p:clrVal>
                                          </p:val>
                                        </p:tav>
                                        <p:tav tm="50000">
                                          <p:val>
                                            <p:clrVal>
                                              <a:schemeClr val="hlink"/>
                                            </p:clrVal>
                                          </p:val>
                                        </p:tav>
                                      </p:tavLst>
                                    </p:anim>
                                    <p:set>
                                      <p:cBhvr>
                                        <p:cTn id="41"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P spid="27650" grpId="0"/>
      <p:bldP spid="27651"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128586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b) Où peut-on lire cette devise aujourd’hui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pic>
        <p:nvPicPr>
          <p:cNvPr id="3" name="Image 2" descr="j0254500.gif"/>
          <p:cNvPicPr>
            <a:picLocks noChangeAspect="1"/>
          </p:cNvPicPr>
          <p:nvPr/>
        </p:nvPicPr>
        <p:blipFill>
          <a:blip r:embed="rId2"/>
          <a:stretch>
            <a:fillRect/>
          </a:stretch>
        </p:blipFill>
        <p:spPr>
          <a:xfrm>
            <a:off x="4214810" y="142852"/>
            <a:ext cx="762002" cy="762002"/>
          </a:xfrm>
          <a:prstGeom prst="rect">
            <a:avLst/>
          </a:prstGeom>
        </p:spPr>
      </p:pic>
      <p:sp>
        <p:nvSpPr>
          <p:cNvPr id="4" name="ZoneTexte 3"/>
          <p:cNvSpPr txBox="1"/>
          <p:nvPr/>
        </p:nvSpPr>
        <p:spPr>
          <a:xfrm>
            <a:off x="0" y="2143116"/>
            <a:ext cx="9144000" cy="954107"/>
          </a:xfrm>
          <a:prstGeom prst="rect">
            <a:avLst/>
          </a:prstGeom>
          <a:noFill/>
        </p:spPr>
        <p:txBody>
          <a:bodyPr wrap="square" rtlCol="0">
            <a:spAutoFit/>
          </a:bodyPr>
          <a:lstStyle/>
          <a:p>
            <a:pPr algn="ctr"/>
            <a:r>
              <a:rPr lang="fr-FR" sz="2800" dirty="0" smtClean="0">
                <a:solidFill>
                  <a:srgbClr val="008000"/>
                </a:solidFill>
                <a:latin typeface="Poor Richard" pitchFamily="18" charset="0"/>
              </a:rPr>
              <a:t>On peut lire cette devise sur le fronton des édifices publics, sur les pièces de monnaie, sur les documents officiels de l’État (</a:t>
            </a:r>
            <a:r>
              <a:rPr lang="fr-FR" sz="2800" dirty="0" smtClean="0">
                <a:solidFill>
                  <a:srgbClr val="008000"/>
                </a:solidFill>
                <a:latin typeface="Poor Richard" pitchFamily="18" charset="0"/>
                <a:sym typeface="Symbol"/>
              </a:rPr>
              <a:t>logo)</a:t>
            </a:r>
            <a:r>
              <a:rPr lang="fr-FR" sz="2800" dirty="0" smtClean="0">
                <a:solidFill>
                  <a:srgbClr val="008000"/>
                </a:solidFill>
                <a:latin typeface="Poor Richard" pitchFamily="18" charset="0"/>
              </a:rPr>
              <a:t> </a:t>
            </a:r>
            <a:endParaRPr lang="fr-FR" sz="2800" dirty="0">
              <a:solidFill>
                <a:srgbClr val="008000"/>
              </a:solidFill>
              <a:latin typeface="Poor Richard" pitchFamily="18" charset="0"/>
            </a:endParaRPr>
          </a:p>
        </p:txBody>
      </p:sp>
      <p:pic>
        <p:nvPicPr>
          <p:cNvPr id="28675" name="Picture 3" descr="http://medias.lepost.fr/ill/2010/02/23/h-4-1955908-1266935758.jpg"/>
          <p:cNvPicPr>
            <a:picLocks noChangeAspect="1" noChangeArrowheads="1"/>
          </p:cNvPicPr>
          <p:nvPr/>
        </p:nvPicPr>
        <p:blipFill>
          <a:blip r:embed="rId3"/>
          <a:srcRect/>
          <a:stretch>
            <a:fillRect/>
          </a:stretch>
        </p:blipFill>
        <p:spPr bwMode="auto">
          <a:xfrm>
            <a:off x="2285984" y="3357562"/>
            <a:ext cx="4367198" cy="2933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par>
                                <p:cTn id="8" presetID="7" presetClass="entr" presetSubtype="8" fill="hold" grpId="0" nodeType="withEffect">
                                  <p:stCondLst>
                                    <p:cond delay="0"/>
                                  </p:stCondLst>
                                  <p:childTnLst>
                                    <p:set>
                                      <p:cBhvr>
                                        <p:cTn id="9" dur="1" fill="hold">
                                          <p:stCondLst>
                                            <p:cond delay="0"/>
                                          </p:stCondLst>
                                        </p:cTn>
                                        <p:tgtEl>
                                          <p:spTgt spid="28673"/>
                                        </p:tgtEl>
                                        <p:attrNameLst>
                                          <p:attrName>style.visibility</p:attrName>
                                        </p:attrNameLst>
                                      </p:cBhvr>
                                      <p:to>
                                        <p:strVal val="visible"/>
                                      </p:to>
                                    </p:set>
                                    <p:anim calcmode="lin" valueType="num">
                                      <p:cBhvr additive="base">
                                        <p:cTn id="10" dur="5000" fill="hold"/>
                                        <p:tgtEl>
                                          <p:spTgt spid="28673"/>
                                        </p:tgtEl>
                                        <p:attrNameLst>
                                          <p:attrName>ppt_x</p:attrName>
                                        </p:attrNameLst>
                                      </p:cBhvr>
                                      <p:tavLst>
                                        <p:tav tm="0">
                                          <p:val>
                                            <p:strVal val="0-#ppt_w/2"/>
                                          </p:val>
                                        </p:tav>
                                        <p:tav tm="100000">
                                          <p:val>
                                            <p:strVal val="#ppt_x"/>
                                          </p:val>
                                        </p:tav>
                                      </p:tavLst>
                                    </p:anim>
                                    <p:anim calcmode="lin" valueType="num">
                                      <p:cBhvr additive="base">
                                        <p:cTn id="11" dur="5000" fill="hold"/>
                                        <p:tgtEl>
                                          <p:spTgt spid="28673"/>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4"/>
                                        </p:tgtEl>
                                        <p:attrNameLst>
                                          <p:attrName>style.visibility</p:attrName>
                                        </p:attrNameLst>
                                      </p:cBhvr>
                                      <p:to>
                                        <p:strVal val="visible"/>
                                      </p:to>
                                    </p:set>
                                    <p:anim calcmode="discrete" valueType="clr">
                                      <p:cBhvr override="childStyle">
                                        <p:cTn id="16"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4"/>
                                        </p:tgtEl>
                                        <p:attrNameLst>
                                          <p:attrName>fillcolor</p:attrName>
                                        </p:attrNameLst>
                                      </p:cBhvr>
                                      <p:tavLst>
                                        <p:tav tm="0">
                                          <p:val>
                                            <p:clrVal>
                                              <a:schemeClr val="accent2"/>
                                            </p:clrVal>
                                          </p:val>
                                        </p:tav>
                                        <p:tav tm="50000">
                                          <p:val>
                                            <p:clrVal>
                                              <a:schemeClr val="hlink"/>
                                            </p:clrVal>
                                          </p:val>
                                        </p:tav>
                                      </p:tavLst>
                                    </p:anim>
                                    <p:set>
                                      <p:cBhvr>
                                        <p:cTn id="18" dur="80"/>
                                        <p:tgtEl>
                                          <p:spTgt spid="4"/>
                                        </p:tgtEl>
                                        <p:attrNameLst>
                                          <p:attrName>fill.type</p:attrName>
                                        </p:attrNameLst>
                                      </p:cBhvr>
                                      <p:to>
                                        <p:strVal val="solid"/>
                                      </p:to>
                                    </p:set>
                                  </p:childTnLst>
                                </p:cTn>
                              </p:par>
                            </p:childTnLst>
                          </p:cTn>
                        </p:par>
                        <p:par>
                          <p:cTn id="19" fill="hold">
                            <p:stCondLst>
                              <p:cond delay="4560"/>
                            </p:stCondLst>
                            <p:childTnLst>
                              <p:par>
                                <p:cTn id="20" presetID="8" presetClass="entr" presetSubtype="16" fill="hold" nodeType="afterEffect">
                                  <p:stCondLst>
                                    <p:cond delay="0"/>
                                  </p:stCondLst>
                                  <p:childTnLst>
                                    <p:set>
                                      <p:cBhvr>
                                        <p:cTn id="21" dur="1" fill="hold">
                                          <p:stCondLst>
                                            <p:cond delay="0"/>
                                          </p:stCondLst>
                                        </p:cTn>
                                        <p:tgtEl>
                                          <p:spTgt spid="28675"/>
                                        </p:tgtEl>
                                        <p:attrNameLst>
                                          <p:attrName>style.visibility</p:attrName>
                                        </p:attrNameLst>
                                      </p:cBhvr>
                                      <p:to>
                                        <p:strVal val="visible"/>
                                      </p:to>
                                    </p:set>
                                    <p:animEffect transition="in" filter="diamond(in)">
                                      <p:cBhvr>
                                        <p:cTn id="22" dur="2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9699" name="Rectangle 3"/>
          <p:cNvSpPr>
            <a:spLocks noChangeArrowheads="1"/>
          </p:cNvSpPr>
          <p:nvPr/>
        </p:nvSpPr>
        <p:spPr bwMode="auto">
          <a:xfrm>
            <a:off x="0" y="100010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4. Le Sceau.</a:t>
            </a:r>
            <a:endParaRPr kumimoji="0" lang="fr-FR" sz="2800" i="0" u="none" strike="noStrike" cap="none" normalizeH="0" baseline="0" dirty="0" smtClean="0">
              <a:ln>
                <a:noFill/>
              </a:ln>
              <a:solidFill>
                <a:schemeClr val="tx1"/>
              </a:solidFill>
              <a:effectLst/>
              <a:latin typeface="Poor Richard" pitchFamily="18" charset="0"/>
              <a:cs typeface="Arial" pitchFamily="34" charset="0"/>
            </a:endParaRPr>
          </a:p>
        </p:txBody>
      </p:sp>
      <p:pic>
        <p:nvPicPr>
          <p:cNvPr id="5" name="Image 4" descr="j0254500.gif"/>
          <p:cNvPicPr>
            <a:picLocks noChangeAspect="1"/>
          </p:cNvPicPr>
          <p:nvPr/>
        </p:nvPicPr>
        <p:blipFill>
          <a:blip r:embed="rId2"/>
          <a:stretch>
            <a:fillRect/>
          </a:stretch>
        </p:blipFill>
        <p:spPr>
          <a:xfrm>
            <a:off x="4214810" y="142852"/>
            <a:ext cx="762002" cy="762002"/>
          </a:xfrm>
          <a:prstGeom prst="rect">
            <a:avLst/>
          </a:prstGeom>
        </p:spPr>
      </p:pic>
      <p:sp>
        <p:nvSpPr>
          <p:cNvPr id="29700" name="Rectangle 4"/>
          <p:cNvSpPr>
            <a:spLocks noChangeArrowheads="1"/>
          </p:cNvSpPr>
          <p:nvPr/>
        </p:nvSpPr>
        <p:spPr bwMode="auto">
          <a:xfrm>
            <a:off x="0" y="1785926"/>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a) En quelle année fixe-t-on son apparence actuelle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29701" name="Rectangle 5"/>
          <p:cNvSpPr>
            <a:spLocks noChangeArrowheads="1"/>
          </p:cNvSpPr>
          <p:nvPr/>
        </p:nvSpPr>
        <p:spPr bwMode="auto">
          <a:xfrm>
            <a:off x="0" y="3357562"/>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b) De quoi se compose-t-il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10" name="ZoneTexte 9"/>
          <p:cNvSpPr txBox="1"/>
          <p:nvPr/>
        </p:nvSpPr>
        <p:spPr>
          <a:xfrm>
            <a:off x="0" y="2500306"/>
            <a:ext cx="9144000" cy="523220"/>
          </a:xfrm>
          <a:prstGeom prst="rect">
            <a:avLst/>
          </a:prstGeom>
          <a:noFill/>
        </p:spPr>
        <p:txBody>
          <a:bodyPr wrap="square" rtlCol="0">
            <a:spAutoFit/>
          </a:bodyPr>
          <a:lstStyle/>
          <a:p>
            <a:pPr algn="ctr"/>
            <a:r>
              <a:rPr lang="fr-FR" sz="2800" dirty="0" smtClean="0">
                <a:solidFill>
                  <a:srgbClr val="008000"/>
                </a:solidFill>
                <a:latin typeface="Poor Richard" pitchFamily="18" charset="0"/>
              </a:rPr>
              <a:t>Son apparence actuelle a été fixée en 1848.</a:t>
            </a:r>
            <a:endParaRPr lang="fr-FR" sz="2800" dirty="0">
              <a:solidFill>
                <a:srgbClr val="008000"/>
              </a:solidFill>
              <a:latin typeface="Poor Richard" pitchFamily="18" charset="0"/>
            </a:endParaRPr>
          </a:p>
        </p:txBody>
      </p:sp>
      <p:sp>
        <p:nvSpPr>
          <p:cNvPr id="12" name="Rectangle 11"/>
          <p:cNvSpPr/>
          <p:nvPr/>
        </p:nvSpPr>
        <p:spPr>
          <a:xfrm>
            <a:off x="0" y="4000504"/>
            <a:ext cx="9144000" cy="2677656"/>
          </a:xfrm>
          <a:prstGeom prst="rect">
            <a:avLst/>
          </a:prstGeom>
        </p:spPr>
        <p:txBody>
          <a:bodyPr wrap="square">
            <a:spAutoFit/>
          </a:bodyPr>
          <a:lstStyle/>
          <a:p>
            <a:r>
              <a:rPr lang="fr-FR" sz="2800" dirty="0" smtClean="0">
                <a:solidFill>
                  <a:srgbClr val="008000"/>
                </a:solidFill>
                <a:latin typeface="Poor Richard" pitchFamily="18" charset="0"/>
              </a:rPr>
              <a:t>« Une femme assise, effigie de la Liberté, tient de la main droite un faisceau de licteur et de la main gauche un gouvernail sur lequel figure un coq gaulois, la patte sur un globe. Une urne portant les initiales S.U. rappelle la grande innovation que fut l'adoption du suffrage universel direct en 1848. Aux pieds de la Liberté, se trouvent des attributs des beaux arts et de l'agriculture. »</a:t>
            </a:r>
            <a:endParaRPr lang="fr-FR" sz="28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29699"/>
                                        </p:tgtEl>
                                        <p:attrNameLst>
                                          <p:attrName>style.visibility</p:attrName>
                                        </p:attrNameLst>
                                      </p:cBhvr>
                                      <p:to>
                                        <p:strVal val="visible"/>
                                      </p:to>
                                    </p:set>
                                    <p:anim calcmode="discrete" valueType="clr">
                                      <p:cBhvr override="childStyle">
                                        <p:cTn id="10" dur="80"/>
                                        <p:tgtEl>
                                          <p:spTgt spid="29699"/>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9699"/>
                                        </p:tgtEl>
                                        <p:attrNameLst>
                                          <p:attrName>fillcolor</p:attrName>
                                        </p:attrNameLst>
                                      </p:cBhvr>
                                      <p:tavLst>
                                        <p:tav tm="0">
                                          <p:val>
                                            <p:clrVal>
                                              <a:schemeClr val="accent2"/>
                                            </p:clrVal>
                                          </p:val>
                                        </p:tav>
                                        <p:tav tm="50000">
                                          <p:val>
                                            <p:clrVal>
                                              <a:schemeClr val="hlink"/>
                                            </p:clrVal>
                                          </p:val>
                                        </p:tav>
                                      </p:tavLst>
                                    </p:anim>
                                    <p:set>
                                      <p:cBhvr>
                                        <p:cTn id="12" dur="80"/>
                                        <p:tgtEl>
                                          <p:spTgt spid="29699"/>
                                        </p:tgtEl>
                                        <p:attrNameLst>
                                          <p:attrName>fill.type</p:attrName>
                                        </p:attrNameLst>
                                      </p:cBhvr>
                                      <p:to>
                                        <p:strVal val="solid"/>
                                      </p:to>
                                    </p:set>
                                  </p:childTnLst>
                                </p:cTn>
                              </p:par>
                              <p:par>
                                <p:cTn id="13" presetID="7" presetClass="entr" presetSubtype="8" fill="hold" grpId="0" nodeType="withEffect">
                                  <p:stCondLst>
                                    <p:cond delay="0"/>
                                  </p:stCondLst>
                                  <p:childTnLst>
                                    <p:set>
                                      <p:cBhvr>
                                        <p:cTn id="14" dur="1" fill="hold">
                                          <p:stCondLst>
                                            <p:cond delay="0"/>
                                          </p:stCondLst>
                                        </p:cTn>
                                        <p:tgtEl>
                                          <p:spTgt spid="29700"/>
                                        </p:tgtEl>
                                        <p:attrNameLst>
                                          <p:attrName>style.visibility</p:attrName>
                                        </p:attrNameLst>
                                      </p:cBhvr>
                                      <p:to>
                                        <p:strVal val="visible"/>
                                      </p:to>
                                    </p:set>
                                    <p:anim calcmode="lin" valueType="num">
                                      <p:cBhvr additive="base">
                                        <p:cTn id="15" dur="2000" fill="hold"/>
                                        <p:tgtEl>
                                          <p:spTgt spid="29700"/>
                                        </p:tgtEl>
                                        <p:attrNameLst>
                                          <p:attrName>ppt_x</p:attrName>
                                        </p:attrNameLst>
                                      </p:cBhvr>
                                      <p:tavLst>
                                        <p:tav tm="0">
                                          <p:val>
                                            <p:strVal val="0-#ppt_w/2"/>
                                          </p:val>
                                        </p:tav>
                                        <p:tav tm="100000">
                                          <p:val>
                                            <p:strVal val="#ppt_x"/>
                                          </p:val>
                                        </p:tav>
                                      </p:tavLst>
                                    </p:anim>
                                    <p:anim calcmode="lin" valueType="num">
                                      <p:cBhvr additive="base">
                                        <p:cTn id="16" dur="2000" fill="hold"/>
                                        <p:tgtEl>
                                          <p:spTgt spid="29700"/>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0"/>
                                  </p:stCondLst>
                                  <p:childTnLst>
                                    <p:set>
                                      <p:cBhvr>
                                        <p:cTn id="18" dur="1" fill="hold">
                                          <p:stCondLst>
                                            <p:cond delay="0"/>
                                          </p:stCondLst>
                                        </p:cTn>
                                        <p:tgtEl>
                                          <p:spTgt spid="29701"/>
                                        </p:tgtEl>
                                        <p:attrNameLst>
                                          <p:attrName>style.visibility</p:attrName>
                                        </p:attrNameLst>
                                      </p:cBhvr>
                                      <p:to>
                                        <p:strVal val="visible"/>
                                      </p:to>
                                    </p:set>
                                    <p:anim calcmode="lin" valueType="num">
                                      <p:cBhvr additive="base">
                                        <p:cTn id="19" dur="2000" fill="hold"/>
                                        <p:tgtEl>
                                          <p:spTgt spid="29701"/>
                                        </p:tgtEl>
                                        <p:attrNameLst>
                                          <p:attrName>ppt_x</p:attrName>
                                        </p:attrNameLst>
                                      </p:cBhvr>
                                      <p:tavLst>
                                        <p:tav tm="0">
                                          <p:val>
                                            <p:strVal val="1+#ppt_w/2"/>
                                          </p:val>
                                        </p:tav>
                                        <p:tav tm="100000">
                                          <p:val>
                                            <p:strVal val="#ppt_x"/>
                                          </p:val>
                                        </p:tav>
                                      </p:tavLst>
                                    </p:anim>
                                    <p:anim calcmode="lin" valueType="num">
                                      <p:cBhvr additive="base">
                                        <p:cTn id="20" dur="2000" fill="hold"/>
                                        <p:tgtEl>
                                          <p:spTgt spid="2970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0"/>
                                        </p:tgtEl>
                                        <p:attrNameLst>
                                          <p:attrName>style.visibility</p:attrName>
                                        </p:attrNameLst>
                                      </p:cBhvr>
                                      <p:to>
                                        <p:strVal val="visible"/>
                                      </p:to>
                                    </p:set>
                                    <p:anim calcmode="discrete" valueType="clr">
                                      <p:cBhvr override="childStyle">
                                        <p:cTn id="25"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0"/>
                                        </p:tgtEl>
                                        <p:attrNameLst>
                                          <p:attrName>fillcolor</p:attrName>
                                        </p:attrNameLst>
                                      </p:cBhvr>
                                      <p:tavLst>
                                        <p:tav tm="0">
                                          <p:val>
                                            <p:clrVal>
                                              <a:schemeClr val="accent2"/>
                                            </p:clrVal>
                                          </p:val>
                                        </p:tav>
                                        <p:tav tm="50000">
                                          <p:val>
                                            <p:clrVal>
                                              <a:schemeClr val="hlink"/>
                                            </p:clrVal>
                                          </p:val>
                                        </p:tav>
                                      </p:tavLst>
                                    </p:anim>
                                    <p:set>
                                      <p:cBhvr>
                                        <p:cTn id="27" dur="80"/>
                                        <p:tgtEl>
                                          <p:spTgt spid="10"/>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P spid="29701" grpId="0"/>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0254500.gif"/>
          <p:cNvPicPr>
            <a:picLocks noChangeAspect="1"/>
          </p:cNvPicPr>
          <p:nvPr/>
        </p:nvPicPr>
        <p:blipFill>
          <a:blip r:embed="rId2"/>
          <a:stretch>
            <a:fillRect/>
          </a:stretch>
        </p:blipFill>
        <p:spPr>
          <a:xfrm>
            <a:off x="4214810" y="142852"/>
            <a:ext cx="762002" cy="762002"/>
          </a:xfrm>
          <a:prstGeom prst="rect">
            <a:avLst/>
          </a:prstGeom>
        </p:spPr>
      </p:pic>
      <p:sp>
        <p:nvSpPr>
          <p:cNvPr id="30721" name="Rectangle 1"/>
          <p:cNvSpPr>
            <a:spLocks noChangeArrowheads="1"/>
          </p:cNvSpPr>
          <p:nvPr/>
        </p:nvSpPr>
        <p:spPr bwMode="auto">
          <a:xfrm>
            <a:off x="0" y="1214422"/>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c) Que peut-on lire sur le sceau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30722" name="Rectangle 2"/>
          <p:cNvSpPr>
            <a:spLocks noChangeArrowheads="1"/>
          </p:cNvSpPr>
          <p:nvPr/>
        </p:nvSpPr>
        <p:spPr bwMode="auto">
          <a:xfrm>
            <a:off x="0" y="3786190"/>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d) Pourquoi le Ministre de la Justice s’appelle-t-il </a:t>
            </a:r>
            <a:r>
              <a:rPr lang="fr-FR" sz="2800" dirty="0" smtClean="0">
                <a:latin typeface="Poor Richard" pitchFamily="18" charset="0"/>
                <a:ea typeface="Calibri" pitchFamily="34" charset="0"/>
                <a:cs typeface="Arial" pitchFamily="34" charset="0"/>
              </a:rPr>
              <a:t> </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le « garde des sceaux »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6" name="ZoneTexte 5"/>
          <p:cNvSpPr txBox="1"/>
          <p:nvPr/>
        </p:nvSpPr>
        <p:spPr>
          <a:xfrm>
            <a:off x="0" y="2071678"/>
            <a:ext cx="9144000" cy="1384995"/>
          </a:xfrm>
          <a:prstGeom prst="rect">
            <a:avLst/>
          </a:prstGeom>
          <a:noFill/>
        </p:spPr>
        <p:txBody>
          <a:bodyPr wrap="square" rtlCol="0">
            <a:spAutoFit/>
          </a:bodyPr>
          <a:lstStyle/>
          <a:p>
            <a:pPr algn="ctr"/>
            <a:r>
              <a:rPr lang="fr-FR" sz="2800" dirty="0" smtClean="0">
                <a:solidFill>
                  <a:srgbClr val="008000"/>
                </a:solidFill>
                <a:latin typeface="Poor Richard" pitchFamily="18" charset="0"/>
              </a:rPr>
              <a:t>On peut lire sur le sceau « République française démocratique une et indivisible » sur la face et au dos « Au nom du peuple français » et « Égalité Fraternité ». </a:t>
            </a:r>
            <a:endParaRPr lang="fr-FR" sz="2800" dirty="0">
              <a:solidFill>
                <a:srgbClr val="008000"/>
              </a:solidFill>
              <a:latin typeface="Poor Richard" pitchFamily="18" charset="0"/>
            </a:endParaRPr>
          </a:p>
        </p:txBody>
      </p:sp>
      <p:sp>
        <p:nvSpPr>
          <p:cNvPr id="8" name="ZoneTexte 7"/>
          <p:cNvSpPr txBox="1"/>
          <p:nvPr/>
        </p:nvSpPr>
        <p:spPr>
          <a:xfrm>
            <a:off x="0" y="4857760"/>
            <a:ext cx="9144000" cy="954107"/>
          </a:xfrm>
          <a:prstGeom prst="rect">
            <a:avLst/>
          </a:prstGeom>
          <a:noFill/>
        </p:spPr>
        <p:txBody>
          <a:bodyPr wrap="square" rtlCol="0">
            <a:spAutoFit/>
          </a:bodyPr>
          <a:lstStyle/>
          <a:p>
            <a:pPr algn="ctr"/>
            <a:r>
              <a:rPr lang="fr-FR" sz="2800" dirty="0" smtClean="0">
                <a:solidFill>
                  <a:srgbClr val="008000"/>
                </a:solidFill>
                <a:latin typeface="Poor Richard" pitchFamily="18" charset="0"/>
              </a:rPr>
              <a:t>Le Ministre de la Justice s’appelle le garde des sceaux car la presse servant à établir le sceau est conservée dans son bureau.</a:t>
            </a:r>
            <a:endParaRPr lang="fr-FR" sz="28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par>
                                <p:cTn id="8" presetID="7" presetClass="entr" presetSubtype="8" fill="hold" grpId="0" nodeType="withEffect">
                                  <p:stCondLst>
                                    <p:cond delay="0"/>
                                  </p:stCondLst>
                                  <p:childTnLst>
                                    <p:set>
                                      <p:cBhvr>
                                        <p:cTn id="9" dur="1" fill="hold">
                                          <p:stCondLst>
                                            <p:cond delay="0"/>
                                          </p:stCondLst>
                                        </p:cTn>
                                        <p:tgtEl>
                                          <p:spTgt spid="30721"/>
                                        </p:tgtEl>
                                        <p:attrNameLst>
                                          <p:attrName>style.visibility</p:attrName>
                                        </p:attrNameLst>
                                      </p:cBhvr>
                                      <p:to>
                                        <p:strVal val="visible"/>
                                      </p:to>
                                    </p:set>
                                    <p:anim calcmode="lin" valueType="num">
                                      <p:cBhvr additive="base">
                                        <p:cTn id="10" dur="2000" fill="hold"/>
                                        <p:tgtEl>
                                          <p:spTgt spid="30721"/>
                                        </p:tgtEl>
                                        <p:attrNameLst>
                                          <p:attrName>ppt_x</p:attrName>
                                        </p:attrNameLst>
                                      </p:cBhvr>
                                      <p:tavLst>
                                        <p:tav tm="0">
                                          <p:val>
                                            <p:strVal val="0-#ppt_w/2"/>
                                          </p:val>
                                        </p:tav>
                                        <p:tav tm="100000">
                                          <p:val>
                                            <p:strVal val="#ppt_x"/>
                                          </p:val>
                                        </p:tav>
                                      </p:tavLst>
                                    </p:anim>
                                    <p:anim calcmode="lin" valueType="num">
                                      <p:cBhvr additive="base">
                                        <p:cTn id="11" dur="2000" fill="hold"/>
                                        <p:tgtEl>
                                          <p:spTgt spid="30721"/>
                                        </p:tgtEl>
                                        <p:attrNameLst>
                                          <p:attrName>ppt_y</p:attrName>
                                        </p:attrNameLst>
                                      </p:cBhvr>
                                      <p:tavLst>
                                        <p:tav tm="0">
                                          <p:val>
                                            <p:strVal val="#ppt_y"/>
                                          </p:val>
                                        </p:tav>
                                        <p:tav tm="100000">
                                          <p:val>
                                            <p:strVal val="#ppt_y"/>
                                          </p:val>
                                        </p:tav>
                                      </p:tavLst>
                                    </p:anim>
                                  </p:childTnLst>
                                </p:cTn>
                              </p:par>
                              <p:par>
                                <p:cTn id="12" presetID="7" presetClass="entr" presetSubtype="2" fill="hold" grpId="0" nodeType="withEffect">
                                  <p:stCondLst>
                                    <p:cond delay="0"/>
                                  </p:stCondLst>
                                  <p:childTnLst>
                                    <p:set>
                                      <p:cBhvr>
                                        <p:cTn id="13" dur="1" fill="hold">
                                          <p:stCondLst>
                                            <p:cond delay="0"/>
                                          </p:stCondLst>
                                        </p:cTn>
                                        <p:tgtEl>
                                          <p:spTgt spid="30722"/>
                                        </p:tgtEl>
                                        <p:attrNameLst>
                                          <p:attrName>style.visibility</p:attrName>
                                        </p:attrNameLst>
                                      </p:cBhvr>
                                      <p:to>
                                        <p:strVal val="visible"/>
                                      </p:to>
                                    </p:set>
                                    <p:anim calcmode="lin" valueType="num">
                                      <p:cBhvr additive="base">
                                        <p:cTn id="14" dur="2000" fill="hold"/>
                                        <p:tgtEl>
                                          <p:spTgt spid="30722"/>
                                        </p:tgtEl>
                                        <p:attrNameLst>
                                          <p:attrName>ppt_x</p:attrName>
                                        </p:attrNameLst>
                                      </p:cBhvr>
                                      <p:tavLst>
                                        <p:tav tm="0">
                                          <p:val>
                                            <p:strVal val="1+#ppt_w/2"/>
                                          </p:val>
                                        </p:tav>
                                        <p:tav tm="100000">
                                          <p:val>
                                            <p:strVal val="#ppt_x"/>
                                          </p:val>
                                        </p:tav>
                                      </p:tavLst>
                                    </p:anim>
                                    <p:anim calcmode="lin" valueType="num">
                                      <p:cBhvr additive="base">
                                        <p:cTn id="15" dur="2000" fill="hold"/>
                                        <p:tgtEl>
                                          <p:spTgt spid="3072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6"/>
                                        </p:tgtEl>
                                        <p:attrNameLst>
                                          <p:attrName>style.visibility</p:attrName>
                                        </p:attrNameLst>
                                      </p:cBhvr>
                                      <p:to>
                                        <p:strVal val="visible"/>
                                      </p:to>
                                    </p:set>
                                    <p:anim calcmode="discrete" valueType="clr">
                                      <p:cBhvr override="childStyle">
                                        <p:cTn id="20"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6"/>
                                        </p:tgtEl>
                                        <p:attrNameLst>
                                          <p:attrName>fillcolor</p:attrName>
                                        </p:attrNameLst>
                                      </p:cBhvr>
                                      <p:tavLst>
                                        <p:tav tm="0">
                                          <p:val>
                                            <p:clrVal>
                                              <a:schemeClr val="accent2"/>
                                            </p:clrVal>
                                          </p:val>
                                        </p:tav>
                                        <p:tav tm="50000">
                                          <p:val>
                                            <p:clrVal>
                                              <a:schemeClr val="hlink"/>
                                            </p:clrVal>
                                          </p:val>
                                        </p:tav>
                                      </p:tavLst>
                                    </p:anim>
                                    <p:set>
                                      <p:cBhvr>
                                        <p:cTn id="22" dur="80"/>
                                        <p:tgtEl>
                                          <p:spTgt spid="6"/>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8"/>
                                        </p:tgtEl>
                                        <p:attrNameLst>
                                          <p:attrName>style.visibility</p:attrName>
                                        </p:attrNameLst>
                                      </p:cBhvr>
                                      <p:to>
                                        <p:strVal val="visible"/>
                                      </p:to>
                                    </p:set>
                                    <p:anim calcmode="discrete" valueType="clr">
                                      <p:cBhvr override="childStyle">
                                        <p:cTn id="2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8"/>
                                        </p:tgtEl>
                                        <p:attrNameLst>
                                          <p:attrName>fillcolor</p:attrName>
                                        </p:attrNameLst>
                                      </p:cBhvr>
                                      <p:tavLst>
                                        <p:tav tm="0">
                                          <p:val>
                                            <p:clrVal>
                                              <a:schemeClr val="accent2"/>
                                            </p:clrVal>
                                          </p:val>
                                        </p:tav>
                                        <p:tav tm="50000">
                                          <p:val>
                                            <p:clrVal>
                                              <a:schemeClr val="hlink"/>
                                            </p:clrVal>
                                          </p:val>
                                        </p:tav>
                                      </p:tavLst>
                                    </p:anim>
                                    <p:set>
                                      <p:cBhvr>
                                        <p:cTn id="29"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P spid="30722" grpId="0"/>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0254500.gif"/>
          <p:cNvPicPr>
            <a:picLocks noChangeAspect="1"/>
          </p:cNvPicPr>
          <p:nvPr/>
        </p:nvPicPr>
        <p:blipFill>
          <a:blip r:embed="rId2"/>
          <a:stretch>
            <a:fillRect/>
          </a:stretch>
        </p:blipFill>
        <p:spPr>
          <a:xfrm>
            <a:off x="4214810" y="142852"/>
            <a:ext cx="762002" cy="762002"/>
          </a:xfrm>
          <a:prstGeom prst="rect">
            <a:avLst/>
          </a:prstGeom>
        </p:spPr>
      </p:pic>
      <p:sp>
        <p:nvSpPr>
          <p:cNvPr id="31745" name="Rectangle 1"/>
          <p:cNvSpPr>
            <a:spLocks noChangeArrowheads="1"/>
          </p:cNvSpPr>
          <p:nvPr/>
        </p:nvSpPr>
        <p:spPr bwMode="auto">
          <a:xfrm>
            <a:off x="0" y="1142984"/>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e) À quelle occasion l’utilise-t-on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4" name="Rectangle 3"/>
          <p:cNvSpPr/>
          <p:nvPr/>
        </p:nvSpPr>
        <p:spPr>
          <a:xfrm>
            <a:off x="0" y="2071678"/>
            <a:ext cx="9144000" cy="1384995"/>
          </a:xfrm>
          <a:prstGeom prst="rect">
            <a:avLst/>
          </a:prstGeom>
        </p:spPr>
        <p:txBody>
          <a:bodyPr wrap="square">
            <a:spAutoFit/>
          </a:bodyPr>
          <a:lstStyle/>
          <a:p>
            <a:pPr algn="ctr"/>
            <a:r>
              <a:rPr lang="fr-FR" sz="2800" dirty="0" smtClean="0">
                <a:solidFill>
                  <a:srgbClr val="008000"/>
                </a:solidFill>
                <a:latin typeface="Poor Richard" pitchFamily="18" charset="0"/>
              </a:rPr>
              <a:t>Aujourd'hui, l'usage du sceau n'est réservé qu'à des occasions solennelles comme la signature de la Constitution et éventuellement ses modifications</a:t>
            </a:r>
            <a:endParaRPr lang="fr-FR" sz="28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31745"/>
                                        </p:tgtEl>
                                        <p:attrNameLst>
                                          <p:attrName>style.visibility</p:attrName>
                                        </p:attrNameLst>
                                      </p:cBhvr>
                                      <p:to>
                                        <p:strVal val="visible"/>
                                      </p:to>
                                    </p:set>
                                    <p:anim calcmode="lin" valueType="num">
                                      <p:cBhvr additive="base">
                                        <p:cTn id="7" dur="2000" fill="hold"/>
                                        <p:tgtEl>
                                          <p:spTgt spid="31745"/>
                                        </p:tgtEl>
                                        <p:attrNameLst>
                                          <p:attrName>ppt_x</p:attrName>
                                        </p:attrNameLst>
                                      </p:cBhvr>
                                      <p:tavLst>
                                        <p:tav tm="0">
                                          <p:val>
                                            <p:strVal val="0-#ppt_w/2"/>
                                          </p:val>
                                        </p:tav>
                                        <p:tav tm="100000">
                                          <p:val>
                                            <p:strVal val="#ppt_x"/>
                                          </p:val>
                                        </p:tav>
                                      </p:tavLst>
                                    </p:anim>
                                    <p:anim calcmode="lin" valueType="num">
                                      <p:cBhvr additive="base">
                                        <p:cTn id="8" dur="2000" fill="hold"/>
                                        <p:tgtEl>
                                          <p:spTgt spid="31745"/>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hrono871_1.gif"/>
          <p:cNvPicPr>
            <a:picLocks noChangeAspect="1"/>
          </p:cNvPicPr>
          <p:nvPr/>
        </p:nvPicPr>
        <p:blipFill>
          <a:blip r:embed="rId2" cstate="print"/>
          <a:srcRect/>
          <a:stretch>
            <a:fillRect/>
          </a:stretch>
        </p:blipFill>
        <p:spPr bwMode="auto">
          <a:xfrm>
            <a:off x="1285852" y="214290"/>
            <a:ext cx="1428760" cy="1428760"/>
          </a:xfrm>
          <a:prstGeom prst="rect">
            <a:avLst/>
          </a:prstGeom>
          <a:noFill/>
          <a:ln w="9525">
            <a:noFill/>
            <a:miter lim="800000"/>
            <a:headEnd/>
            <a:tailEnd/>
          </a:ln>
        </p:spPr>
      </p:pic>
      <p:sp>
        <p:nvSpPr>
          <p:cNvPr id="5" name="Rectangle 4"/>
          <p:cNvSpPr/>
          <p:nvPr/>
        </p:nvSpPr>
        <p:spPr>
          <a:xfrm flipV="1">
            <a:off x="785786" y="1357298"/>
            <a:ext cx="1214446"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Sans titre.bmp"/>
          <p:cNvPicPr>
            <a:picLocks noChangeAspect="1"/>
          </p:cNvPicPr>
          <p:nvPr/>
        </p:nvPicPr>
        <p:blipFill>
          <a:blip r:embed="rId3" cstate="print"/>
          <a:srcRect l="19531" t="23750" r="50781" b="16250"/>
          <a:stretch>
            <a:fillRect/>
          </a:stretch>
        </p:blipFill>
        <p:spPr>
          <a:xfrm>
            <a:off x="4289224" y="714356"/>
            <a:ext cx="4354742" cy="5500726"/>
          </a:xfrm>
          <a:prstGeom prst="rect">
            <a:avLst/>
          </a:prstGeom>
          <a:ln w="28575">
            <a:solidFill>
              <a:schemeClr val="tx1"/>
            </a:solidFill>
          </a:ln>
        </p:spPr>
      </p:pic>
      <p:sp>
        <p:nvSpPr>
          <p:cNvPr id="7" name="ZoneTexte 6"/>
          <p:cNvSpPr txBox="1"/>
          <p:nvPr/>
        </p:nvSpPr>
        <p:spPr>
          <a:xfrm>
            <a:off x="0" y="2643182"/>
            <a:ext cx="4286280" cy="1569660"/>
          </a:xfrm>
          <a:prstGeom prst="rect">
            <a:avLst/>
          </a:prstGeom>
          <a:noFill/>
        </p:spPr>
        <p:txBody>
          <a:bodyPr wrap="square" rtlCol="0">
            <a:spAutoFit/>
          </a:bodyPr>
          <a:lstStyle/>
          <a:p>
            <a:pPr algn="ctr"/>
            <a:r>
              <a:rPr lang="fr-FR" sz="3200" b="1" dirty="0" smtClean="0">
                <a:latin typeface="Poor Richard" pitchFamily="18" charset="0"/>
              </a:rPr>
              <a:t>Fiche de travail n°1 </a:t>
            </a:r>
            <a:r>
              <a:rPr lang="fr-FR" sz="3200" dirty="0" smtClean="0">
                <a:latin typeface="Poor Richard" pitchFamily="18" charset="0"/>
              </a:rPr>
              <a:t>: </a:t>
            </a:r>
          </a:p>
          <a:p>
            <a:pPr algn="ctr"/>
            <a:r>
              <a:rPr lang="fr-FR" sz="3200" dirty="0" smtClean="0">
                <a:latin typeface="Poor Richard" pitchFamily="18" charset="0"/>
              </a:rPr>
              <a:t>« </a:t>
            </a:r>
            <a:r>
              <a:rPr lang="fr-FR" sz="3200" i="1" u="sng" dirty="0" smtClean="0">
                <a:latin typeface="Poor Richard" pitchFamily="18" charset="0"/>
              </a:rPr>
              <a:t>Comment devient-on citoyen Français?</a:t>
            </a:r>
            <a:r>
              <a:rPr lang="fr-FR" sz="3200" dirty="0" smtClean="0">
                <a:latin typeface="Poor Richard" pitchFamily="18" charset="0"/>
              </a:rPr>
              <a:t> »</a:t>
            </a:r>
            <a:endParaRPr lang="fr-FR" sz="32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20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0254500.gif"/>
          <p:cNvPicPr>
            <a:picLocks noChangeAspect="1"/>
          </p:cNvPicPr>
          <p:nvPr/>
        </p:nvPicPr>
        <p:blipFill>
          <a:blip r:embed="rId2"/>
          <a:stretch>
            <a:fillRect/>
          </a:stretch>
        </p:blipFill>
        <p:spPr>
          <a:xfrm>
            <a:off x="4214810" y="142852"/>
            <a:ext cx="762002" cy="762002"/>
          </a:xfrm>
          <a:prstGeom prst="rect">
            <a:avLst/>
          </a:prstGeom>
        </p:spPr>
      </p:pic>
      <p:sp>
        <p:nvSpPr>
          <p:cNvPr id="32769" name="Rectangle 1"/>
          <p:cNvSpPr>
            <a:spLocks noChangeArrowheads="1"/>
          </p:cNvSpPr>
          <p:nvPr/>
        </p:nvSpPr>
        <p:spPr bwMode="auto">
          <a:xfrm>
            <a:off x="0" y="1142984"/>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5. Le 14 Juillet : la </a:t>
            </a:r>
            <a:r>
              <a:rPr kumimoji="0" lang="fr-FR" sz="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a:t>
            </a:r>
            <a:r>
              <a:rPr kumimoji="0" lang="fr-FR" sz="2400" b="1"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 </a:t>
            </a: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Nationale</a:t>
            </a:r>
            <a:endParaRPr kumimoji="0" lang="fr-FR" sz="280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32770" name="Rectangle 2"/>
          <p:cNvSpPr>
            <a:spLocks noChangeArrowheads="1"/>
          </p:cNvSpPr>
          <p:nvPr/>
        </p:nvSpPr>
        <p:spPr bwMode="auto">
          <a:xfrm>
            <a:off x="0" y="2214554"/>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a) À quel évènement est rattaché le 14 juillet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32771" name="Rectangle 3"/>
          <p:cNvSpPr>
            <a:spLocks noChangeArrowheads="1"/>
          </p:cNvSpPr>
          <p:nvPr/>
        </p:nvSpPr>
        <p:spPr bwMode="auto">
          <a:xfrm>
            <a:off x="0" y="4071942"/>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b) En quelle année le 14 juillet devient-il fête nationale ?</a:t>
            </a:r>
            <a:r>
              <a:rPr kumimoji="0" lang="fr-FR" sz="2800" b="0" i="0" u="none" strike="noStrike" cap="none" normalizeH="0" dirty="0" smtClean="0">
                <a:ln>
                  <a:noFill/>
                </a:ln>
                <a:solidFill>
                  <a:schemeClr val="tx1"/>
                </a:solidFill>
                <a:effectLst/>
                <a:latin typeface="Poor Richard" pitchFamily="18" charset="0"/>
                <a:ea typeface="Calibri" pitchFamily="34" charset="0"/>
                <a:cs typeface="Times New Roman" pitchFamily="18" charset="0"/>
              </a:rPr>
              <a:t> </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Pourquoi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8" name="ZoneTexte 7"/>
          <p:cNvSpPr txBox="1"/>
          <p:nvPr/>
        </p:nvSpPr>
        <p:spPr>
          <a:xfrm>
            <a:off x="3357554" y="1214422"/>
            <a:ext cx="3357586" cy="523220"/>
          </a:xfrm>
          <a:prstGeom prst="rect">
            <a:avLst/>
          </a:prstGeom>
          <a:noFill/>
        </p:spPr>
        <p:txBody>
          <a:bodyPr wrap="square" rtlCol="0">
            <a:spAutoFit/>
          </a:bodyPr>
          <a:lstStyle/>
          <a:p>
            <a:pPr algn="ctr"/>
            <a:r>
              <a:rPr lang="fr-FR" sz="2800" dirty="0" smtClean="0">
                <a:solidFill>
                  <a:srgbClr val="008000"/>
                </a:solidFill>
                <a:latin typeface="Papyrus" pitchFamily="66" charset="0"/>
              </a:rPr>
              <a:t>fête</a:t>
            </a:r>
            <a:endParaRPr lang="fr-FR" sz="2800" dirty="0">
              <a:solidFill>
                <a:srgbClr val="008000"/>
              </a:solidFill>
              <a:latin typeface="Papyrus" pitchFamily="66" charset="0"/>
            </a:endParaRPr>
          </a:p>
        </p:txBody>
      </p:sp>
      <p:sp>
        <p:nvSpPr>
          <p:cNvPr id="9" name="ZoneTexte 8"/>
          <p:cNvSpPr txBox="1"/>
          <p:nvPr/>
        </p:nvSpPr>
        <p:spPr>
          <a:xfrm>
            <a:off x="0" y="3000372"/>
            <a:ext cx="9144000" cy="523220"/>
          </a:xfrm>
          <a:prstGeom prst="rect">
            <a:avLst/>
          </a:prstGeom>
          <a:noFill/>
        </p:spPr>
        <p:txBody>
          <a:bodyPr wrap="square" rtlCol="0">
            <a:spAutoFit/>
          </a:bodyPr>
          <a:lstStyle/>
          <a:p>
            <a:pPr algn="ctr"/>
            <a:r>
              <a:rPr lang="fr-FR" sz="2800" dirty="0" smtClean="0">
                <a:solidFill>
                  <a:srgbClr val="008000"/>
                </a:solidFill>
                <a:latin typeface="Poor Richard" pitchFamily="18" charset="0"/>
              </a:rPr>
              <a:t>Le 14 juillet est rattaché à la prise de la Bastille en 1789.</a:t>
            </a:r>
            <a:endParaRPr lang="fr-FR" sz="2800" dirty="0">
              <a:solidFill>
                <a:srgbClr val="008000"/>
              </a:solidFill>
              <a:latin typeface="Poor Richard" pitchFamily="18" charset="0"/>
            </a:endParaRPr>
          </a:p>
        </p:txBody>
      </p:sp>
      <p:sp>
        <p:nvSpPr>
          <p:cNvPr id="10" name="ZoneTexte 9"/>
          <p:cNvSpPr txBox="1"/>
          <p:nvPr/>
        </p:nvSpPr>
        <p:spPr>
          <a:xfrm>
            <a:off x="0" y="5000636"/>
            <a:ext cx="9144000" cy="954107"/>
          </a:xfrm>
          <a:prstGeom prst="rect">
            <a:avLst/>
          </a:prstGeom>
          <a:noFill/>
        </p:spPr>
        <p:txBody>
          <a:bodyPr wrap="square" rtlCol="0">
            <a:spAutoFit/>
          </a:bodyPr>
          <a:lstStyle/>
          <a:p>
            <a:pPr algn="ctr"/>
            <a:r>
              <a:rPr lang="fr-FR" sz="2800" dirty="0" smtClean="0">
                <a:solidFill>
                  <a:srgbClr val="008000"/>
                </a:solidFill>
                <a:latin typeface="Poor Richard" pitchFamily="18" charset="0"/>
              </a:rPr>
              <a:t>Le 14 juillet devient fête nationale en 1880 pour célébrer la fête de la Fédération datant de 1790.</a:t>
            </a:r>
            <a:endParaRPr lang="fr-FR" sz="28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2769"/>
                                        </p:tgtEl>
                                        <p:attrNameLst>
                                          <p:attrName>style.visibility</p:attrName>
                                        </p:attrNameLst>
                                      </p:cBhvr>
                                      <p:to>
                                        <p:strVal val="visible"/>
                                      </p:to>
                                    </p:set>
                                    <p:anim calcmode="discrete" valueType="clr">
                                      <p:cBhvr override="childStyle">
                                        <p:cTn id="10" dur="80"/>
                                        <p:tgtEl>
                                          <p:spTgt spid="32769"/>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2769"/>
                                        </p:tgtEl>
                                        <p:attrNameLst>
                                          <p:attrName>fillcolor</p:attrName>
                                        </p:attrNameLst>
                                      </p:cBhvr>
                                      <p:tavLst>
                                        <p:tav tm="0">
                                          <p:val>
                                            <p:clrVal>
                                              <a:schemeClr val="accent2"/>
                                            </p:clrVal>
                                          </p:val>
                                        </p:tav>
                                        <p:tav tm="50000">
                                          <p:val>
                                            <p:clrVal>
                                              <a:schemeClr val="hlink"/>
                                            </p:clrVal>
                                          </p:val>
                                        </p:tav>
                                      </p:tavLst>
                                    </p:anim>
                                    <p:set>
                                      <p:cBhvr>
                                        <p:cTn id="12" dur="80"/>
                                        <p:tgtEl>
                                          <p:spTgt spid="32769"/>
                                        </p:tgtEl>
                                        <p:attrNameLst>
                                          <p:attrName>fill.type</p:attrName>
                                        </p:attrNameLst>
                                      </p:cBhvr>
                                      <p:to>
                                        <p:strVal val="solid"/>
                                      </p:to>
                                    </p:set>
                                  </p:childTnLst>
                                </p:cTn>
                              </p:par>
                              <p:par>
                                <p:cTn id="13" presetID="7" presetClass="entr" presetSubtype="8" fill="hold" grpId="0" nodeType="withEffect">
                                  <p:stCondLst>
                                    <p:cond delay="0"/>
                                  </p:stCondLst>
                                  <p:childTnLst>
                                    <p:set>
                                      <p:cBhvr>
                                        <p:cTn id="14" dur="1" fill="hold">
                                          <p:stCondLst>
                                            <p:cond delay="0"/>
                                          </p:stCondLst>
                                        </p:cTn>
                                        <p:tgtEl>
                                          <p:spTgt spid="32770"/>
                                        </p:tgtEl>
                                        <p:attrNameLst>
                                          <p:attrName>style.visibility</p:attrName>
                                        </p:attrNameLst>
                                      </p:cBhvr>
                                      <p:to>
                                        <p:strVal val="visible"/>
                                      </p:to>
                                    </p:set>
                                    <p:anim calcmode="lin" valueType="num">
                                      <p:cBhvr additive="base">
                                        <p:cTn id="15" dur="2000" fill="hold"/>
                                        <p:tgtEl>
                                          <p:spTgt spid="32770"/>
                                        </p:tgtEl>
                                        <p:attrNameLst>
                                          <p:attrName>ppt_x</p:attrName>
                                        </p:attrNameLst>
                                      </p:cBhvr>
                                      <p:tavLst>
                                        <p:tav tm="0">
                                          <p:val>
                                            <p:strVal val="0-#ppt_w/2"/>
                                          </p:val>
                                        </p:tav>
                                        <p:tav tm="100000">
                                          <p:val>
                                            <p:strVal val="#ppt_x"/>
                                          </p:val>
                                        </p:tav>
                                      </p:tavLst>
                                    </p:anim>
                                    <p:anim calcmode="lin" valueType="num">
                                      <p:cBhvr additive="base">
                                        <p:cTn id="16" dur="2000" fill="hold"/>
                                        <p:tgtEl>
                                          <p:spTgt spid="32770"/>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0"/>
                                  </p:stCondLst>
                                  <p:childTnLst>
                                    <p:set>
                                      <p:cBhvr>
                                        <p:cTn id="18" dur="1" fill="hold">
                                          <p:stCondLst>
                                            <p:cond delay="0"/>
                                          </p:stCondLst>
                                        </p:cTn>
                                        <p:tgtEl>
                                          <p:spTgt spid="32771"/>
                                        </p:tgtEl>
                                        <p:attrNameLst>
                                          <p:attrName>style.visibility</p:attrName>
                                        </p:attrNameLst>
                                      </p:cBhvr>
                                      <p:to>
                                        <p:strVal val="visible"/>
                                      </p:to>
                                    </p:set>
                                    <p:anim calcmode="lin" valueType="num">
                                      <p:cBhvr additive="base">
                                        <p:cTn id="19" dur="2000" fill="hold"/>
                                        <p:tgtEl>
                                          <p:spTgt spid="32771"/>
                                        </p:tgtEl>
                                        <p:attrNameLst>
                                          <p:attrName>ppt_x</p:attrName>
                                        </p:attrNameLst>
                                      </p:cBhvr>
                                      <p:tavLst>
                                        <p:tav tm="0">
                                          <p:val>
                                            <p:strVal val="1+#ppt_w/2"/>
                                          </p:val>
                                        </p:tav>
                                        <p:tav tm="100000">
                                          <p:val>
                                            <p:strVal val="#ppt_x"/>
                                          </p:val>
                                        </p:tav>
                                      </p:tavLst>
                                    </p:anim>
                                    <p:anim calcmode="lin" valueType="num">
                                      <p:cBhvr additive="base">
                                        <p:cTn id="20" dur="2000" fill="hold"/>
                                        <p:tgtEl>
                                          <p:spTgt spid="3277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8"/>
                                        </p:tgtEl>
                                        <p:attrNameLst>
                                          <p:attrName>style.visibility</p:attrName>
                                        </p:attrNameLst>
                                      </p:cBhvr>
                                      <p:to>
                                        <p:strVal val="visible"/>
                                      </p:to>
                                    </p:set>
                                    <p:anim calcmode="discrete" valueType="clr">
                                      <p:cBhvr override="childStyle">
                                        <p:cTn id="2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
                                        </p:tgtEl>
                                        <p:attrNameLst>
                                          <p:attrName>fillcolor</p:attrName>
                                        </p:attrNameLst>
                                      </p:cBhvr>
                                      <p:tavLst>
                                        <p:tav tm="0">
                                          <p:val>
                                            <p:clrVal>
                                              <a:schemeClr val="accent2"/>
                                            </p:clrVal>
                                          </p:val>
                                        </p:tav>
                                        <p:tav tm="50000">
                                          <p:val>
                                            <p:clrVal>
                                              <a:schemeClr val="hlink"/>
                                            </p:clrVal>
                                          </p:val>
                                        </p:tav>
                                      </p:tavLst>
                                    </p:anim>
                                    <p:set>
                                      <p:cBhvr>
                                        <p:cTn id="27" dur="80"/>
                                        <p:tgtEl>
                                          <p:spTgt spid="8"/>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9"/>
                                        </p:tgtEl>
                                        <p:attrNameLst>
                                          <p:attrName>style.visibility</p:attrName>
                                        </p:attrNameLst>
                                      </p:cBhvr>
                                      <p:to>
                                        <p:strVal val="visible"/>
                                      </p:to>
                                    </p:set>
                                    <p:anim calcmode="discrete" valueType="clr">
                                      <p:cBhvr override="childStyle">
                                        <p:cTn id="3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9"/>
                                        </p:tgtEl>
                                        <p:attrNameLst>
                                          <p:attrName>fillcolor</p:attrName>
                                        </p:attrNameLst>
                                      </p:cBhvr>
                                      <p:tavLst>
                                        <p:tav tm="0">
                                          <p:val>
                                            <p:clrVal>
                                              <a:schemeClr val="accent2"/>
                                            </p:clrVal>
                                          </p:val>
                                        </p:tav>
                                        <p:tav tm="50000">
                                          <p:val>
                                            <p:clrVal>
                                              <a:schemeClr val="hlink"/>
                                            </p:clrVal>
                                          </p:val>
                                        </p:tav>
                                      </p:tavLst>
                                    </p:anim>
                                    <p:set>
                                      <p:cBhvr>
                                        <p:cTn id="34" dur="80"/>
                                        <p:tgtEl>
                                          <p:spTgt spid="9"/>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0"/>
                                        </p:tgtEl>
                                        <p:attrNameLst>
                                          <p:attrName>style.visibility</p:attrName>
                                        </p:attrNameLst>
                                      </p:cBhvr>
                                      <p:to>
                                        <p:strVal val="visible"/>
                                      </p:to>
                                    </p:set>
                                    <p:anim calcmode="discrete" valueType="clr">
                                      <p:cBhvr override="childStyle">
                                        <p:cTn id="3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0"/>
                                        </p:tgtEl>
                                        <p:attrNameLst>
                                          <p:attrName>fillcolor</p:attrName>
                                        </p:attrNameLst>
                                      </p:cBhvr>
                                      <p:tavLst>
                                        <p:tav tm="0">
                                          <p:val>
                                            <p:clrVal>
                                              <a:schemeClr val="accent2"/>
                                            </p:clrVal>
                                          </p:val>
                                        </p:tav>
                                        <p:tav tm="50000">
                                          <p:val>
                                            <p:clrVal>
                                              <a:schemeClr val="hlink"/>
                                            </p:clrVal>
                                          </p:val>
                                        </p:tav>
                                      </p:tavLst>
                                    </p:anim>
                                    <p:set>
                                      <p:cBhvr>
                                        <p:cTn id="41"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P spid="32770" grpId="0"/>
      <p:bldP spid="32771"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1214422"/>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6. Marianne : </a:t>
            </a:r>
            <a:r>
              <a:rPr kumimoji="0" lang="fr-FR" sz="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 </a:t>
            </a: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de la République</a:t>
            </a:r>
            <a:endParaRPr kumimoji="0" lang="fr-FR" sz="2800" i="0" u="none" strike="noStrike" cap="none" normalizeH="0" baseline="0" dirty="0" smtClean="0">
              <a:ln>
                <a:noFill/>
              </a:ln>
              <a:solidFill>
                <a:schemeClr val="tx1"/>
              </a:solidFill>
              <a:effectLst/>
              <a:latin typeface="Poor Richard" pitchFamily="18" charset="0"/>
              <a:cs typeface="Arial" pitchFamily="34" charset="0"/>
            </a:endParaRPr>
          </a:p>
        </p:txBody>
      </p:sp>
      <p:pic>
        <p:nvPicPr>
          <p:cNvPr id="3" name="Image 2" descr="j0254500.gif"/>
          <p:cNvPicPr>
            <a:picLocks noChangeAspect="1"/>
          </p:cNvPicPr>
          <p:nvPr/>
        </p:nvPicPr>
        <p:blipFill>
          <a:blip r:embed="rId2"/>
          <a:stretch>
            <a:fillRect/>
          </a:stretch>
        </p:blipFill>
        <p:spPr>
          <a:xfrm>
            <a:off x="4214810" y="142852"/>
            <a:ext cx="762002" cy="762002"/>
          </a:xfrm>
          <a:prstGeom prst="rect">
            <a:avLst/>
          </a:prstGeom>
        </p:spPr>
      </p:pic>
      <p:sp>
        <p:nvSpPr>
          <p:cNvPr id="33794" name="Rectangle 2"/>
          <p:cNvSpPr>
            <a:spLocks noChangeArrowheads="1"/>
          </p:cNvSpPr>
          <p:nvPr/>
        </p:nvSpPr>
        <p:spPr bwMode="auto">
          <a:xfrm>
            <a:off x="0" y="2285992"/>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ctr" defTabSz="914400" rtl="0" eaLnBrk="1" fontAlgn="base" latinLnBrk="0" hangingPunct="1">
              <a:lnSpc>
                <a:spcPct val="100000"/>
              </a:lnSpc>
              <a:spcBef>
                <a:spcPct val="0"/>
              </a:spcBef>
              <a:spcAft>
                <a:spcPct val="0"/>
              </a:spcAft>
              <a:buClrTx/>
              <a:buSzTx/>
              <a:buFontTx/>
              <a:buAutoNum type="alphaLcParenR"/>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Que symbolisent respectivement le bonnet</a:t>
            </a:r>
            <a:r>
              <a:rPr lang="fr-FR" sz="2800" dirty="0" smtClean="0">
                <a:latin typeface="Poor Richard" pitchFamily="18" charset="0"/>
                <a:ea typeface="Calibri" pitchFamily="34" charset="0"/>
                <a:cs typeface="Arial" pitchFamily="34" charset="0"/>
              </a:rPr>
              <a:t> </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phrygien </a:t>
            </a:r>
          </a:p>
          <a:p>
            <a:pPr marL="514350" marR="0" lvl="0" indent="-514350" algn="ctr" defTabSz="914400" rtl="0" eaLnBrk="1" fontAlgn="base" latinLnBrk="0" hangingPunct="1">
              <a:lnSpc>
                <a:spcPct val="100000"/>
              </a:lnSpc>
              <a:spcBef>
                <a:spcPct val="0"/>
              </a:spcBef>
              <a:spcAft>
                <a:spcPct val="0"/>
              </a:spcAft>
              <a:buClrTx/>
              <a:buSzTx/>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et la femme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33795" name="Rectangle 3"/>
          <p:cNvSpPr>
            <a:spLocks noChangeArrowheads="1"/>
          </p:cNvSpPr>
          <p:nvPr/>
        </p:nvSpPr>
        <p:spPr bwMode="auto">
          <a:xfrm>
            <a:off x="0" y="4357694"/>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b) À quoi fait précisément référence ce bonnet</a:t>
            </a:r>
            <a:r>
              <a:rPr lang="fr-FR" sz="2800" dirty="0" smtClean="0">
                <a:latin typeface="Poor Richard" pitchFamily="18" charset="0"/>
                <a:ea typeface="Calibri" pitchFamily="34" charset="0"/>
                <a:cs typeface="Arial" pitchFamily="34" charset="0"/>
              </a:rPr>
              <a:t> </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phrygien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7" name="ZoneTexte 6"/>
          <p:cNvSpPr txBox="1"/>
          <p:nvPr/>
        </p:nvSpPr>
        <p:spPr>
          <a:xfrm>
            <a:off x="2285984" y="1214422"/>
            <a:ext cx="3857652" cy="523220"/>
          </a:xfrm>
          <a:prstGeom prst="rect">
            <a:avLst/>
          </a:prstGeom>
          <a:noFill/>
        </p:spPr>
        <p:txBody>
          <a:bodyPr wrap="square" rtlCol="0">
            <a:spAutoFit/>
          </a:bodyPr>
          <a:lstStyle/>
          <a:p>
            <a:pPr algn="ctr"/>
            <a:r>
              <a:rPr lang="fr-FR" sz="2800" dirty="0" smtClean="0">
                <a:solidFill>
                  <a:srgbClr val="008000"/>
                </a:solidFill>
                <a:latin typeface="Poor Richard" pitchFamily="18" charset="0"/>
              </a:rPr>
              <a:t>allégorie</a:t>
            </a:r>
            <a:endParaRPr lang="fr-FR" sz="2800" dirty="0">
              <a:solidFill>
                <a:srgbClr val="008000"/>
              </a:solidFill>
              <a:latin typeface="Poor Richard" pitchFamily="18" charset="0"/>
            </a:endParaRPr>
          </a:p>
        </p:txBody>
      </p:sp>
      <p:sp>
        <p:nvSpPr>
          <p:cNvPr id="8" name="ZoneTexte 7"/>
          <p:cNvSpPr txBox="1"/>
          <p:nvPr/>
        </p:nvSpPr>
        <p:spPr>
          <a:xfrm>
            <a:off x="0" y="3286124"/>
            <a:ext cx="9144000" cy="954107"/>
          </a:xfrm>
          <a:prstGeom prst="rect">
            <a:avLst/>
          </a:prstGeom>
          <a:noFill/>
        </p:spPr>
        <p:txBody>
          <a:bodyPr wrap="square" rtlCol="0">
            <a:spAutoFit/>
          </a:bodyPr>
          <a:lstStyle/>
          <a:p>
            <a:pPr algn="ctr"/>
            <a:r>
              <a:rPr lang="fr-FR" sz="2800" dirty="0" smtClean="0">
                <a:solidFill>
                  <a:srgbClr val="008000"/>
                </a:solidFill>
                <a:latin typeface="Poor Richard" pitchFamily="18" charset="0"/>
              </a:rPr>
              <a:t>Le bonnet phrygien symbolise la liberté et la femme représente le peuple.</a:t>
            </a:r>
            <a:endParaRPr lang="fr-FR" sz="2800" dirty="0">
              <a:solidFill>
                <a:srgbClr val="008000"/>
              </a:solidFill>
              <a:latin typeface="Poor Richard" pitchFamily="18" charset="0"/>
            </a:endParaRPr>
          </a:p>
        </p:txBody>
      </p:sp>
      <p:sp>
        <p:nvSpPr>
          <p:cNvPr id="9" name="ZoneTexte 8"/>
          <p:cNvSpPr txBox="1"/>
          <p:nvPr/>
        </p:nvSpPr>
        <p:spPr>
          <a:xfrm>
            <a:off x="0" y="5143512"/>
            <a:ext cx="9144000" cy="954107"/>
          </a:xfrm>
          <a:prstGeom prst="rect">
            <a:avLst/>
          </a:prstGeom>
          <a:noFill/>
        </p:spPr>
        <p:txBody>
          <a:bodyPr wrap="square" rtlCol="0">
            <a:spAutoFit/>
          </a:bodyPr>
          <a:lstStyle/>
          <a:p>
            <a:pPr algn="ctr"/>
            <a:r>
              <a:rPr lang="fr-FR" sz="2800" dirty="0" smtClean="0">
                <a:solidFill>
                  <a:srgbClr val="008000"/>
                </a:solidFill>
                <a:latin typeface="Poor Richard" pitchFamily="18" charset="0"/>
              </a:rPr>
              <a:t>Il fait précisément référence au bonnet que portaient les esclaves affranchis en Grèce et à Rome sous l’Antiquité.</a:t>
            </a:r>
            <a:endParaRPr lang="fr-FR" sz="28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3793"/>
                                        </p:tgtEl>
                                        <p:attrNameLst>
                                          <p:attrName>style.visibility</p:attrName>
                                        </p:attrNameLst>
                                      </p:cBhvr>
                                      <p:to>
                                        <p:strVal val="visible"/>
                                      </p:to>
                                    </p:set>
                                    <p:anim calcmode="discrete" valueType="clr">
                                      <p:cBhvr override="childStyle">
                                        <p:cTn id="10" dur="80"/>
                                        <p:tgtEl>
                                          <p:spTgt spid="3379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3793"/>
                                        </p:tgtEl>
                                        <p:attrNameLst>
                                          <p:attrName>fillcolor</p:attrName>
                                        </p:attrNameLst>
                                      </p:cBhvr>
                                      <p:tavLst>
                                        <p:tav tm="0">
                                          <p:val>
                                            <p:clrVal>
                                              <a:schemeClr val="accent2"/>
                                            </p:clrVal>
                                          </p:val>
                                        </p:tav>
                                        <p:tav tm="50000">
                                          <p:val>
                                            <p:clrVal>
                                              <a:schemeClr val="hlink"/>
                                            </p:clrVal>
                                          </p:val>
                                        </p:tav>
                                      </p:tavLst>
                                    </p:anim>
                                    <p:set>
                                      <p:cBhvr>
                                        <p:cTn id="12" dur="80"/>
                                        <p:tgtEl>
                                          <p:spTgt spid="33793"/>
                                        </p:tgtEl>
                                        <p:attrNameLst>
                                          <p:attrName>fill.type</p:attrName>
                                        </p:attrNameLst>
                                      </p:cBhvr>
                                      <p:to>
                                        <p:strVal val="solid"/>
                                      </p:to>
                                    </p:set>
                                  </p:childTnLst>
                                </p:cTn>
                              </p:par>
                              <p:par>
                                <p:cTn id="13" presetID="7" presetClass="entr" presetSubtype="8" fill="hold" grpId="0" nodeType="withEffect">
                                  <p:stCondLst>
                                    <p:cond delay="0"/>
                                  </p:stCondLst>
                                  <p:childTnLst>
                                    <p:set>
                                      <p:cBhvr>
                                        <p:cTn id="14" dur="1" fill="hold">
                                          <p:stCondLst>
                                            <p:cond delay="0"/>
                                          </p:stCondLst>
                                        </p:cTn>
                                        <p:tgtEl>
                                          <p:spTgt spid="33794"/>
                                        </p:tgtEl>
                                        <p:attrNameLst>
                                          <p:attrName>style.visibility</p:attrName>
                                        </p:attrNameLst>
                                      </p:cBhvr>
                                      <p:to>
                                        <p:strVal val="visible"/>
                                      </p:to>
                                    </p:set>
                                    <p:anim calcmode="lin" valueType="num">
                                      <p:cBhvr additive="base">
                                        <p:cTn id="15" dur="2000" fill="hold"/>
                                        <p:tgtEl>
                                          <p:spTgt spid="33794"/>
                                        </p:tgtEl>
                                        <p:attrNameLst>
                                          <p:attrName>ppt_x</p:attrName>
                                        </p:attrNameLst>
                                      </p:cBhvr>
                                      <p:tavLst>
                                        <p:tav tm="0">
                                          <p:val>
                                            <p:strVal val="0-#ppt_w/2"/>
                                          </p:val>
                                        </p:tav>
                                        <p:tav tm="100000">
                                          <p:val>
                                            <p:strVal val="#ppt_x"/>
                                          </p:val>
                                        </p:tav>
                                      </p:tavLst>
                                    </p:anim>
                                    <p:anim calcmode="lin" valueType="num">
                                      <p:cBhvr additive="base">
                                        <p:cTn id="16" dur="2000" fill="hold"/>
                                        <p:tgtEl>
                                          <p:spTgt spid="33794"/>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0"/>
                                  </p:stCondLst>
                                  <p:childTnLst>
                                    <p:set>
                                      <p:cBhvr>
                                        <p:cTn id="18" dur="1" fill="hold">
                                          <p:stCondLst>
                                            <p:cond delay="0"/>
                                          </p:stCondLst>
                                        </p:cTn>
                                        <p:tgtEl>
                                          <p:spTgt spid="33795"/>
                                        </p:tgtEl>
                                        <p:attrNameLst>
                                          <p:attrName>style.visibility</p:attrName>
                                        </p:attrNameLst>
                                      </p:cBhvr>
                                      <p:to>
                                        <p:strVal val="visible"/>
                                      </p:to>
                                    </p:set>
                                    <p:anim calcmode="lin" valueType="num">
                                      <p:cBhvr additive="base">
                                        <p:cTn id="19" dur="2000" fill="hold"/>
                                        <p:tgtEl>
                                          <p:spTgt spid="33795"/>
                                        </p:tgtEl>
                                        <p:attrNameLst>
                                          <p:attrName>ppt_x</p:attrName>
                                        </p:attrNameLst>
                                      </p:cBhvr>
                                      <p:tavLst>
                                        <p:tav tm="0">
                                          <p:val>
                                            <p:strVal val="1+#ppt_w/2"/>
                                          </p:val>
                                        </p:tav>
                                        <p:tav tm="100000">
                                          <p:val>
                                            <p:strVal val="#ppt_x"/>
                                          </p:val>
                                        </p:tav>
                                      </p:tavLst>
                                    </p:anim>
                                    <p:anim calcmode="lin" valueType="num">
                                      <p:cBhvr additive="base">
                                        <p:cTn id="20" dur="2000" fill="hold"/>
                                        <p:tgtEl>
                                          <p:spTgt spid="3379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7"/>
                                        </p:tgtEl>
                                        <p:attrNameLst>
                                          <p:attrName>style.visibility</p:attrName>
                                        </p:attrNameLst>
                                      </p:cBhvr>
                                      <p:to>
                                        <p:strVal val="visible"/>
                                      </p:to>
                                    </p:set>
                                    <p:anim calcmode="discrete" valueType="clr">
                                      <p:cBhvr override="childStyle">
                                        <p:cTn id="25"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7"/>
                                        </p:tgtEl>
                                        <p:attrNameLst>
                                          <p:attrName>fillcolor</p:attrName>
                                        </p:attrNameLst>
                                      </p:cBhvr>
                                      <p:tavLst>
                                        <p:tav tm="0">
                                          <p:val>
                                            <p:clrVal>
                                              <a:schemeClr val="accent2"/>
                                            </p:clrVal>
                                          </p:val>
                                        </p:tav>
                                        <p:tav tm="50000">
                                          <p:val>
                                            <p:clrVal>
                                              <a:schemeClr val="hlink"/>
                                            </p:clrVal>
                                          </p:val>
                                        </p:tav>
                                      </p:tavLst>
                                    </p:anim>
                                    <p:set>
                                      <p:cBhvr>
                                        <p:cTn id="27" dur="80"/>
                                        <p:tgtEl>
                                          <p:spTgt spid="7"/>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8"/>
                                        </p:tgtEl>
                                        <p:attrNameLst>
                                          <p:attrName>style.visibility</p:attrName>
                                        </p:attrNameLst>
                                      </p:cBhvr>
                                      <p:to>
                                        <p:strVal val="visible"/>
                                      </p:to>
                                    </p:set>
                                    <p:anim calcmode="discrete" valueType="clr">
                                      <p:cBhvr override="childStyle">
                                        <p:cTn id="3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8"/>
                                        </p:tgtEl>
                                        <p:attrNameLst>
                                          <p:attrName>fillcolor</p:attrName>
                                        </p:attrNameLst>
                                      </p:cBhvr>
                                      <p:tavLst>
                                        <p:tav tm="0">
                                          <p:val>
                                            <p:clrVal>
                                              <a:schemeClr val="accent2"/>
                                            </p:clrVal>
                                          </p:val>
                                        </p:tav>
                                        <p:tav tm="50000">
                                          <p:val>
                                            <p:clrVal>
                                              <a:schemeClr val="hlink"/>
                                            </p:clrVal>
                                          </p:val>
                                        </p:tav>
                                      </p:tavLst>
                                    </p:anim>
                                    <p:set>
                                      <p:cBhvr>
                                        <p:cTn id="34" dur="80"/>
                                        <p:tgtEl>
                                          <p:spTgt spid="8"/>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9"/>
                                        </p:tgtEl>
                                        <p:attrNameLst>
                                          <p:attrName>style.visibility</p:attrName>
                                        </p:attrNameLst>
                                      </p:cBhvr>
                                      <p:to>
                                        <p:strVal val="visible"/>
                                      </p:to>
                                    </p:set>
                                    <p:anim calcmode="discrete" valueType="clr">
                                      <p:cBhvr override="childStyle">
                                        <p:cTn id="3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9"/>
                                        </p:tgtEl>
                                        <p:attrNameLst>
                                          <p:attrName>fillcolor</p:attrName>
                                        </p:attrNameLst>
                                      </p:cBhvr>
                                      <p:tavLst>
                                        <p:tav tm="0">
                                          <p:val>
                                            <p:clrVal>
                                              <a:schemeClr val="accent2"/>
                                            </p:clrVal>
                                          </p:val>
                                        </p:tav>
                                        <p:tav tm="50000">
                                          <p:val>
                                            <p:clrVal>
                                              <a:schemeClr val="hlink"/>
                                            </p:clrVal>
                                          </p:val>
                                        </p:tav>
                                      </p:tavLst>
                                    </p:anim>
                                    <p:set>
                                      <p:cBhvr>
                                        <p:cTn id="41"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P spid="33794" grpId="0"/>
      <p:bldP spid="33795"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0254500.gif"/>
          <p:cNvPicPr>
            <a:picLocks noChangeAspect="1"/>
          </p:cNvPicPr>
          <p:nvPr/>
        </p:nvPicPr>
        <p:blipFill>
          <a:blip r:embed="rId2"/>
          <a:stretch>
            <a:fillRect/>
          </a:stretch>
        </p:blipFill>
        <p:spPr>
          <a:xfrm>
            <a:off x="4214810" y="142852"/>
            <a:ext cx="762002" cy="762002"/>
          </a:xfrm>
          <a:prstGeom prst="rect">
            <a:avLst/>
          </a:prstGeom>
        </p:spPr>
      </p:pic>
      <p:sp>
        <p:nvSpPr>
          <p:cNvPr id="34817" name="Rectangle 1"/>
          <p:cNvSpPr>
            <a:spLocks noChangeArrowheads="1"/>
          </p:cNvSpPr>
          <p:nvPr/>
        </p:nvSpPr>
        <p:spPr bwMode="auto">
          <a:xfrm>
            <a:off x="0" y="1071546"/>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c) Pourquoi cette effigie porte-t-elle le nom de</a:t>
            </a:r>
            <a:r>
              <a:rPr lang="fr-FR" sz="2800" dirty="0" smtClean="0">
                <a:latin typeface="Poor Richard" pitchFamily="18" charset="0"/>
                <a:ea typeface="Calibri" pitchFamily="34" charset="0"/>
                <a:cs typeface="Arial" pitchFamily="34" charset="0"/>
              </a:rPr>
              <a:t> </a:t>
            </a: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Marianne.</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34818" name="Rectangle 2"/>
          <p:cNvSpPr>
            <a:spLocks noChangeArrowheads="1"/>
          </p:cNvSpPr>
          <p:nvPr/>
        </p:nvSpPr>
        <p:spPr bwMode="auto">
          <a:xfrm>
            <a:off x="0" y="3571876"/>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d) Aujourd’hui, où peut-on voir cette effigie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5" name="ZoneTexte 4"/>
          <p:cNvSpPr txBox="1"/>
          <p:nvPr/>
        </p:nvSpPr>
        <p:spPr>
          <a:xfrm>
            <a:off x="0" y="1785926"/>
            <a:ext cx="9144000" cy="954107"/>
          </a:xfrm>
          <a:prstGeom prst="rect">
            <a:avLst/>
          </a:prstGeom>
          <a:noFill/>
        </p:spPr>
        <p:txBody>
          <a:bodyPr wrap="square" rtlCol="0">
            <a:spAutoFit/>
          </a:bodyPr>
          <a:lstStyle/>
          <a:p>
            <a:pPr algn="ctr"/>
            <a:r>
              <a:rPr lang="fr-FR" sz="2800" dirty="0" smtClean="0">
                <a:solidFill>
                  <a:srgbClr val="008000"/>
                </a:solidFill>
                <a:latin typeface="Poor Richard" pitchFamily="18" charset="0"/>
              </a:rPr>
              <a:t>On suppose que le prénom de Marianne a été choisi car il était très répandu au XVIIIe siècle.</a:t>
            </a:r>
            <a:endParaRPr lang="fr-FR" sz="2800" dirty="0">
              <a:solidFill>
                <a:srgbClr val="008000"/>
              </a:solidFill>
              <a:latin typeface="Poor Richard" pitchFamily="18" charset="0"/>
            </a:endParaRPr>
          </a:p>
        </p:txBody>
      </p:sp>
      <p:sp>
        <p:nvSpPr>
          <p:cNvPr id="6" name="ZoneTexte 5"/>
          <p:cNvSpPr txBox="1"/>
          <p:nvPr/>
        </p:nvSpPr>
        <p:spPr>
          <a:xfrm>
            <a:off x="0" y="4429132"/>
            <a:ext cx="9144000" cy="523220"/>
          </a:xfrm>
          <a:prstGeom prst="rect">
            <a:avLst/>
          </a:prstGeom>
          <a:noFill/>
        </p:spPr>
        <p:txBody>
          <a:bodyPr wrap="square" rtlCol="0">
            <a:spAutoFit/>
          </a:bodyPr>
          <a:lstStyle/>
          <a:p>
            <a:pPr algn="ctr"/>
            <a:r>
              <a:rPr lang="fr-FR" sz="2800" dirty="0" smtClean="0">
                <a:solidFill>
                  <a:srgbClr val="008000"/>
                </a:solidFill>
                <a:latin typeface="Poor Richard" pitchFamily="18" charset="0"/>
              </a:rPr>
              <a:t>On peut voir cette effigie sur les timbres, dans les mairies, …</a:t>
            </a:r>
            <a:endParaRPr lang="fr-FR" sz="28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par>
                                <p:cTn id="8" presetID="7" presetClass="entr" presetSubtype="8" fill="hold" grpId="0" nodeType="withEffect">
                                  <p:stCondLst>
                                    <p:cond delay="0"/>
                                  </p:stCondLst>
                                  <p:childTnLst>
                                    <p:set>
                                      <p:cBhvr>
                                        <p:cTn id="9" dur="1" fill="hold">
                                          <p:stCondLst>
                                            <p:cond delay="0"/>
                                          </p:stCondLst>
                                        </p:cTn>
                                        <p:tgtEl>
                                          <p:spTgt spid="34817"/>
                                        </p:tgtEl>
                                        <p:attrNameLst>
                                          <p:attrName>style.visibility</p:attrName>
                                        </p:attrNameLst>
                                      </p:cBhvr>
                                      <p:to>
                                        <p:strVal val="visible"/>
                                      </p:to>
                                    </p:set>
                                    <p:anim calcmode="lin" valueType="num">
                                      <p:cBhvr additive="base">
                                        <p:cTn id="10" dur="2000" fill="hold"/>
                                        <p:tgtEl>
                                          <p:spTgt spid="34817"/>
                                        </p:tgtEl>
                                        <p:attrNameLst>
                                          <p:attrName>ppt_x</p:attrName>
                                        </p:attrNameLst>
                                      </p:cBhvr>
                                      <p:tavLst>
                                        <p:tav tm="0">
                                          <p:val>
                                            <p:strVal val="0-#ppt_w/2"/>
                                          </p:val>
                                        </p:tav>
                                        <p:tav tm="100000">
                                          <p:val>
                                            <p:strVal val="#ppt_x"/>
                                          </p:val>
                                        </p:tav>
                                      </p:tavLst>
                                    </p:anim>
                                    <p:anim calcmode="lin" valueType="num">
                                      <p:cBhvr additive="base">
                                        <p:cTn id="11" dur="2000" fill="hold"/>
                                        <p:tgtEl>
                                          <p:spTgt spid="34817"/>
                                        </p:tgtEl>
                                        <p:attrNameLst>
                                          <p:attrName>ppt_y</p:attrName>
                                        </p:attrNameLst>
                                      </p:cBhvr>
                                      <p:tavLst>
                                        <p:tav tm="0">
                                          <p:val>
                                            <p:strVal val="#ppt_y"/>
                                          </p:val>
                                        </p:tav>
                                        <p:tav tm="100000">
                                          <p:val>
                                            <p:strVal val="#ppt_y"/>
                                          </p:val>
                                        </p:tav>
                                      </p:tavLst>
                                    </p:anim>
                                  </p:childTnLst>
                                </p:cTn>
                              </p:par>
                              <p:par>
                                <p:cTn id="12" presetID="7" presetClass="entr" presetSubtype="2" fill="hold" grpId="0" nodeType="withEffect">
                                  <p:stCondLst>
                                    <p:cond delay="0"/>
                                  </p:stCondLst>
                                  <p:childTnLst>
                                    <p:set>
                                      <p:cBhvr>
                                        <p:cTn id="13" dur="1" fill="hold">
                                          <p:stCondLst>
                                            <p:cond delay="0"/>
                                          </p:stCondLst>
                                        </p:cTn>
                                        <p:tgtEl>
                                          <p:spTgt spid="34818"/>
                                        </p:tgtEl>
                                        <p:attrNameLst>
                                          <p:attrName>style.visibility</p:attrName>
                                        </p:attrNameLst>
                                      </p:cBhvr>
                                      <p:to>
                                        <p:strVal val="visible"/>
                                      </p:to>
                                    </p:set>
                                    <p:anim calcmode="lin" valueType="num">
                                      <p:cBhvr additive="base">
                                        <p:cTn id="14" dur="2000" fill="hold"/>
                                        <p:tgtEl>
                                          <p:spTgt spid="34818"/>
                                        </p:tgtEl>
                                        <p:attrNameLst>
                                          <p:attrName>ppt_x</p:attrName>
                                        </p:attrNameLst>
                                      </p:cBhvr>
                                      <p:tavLst>
                                        <p:tav tm="0">
                                          <p:val>
                                            <p:strVal val="1+#ppt_w/2"/>
                                          </p:val>
                                        </p:tav>
                                        <p:tav tm="100000">
                                          <p:val>
                                            <p:strVal val="#ppt_x"/>
                                          </p:val>
                                        </p:tav>
                                      </p:tavLst>
                                    </p:anim>
                                    <p:anim calcmode="lin" valueType="num">
                                      <p:cBhvr additive="base">
                                        <p:cTn id="15" dur="2000" fill="hold"/>
                                        <p:tgtEl>
                                          <p:spTgt spid="3481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5"/>
                                        </p:tgtEl>
                                        <p:attrNameLst>
                                          <p:attrName>style.visibility</p:attrName>
                                        </p:attrNameLst>
                                      </p:cBhvr>
                                      <p:to>
                                        <p:strVal val="visible"/>
                                      </p:to>
                                    </p:set>
                                    <p:anim calcmode="discrete" valueType="clr">
                                      <p:cBhvr override="childStyle">
                                        <p:cTn id="20"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
                                        </p:tgtEl>
                                        <p:attrNameLst>
                                          <p:attrName>fillcolor</p:attrName>
                                        </p:attrNameLst>
                                      </p:cBhvr>
                                      <p:tavLst>
                                        <p:tav tm="0">
                                          <p:val>
                                            <p:clrVal>
                                              <a:schemeClr val="accent2"/>
                                            </p:clrVal>
                                          </p:val>
                                        </p:tav>
                                        <p:tav tm="50000">
                                          <p:val>
                                            <p:clrVal>
                                              <a:schemeClr val="hlink"/>
                                            </p:clrVal>
                                          </p:val>
                                        </p:tav>
                                      </p:tavLst>
                                    </p:anim>
                                    <p:set>
                                      <p:cBhvr>
                                        <p:cTn id="22" dur="80"/>
                                        <p:tgtEl>
                                          <p:spTgt spid="5"/>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6"/>
                                        </p:tgtEl>
                                        <p:attrNameLst>
                                          <p:attrName>style.visibility</p:attrName>
                                        </p:attrNameLst>
                                      </p:cBhvr>
                                      <p:to>
                                        <p:strVal val="visible"/>
                                      </p:to>
                                    </p:set>
                                    <p:anim calcmode="discrete" valueType="clr">
                                      <p:cBhvr override="childStyle">
                                        <p:cTn id="2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6"/>
                                        </p:tgtEl>
                                        <p:attrNameLst>
                                          <p:attrName>fillcolor</p:attrName>
                                        </p:attrNameLst>
                                      </p:cBhvr>
                                      <p:tavLst>
                                        <p:tav tm="0">
                                          <p:val>
                                            <p:clrVal>
                                              <a:schemeClr val="accent2"/>
                                            </p:clrVal>
                                          </p:val>
                                        </p:tav>
                                        <p:tav tm="50000">
                                          <p:val>
                                            <p:clrVal>
                                              <a:schemeClr val="hlink"/>
                                            </p:clrVal>
                                          </p:val>
                                        </p:tav>
                                      </p:tavLst>
                                    </p:anim>
                                    <p:set>
                                      <p:cBhvr>
                                        <p:cTn id="2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p:bldP spid="34818"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0254500.gif"/>
          <p:cNvPicPr>
            <a:picLocks noChangeAspect="1"/>
          </p:cNvPicPr>
          <p:nvPr/>
        </p:nvPicPr>
        <p:blipFill>
          <a:blip r:embed="rId2"/>
          <a:stretch>
            <a:fillRect/>
          </a:stretch>
        </p:blipFill>
        <p:spPr>
          <a:xfrm>
            <a:off x="4214810" y="142852"/>
            <a:ext cx="762002" cy="762002"/>
          </a:xfrm>
          <a:prstGeom prst="rect">
            <a:avLst/>
          </a:prstGeom>
        </p:spPr>
      </p:pic>
      <p:sp>
        <p:nvSpPr>
          <p:cNvPr id="35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5843" name="Rectangle 3"/>
          <p:cNvSpPr>
            <a:spLocks noChangeArrowheads="1"/>
          </p:cNvSpPr>
          <p:nvPr/>
        </p:nvSpPr>
        <p:spPr bwMode="auto">
          <a:xfrm>
            <a:off x="0" y="100010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7. Le Coq.</a:t>
            </a:r>
            <a:endParaRPr kumimoji="0" lang="fr-FR" sz="280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35844" name="Rectangle 4"/>
          <p:cNvSpPr>
            <a:spLocks noChangeArrowheads="1"/>
          </p:cNvSpPr>
          <p:nvPr/>
        </p:nvSpPr>
        <p:spPr bwMode="auto">
          <a:xfrm>
            <a:off x="0" y="1571612"/>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a) À quand remonte la première utilisation du coq comme symbole d’un peuple ? Pourquoi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35845" name="Rectangle 5"/>
          <p:cNvSpPr>
            <a:spLocks noChangeArrowheads="1"/>
          </p:cNvSpPr>
          <p:nvPr/>
        </p:nvSpPr>
        <p:spPr bwMode="auto">
          <a:xfrm>
            <a:off x="0" y="3643314"/>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b) Quand réapparaît-il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35846" name="Rectangle 6"/>
          <p:cNvSpPr>
            <a:spLocks noChangeArrowheads="1"/>
          </p:cNvSpPr>
          <p:nvPr/>
        </p:nvSpPr>
        <p:spPr bwMode="auto">
          <a:xfrm>
            <a:off x="0" y="492919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Poor Richard" pitchFamily="18" charset="0"/>
                <a:ea typeface="Calibri" pitchFamily="34" charset="0"/>
                <a:cs typeface="Times New Roman" pitchFamily="18" charset="0"/>
              </a:rPr>
              <a:t>c) Pourquoi Napoléon Ier a-t-il décidé de l’abandonner ?</a:t>
            </a:r>
            <a:endParaRPr kumimoji="0" lang="fr-FR" sz="2800" b="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10" name="ZoneTexte 9"/>
          <p:cNvSpPr txBox="1"/>
          <p:nvPr/>
        </p:nvSpPr>
        <p:spPr>
          <a:xfrm>
            <a:off x="0" y="2571744"/>
            <a:ext cx="9144000" cy="954107"/>
          </a:xfrm>
          <a:prstGeom prst="rect">
            <a:avLst/>
          </a:prstGeom>
          <a:noFill/>
        </p:spPr>
        <p:txBody>
          <a:bodyPr wrap="square" rtlCol="0">
            <a:spAutoFit/>
          </a:bodyPr>
          <a:lstStyle/>
          <a:p>
            <a:pPr algn="ctr"/>
            <a:r>
              <a:rPr lang="fr-FR" sz="2800" b="1" dirty="0" smtClean="0">
                <a:solidFill>
                  <a:srgbClr val="008000"/>
                </a:solidFill>
                <a:latin typeface="Poor Richard" pitchFamily="18" charset="0"/>
              </a:rPr>
              <a:t>Le coq apparait comme symbole du peuple gaulois dans l’Antiquité, à la suite d’un jeu de mots.</a:t>
            </a:r>
            <a:endParaRPr lang="fr-FR" sz="2800" b="1" dirty="0">
              <a:solidFill>
                <a:srgbClr val="008000"/>
              </a:solidFill>
              <a:latin typeface="Poor Richard" pitchFamily="18" charset="0"/>
            </a:endParaRPr>
          </a:p>
        </p:txBody>
      </p:sp>
      <p:sp>
        <p:nvSpPr>
          <p:cNvPr id="11" name="ZoneTexte 10"/>
          <p:cNvSpPr txBox="1"/>
          <p:nvPr/>
        </p:nvSpPr>
        <p:spPr>
          <a:xfrm>
            <a:off x="0" y="4214818"/>
            <a:ext cx="9144000" cy="523220"/>
          </a:xfrm>
          <a:prstGeom prst="rect">
            <a:avLst/>
          </a:prstGeom>
          <a:noFill/>
        </p:spPr>
        <p:txBody>
          <a:bodyPr wrap="square" rtlCol="0">
            <a:spAutoFit/>
          </a:bodyPr>
          <a:lstStyle/>
          <a:p>
            <a:pPr algn="ctr"/>
            <a:r>
              <a:rPr lang="fr-FR" sz="2800" dirty="0" smtClean="0">
                <a:solidFill>
                  <a:srgbClr val="008000"/>
                </a:solidFill>
                <a:latin typeface="Poor Richard" pitchFamily="18" charset="0"/>
              </a:rPr>
              <a:t>Il réapparait en Allemagne au XIVe siècle.</a:t>
            </a:r>
            <a:endParaRPr lang="fr-FR" sz="2800" dirty="0">
              <a:solidFill>
                <a:srgbClr val="008000"/>
              </a:solidFill>
              <a:latin typeface="Poor Richard" pitchFamily="18" charset="0"/>
            </a:endParaRPr>
          </a:p>
        </p:txBody>
      </p:sp>
      <p:sp>
        <p:nvSpPr>
          <p:cNvPr id="12" name="ZoneTexte 11"/>
          <p:cNvSpPr txBox="1"/>
          <p:nvPr/>
        </p:nvSpPr>
        <p:spPr>
          <a:xfrm>
            <a:off x="0" y="5572140"/>
            <a:ext cx="9144000" cy="954107"/>
          </a:xfrm>
          <a:prstGeom prst="rect">
            <a:avLst/>
          </a:prstGeom>
          <a:noFill/>
        </p:spPr>
        <p:txBody>
          <a:bodyPr wrap="square" rtlCol="0">
            <a:spAutoFit/>
          </a:bodyPr>
          <a:lstStyle/>
          <a:p>
            <a:pPr algn="ctr"/>
            <a:r>
              <a:rPr lang="fr-FR" sz="2800" dirty="0" smtClean="0">
                <a:solidFill>
                  <a:srgbClr val="008000"/>
                </a:solidFill>
                <a:latin typeface="Poor Richard" pitchFamily="18" charset="0"/>
              </a:rPr>
              <a:t>Napoléon Ier l’abandonne car il n’est pas symbole de force et de puissance, image qu’il voulait donner à son empire.</a:t>
            </a:r>
            <a:endParaRPr lang="fr-FR" sz="2800"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5843"/>
                                        </p:tgtEl>
                                        <p:attrNameLst>
                                          <p:attrName>style.visibility</p:attrName>
                                        </p:attrNameLst>
                                      </p:cBhvr>
                                      <p:to>
                                        <p:strVal val="visible"/>
                                      </p:to>
                                    </p:set>
                                    <p:anim calcmode="discrete" valueType="clr">
                                      <p:cBhvr override="childStyle">
                                        <p:cTn id="10" dur="80"/>
                                        <p:tgtEl>
                                          <p:spTgt spid="3584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5843"/>
                                        </p:tgtEl>
                                        <p:attrNameLst>
                                          <p:attrName>fillcolor</p:attrName>
                                        </p:attrNameLst>
                                      </p:cBhvr>
                                      <p:tavLst>
                                        <p:tav tm="0">
                                          <p:val>
                                            <p:clrVal>
                                              <a:schemeClr val="accent2"/>
                                            </p:clrVal>
                                          </p:val>
                                        </p:tav>
                                        <p:tav tm="50000">
                                          <p:val>
                                            <p:clrVal>
                                              <a:schemeClr val="hlink"/>
                                            </p:clrVal>
                                          </p:val>
                                        </p:tav>
                                      </p:tavLst>
                                    </p:anim>
                                    <p:set>
                                      <p:cBhvr>
                                        <p:cTn id="12" dur="80"/>
                                        <p:tgtEl>
                                          <p:spTgt spid="35843"/>
                                        </p:tgtEl>
                                        <p:attrNameLst>
                                          <p:attrName>fill.type</p:attrName>
                                        </p:attrNameLst>
                                      </p:cBhvr>
                                      <p:to>
                                        <p:strVal val="solid"/>
                                      </p:to>
                                    </p:set>
                                  </p:childTnLst>
                                </p:cTn>
                              </p:par>
                              <p:par>
                                <p:cTn id="13" presetID="7" presetClass="entr" presetSubtype="8" fill="hold" grpId="0" nodeType="withEffect">
                                  <p:stCondLst>
                                    <p:cond delay="0"/>
                                  </p:stCondLst>
                                  <p:childTnLst>
                                    <p:set>
                                      <p:cBhvr>
                                        <p:cTn id="14" dur="1" fill="hold">
                                          <p:stCondLst>
                                            <p:cond delay="0"/>
                                          </p:stCondLst>
                                        </p:cTn>
                                        <p:tgtEl>
                                          <p:spTgt spid="35844"/>
                                        </p:tgtEl>
                                        <p:attrNameLst>
                                          <p:attrName>style.visibility</p:attrName>
                                        </p:attrNameLst>
                                      </p:cBhvr>
                                      <p:to>
                                        <p:strVal val="visible"/>
                                      </p:to>
                                    </p:set>
                                    <p:anim calcmode="lin" valueType="num">
                                      <p:cBhvr additive="base">
                                        <p:cTn id="15" dur="2000" fill="hold"/>
                                        <p:tgtEl>
                                          <p:spTgt spid="35844"/>
                                        </p:tgtEl>
                                        <p:attrNameLst>
                                          <p:attrName>ppt_x</p:attrName>
                                        </p:attrNameLst>
                                      </p:cBhvr>
                                      <p:tavLst>
                                        <p:tav tm="0">
                                          <p:val>
                                            <p:strVal val="0-#ppt_w/2"/>
                                          </p:val>
                                        </p:tav>
                                        <p:tav tm="100000">
                                          <p:val>
                                            <p:strVal val="#ppt_x"/>
                                          </p:val>
                                        </p:tav>
                                      </p:tavLst>
                                    </p:anim>
                                    <p:anim calcmode="lin" valueType="num">
                                      <p:cBhvr additive="base">
                                        <p:cTn id="16" dur="2000" fill="hold"/>
                                        <p:tgtEl>
                                          <p:spTgt spid="35844"/>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0"/>
                                  </p:stCondLst>
                                  <p:childTnLst>
                                    <p:set>
                                      <p:cBhvr>
                                        <p:cTn id="18" dur="1" fill="hold">
                                          <p:stCondLst>
                                            <p:cond delay="0"/>
                                          </p:stCondLst>
                                        </p:cTn>
                                        <p:tgtEl>
                                          <p:spTgt spid="35845"/>
                                        </p:tgtEl>
                                        <p:attrNameLst>
                                          <p:attrName>style.visibility</p:attrName>
                                        </p:attrNameLst>
                                      </p:cBhvr>
                                      <p:to>
                                        <p:strVal val="visible"/>
                                      </p:to>
                                    </p:set>
                                    <p:anim calcmode="lin" valueType="num">
                                      <p:cBhvr additive="base">
                                        <p:cTn id="19" dur="2000" fill="hold"/>
                                        <p:tgtEl>
                                          <p:spTgt spid="35845"/>
                                        </p:tgtEl>
                                        <p:attrNameLst>
                                          <p:attrName>ppt_x</p:attrName>
                                        </p:attrNameLst>
                                      </p:cBhvr>
                                      <p:tavLst>
                                        <p:tav tm="0">
                                          <p:val>
                                            <p:strVal val="1+#ppt_w/2"/>
                                          </p:val>
                                        </p:tav>
                                        <p:tav tm="100000">
                                          <p:val>
                                            <p:strVal val="#ppt_x"/>
                                          </p:val>
                                        </p:tav>
                                      </p:tavLst>
                                    </p:anim>
                                    <p:anim calcmode="lin" valueType="num">
                                      <p:cBhvr additive="base">
                                        <p:cTn id="20" dur="2000" fill="hold"/>
                                        <p:tgtEl>
                                          <p:spTgt spid="35845"/>
                                        </p:tgtEl>
                                        <p:attrNameLst>
                                          <p:attrName>ppt_y</p:attrName>
                                        </p:attrNameLst>
                                      </p:cBhvr>
                                      <p:tavLst>
                                        <p:tav tm="0">
                                          <p:val>
                                            <p:strVal val="#ppt_y"/>
                                          </p:val>
                                        </p:tav>
                                        <p:tav tm="100000">
                                          <p:val>
                                            <p:strVal val="#ppt_y"/>
                                          </p:val>
                                        </p:tav>
                                      </p:tavLst>
                                    </p:anim>
                                  </p:childTnLst>
                                </p:cTn>
                              </p:par>
                              <p:par>
                                <p:cTn id="21" presetID="7" presetClass="entr" presetSubtype="8" fill="hold" grpId="0" nodeType="withEffect">
                                  <p:stCondLst>
                                    <p:cond delay="0"/>
                                  </p:stCondLst>
                                  <p:childTnLst>
                                    <p:set>
                                      <p:cBhvr>
                                        <p:cTn id="22" dur="1" fill="hold">
                                          <p:stCondLst>
                                            <p:cond delay="0"/>
                                          </p:stCondLst>
                                        </p:cTn>
                                        <p:tgtEl>
                                          <p:spTgt spid="35846"/>
                                        </p:tgtEl>
                                        <p:attrNameLst>
                                          <p:attrName>style.visibility</p:attrName>
                                        </p:attrNameLst>
                                      </p:cBhvr>
                                      <p:to>
                                        <p:strVal val="visible"/>
                                      </p:to>
                                    </p:set>
                                    <p:anim calcmode="lin" valueType="num">
                                      <p:cBhvr additive="base">
                                        <p:cTn id="23" dur="2000" fill="hold"/>
                                        <p:tgtEl>
                                          <p:spTgt spid="35846"/>
                                        </p:tgtEl>
                                        <p:attrNameLst>
                                          <p:attrName>ppt_x</p:attrName>
                                        </p:attrNameLst>
                                      </p:cBhvr>
                                      <p:tavLst>
                                        <p:tav tm="0">
                                          <p:val>
                                            <p:strVal val="0-#ppt_w/2"/>
                                          </p:val>
                                        </p:tav>
                                        <p:tav tm="100000">
                                          <p:val>
                                            <p:strVal val="#ppt_x"/>
                                          </p:val>
                                        </p:tav>
                                      </p:tavLst>
                                    </p:anim>
                                    <p:anim calcmode="lin" valueType="num">
                                      <p:cBhvr additive="base">
                                        <p:cTn id="24" dur="2000" fill="hold"/>
                                        <p:tgtEl>
                                          <p:spTgt spid="3584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0"/>
                                        </p:tgtEl>
                                        <p:attrNameLst>
                                          <p:attrName>style.visibility</p:attrName>
                                        </p:attrNameLst>
                                      </p:cBhvr>
                                      <p:to>
                                        <p:strVal val="visible"/>
                                      </p:to>
                                    </p:set>
                                    <p:anim calcmode="discrete" valueType="clr">
                                      <p:cBhvr override="childStyle">
                                        <p:cTn id="2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0"/>
                                        </p:tgtEl>
                                        <p:attrNameLst>
                                          <p:attrName>fillcolor</p:attrName>
                                        </p:attrNameLst>
                                      </p:cBhvr>
                                      <p:tavLst>
                                        <p:tav tm="0">
                                          <p:val>
                                            <p:clrVal>
                                              <a:schemeClr val="accent2"/>
                                            </p:clrVal>
                                          </p:val>
                                        </p:tav>
                                        <p:tav tm="50000">
                                          <p:val>
                                            <p:clrVal>
                                              <a:schemeClr val="hlink"/>
                                            </p:clrVal>
                                          </p:val>
                                        </p:tav>
                                      </p:tavLst>
                                    </p:anim>
                                    <p:set>
                                      <p:cBhvr>
                                        <p:cTn id="31" dur="80"/>
                                        <p:tgtEl>
                                          <p:spTgt spid="10"/>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11"/>
                                        </p:tgtEl>
                                        <p:attrNameLst>
                                          <p:attrName>style.visibility</p:attrName>
                                        </p:attrNameLst>
                                      </p:cBhvr>
                                      <p:to>
                                        <p:strVal val="visible"/>
                                      </p:to>
                                    </p:set>
                                    <p:anim calcmode="discrete" valueType="clr">
                                      <p:cBhvr override="childStyle">
                                        <p:cTn id="36"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1"/>
                                        </p:tgtEl>
                                        <p:attrNameLst>
                                          <p:attrName>fillcolor</p:attrName>
                                        </p:attrNameLst>
                                      </p:cBhvr>
                                      <p:tavLst>
                                        <p:tav tm="0">
                                          <p:val>
                                            <p:clrVal>
                                              <a:schemeClr val="accent2"/>
                                            </p:clrVal>
                                          </p:val>
                                        </p:tav>
                                        <p:tav tm="50000">
                                          <p:val>
                                            <p:clrVal>
                                              <a:schemeClr val="hlink"/>
                                            </p:clrVal>
                                          </p:val>
                                        </p:tav>
                                      </p:tavLst>
                                    </p:anim>
                                    <p:set>
                                      <p:cBhvr>
                                        <p:cTn id="38" dur="80"/>
                                        <p:tgtEl>
                                          <p:spTgt spid="11"/>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2"/>
                                        </p:tgtEl>
                                        <p:attrNameLst>
                                          <p:attrName>style.visibility</p:attrName>
                                        </p:attrNameLst>
                                      </p:cBhvr>
                                      <p:to>
                                        <p:strVal val="visible"/>
                                      </p:to>
                                    </p:set>
                                    <p:anim calcmode="discrete" valueType="clr">
                                      <p:cBhvr override="childStyle">
                                        <p:cTn id="43"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2"/>
                                        </p:tgtEl>
                                        <p:attrNameLst>
                                          <p:attrName>fillcolor</p:attrName>
                                        </p:attrNameLst>
                                      </p:cBhvr>
                                      <p:tavLst>
                                        <p:tav tm="0">
                                          <p:val>
                                            <p:clrVal>
                                              <a:schemeClr val="accent2"/>
                                            </p:clrVal>
                                          </p:val>
                                        </p:tav>
                                        <p:tav tm="50000">
                                          <p:val>
                                            <p:clrVal>
                                              <a:schemeClr val="hlink"/>
                                            </p:clrVal>
                                          </p:val>
                                        </p:tav>
                                      </p:tavLst>
                                    </p:anim>
                                    <p:set>
                                      <p:cBhvr>
                                        <p:cTn id="45"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P spid="35845" grpId="0"/>
      <p:bldP spid="35846" grpId="0"/>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42984"/>
            <a:ext cx="9144000" cy="440120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Poor Richard" pitchFamily="18" charset="0"/>
              </a:rPr>
              <a:t>-  Thème </a:t>
            </a:r>
            <a:r>
              <a:rPr lang="fr-FR"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Poor Richard" pitchFamily="18" charset="0"/>
              </a:rPr>
              <a:t>n°1</a:t>
            </a:r>
            <a:r>
              <a:rPr lang="fr-FR"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Poor Richard" pitchFamily="18" charset="0"/>
              </a:rPr>
              <a:t>-</a:t>
            </a:r>
            <a:endParaRPr lang="fr-FR"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Poor Richard" pitchFamily="18" charset="0"/>
            </a:endParaRPr>
          </a:p>
          <a:p>
            <a:pPr algn="ctr"/>
            <a:endParaRPr lang="fr-FR" sz="6600" b="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oor Richard" pitchFamily="18" charset="0"/>
            </a:endParaRPr>
          </a:p>
          <a:p>
            <a:pPr algn="ctr"/>
            <a:r>
              <a:rPr lang="fr-FR" sz="8000" b="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oor Richard" pitchFamily="18" charset="0"/>
              </a:rPr>
              <a:t>La  citoyenneté  européenne</a:t>
            </a:r>
            <a:endParaRPr lang="fr-FR" sz="80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1877437"/>
          </a:xfrm>
          <a:prstGeom prst="rect">
            <a:avLst/>
          </a:prstGeom>
          <a:noFill/>
        </p:spPr>
        <p:txBody>
          <a:bodyPr wrap="square" rtlCol="0">
            <a:spAutoFit/>
          </a:bodyPr>
          <a:lstStyle/>
          <a:p>
            <a:pPr algn="ctr"/>
            <a:r>
              <a:rPr lang="fr-FR" sz="3200" dirty="0" smtClean="0">
                <a:solidFill>
                  <a:srgbClr val="FF0000"/>
                </a:solidFill>
                <a:effectLst>
                  <a:outerShdw blurRad="38100" dist="38100" dir="2700000" algn="tl">
                    <a:srgbClr val="000000">
                      <a:alpha val="43137"/>
                    </a:srgbClr>
                  </a:outerShdw>
                </a:effectLst>
                <a:latin typeface="Poor Richard" pitchFamily="18" charset="0"/>
              </a:rPr>
              <a:t>- PARTIE   1 -</a:t>
            </a:r>
          </a:p>
          <a:p>
            <a:pPr algn="ctr"/>
            <a:endParaRPr lang="fr-FR" sz="3600" dirty="0" smtClean="0">
              <a:solidFill>
                <a:srgbClr val="FF0000"/>
              </a:solidFill>
              <a:effectLst>
                <a:outerShdw blurRad="38100" dist="38100" dir="2700000" algn="tl">
                  <a:srgbClr val="000000">
                    <a:alpha val="43137"/>
                  </a:srgbClr>
                </a:outerShdw>
              </a:effectLst>
              <a:latin typeface="Poor Richard" pitchFamily="18" charset="0"/>
            </a:endParaRPr>
          </a:p>
          <a:p>
            <a:pPr algn="ctr"/>
            <a:r>
              <a:rPr lang="fr-FR" sz="4800" u="sng" dirty="0" smtClean="0">
                <a:solidFill>
                  <a:srgbClr val="FF0000"/>
                </a:solidFill>
                <a:effectLst>
                  <a:outerShdw blurRad="38100" dist="38100" dir="2700000" algn="tl">
                    <a:srgbClr val="000000">
                      <a:alpha val="43137"/>
                    </a:srgbClr>
                  </a:outerShdw>
                </a:effectLst>
                <a:latin typeface="Poor Richard" pitchFamily="18" charset="0"/>
              </a:rPr>
              <a:t>Qu’est-ce qu’un citoyen européen?</a:t>
            </a:r>
            <a:endParaRPr lang="fr-FR" sz="4800" u="sng" dirty="0">
              <a:solidFill>
                <a:srgbClr val="FF0000"/>
              </a:solidFill>
              <a:effectLst>
                <a:outerShdw blurRad="38100" dist="38100" dir="2700000" algn="tl">
                  <a:srgbClr val="000000">
                    <a:alpha val="43137"/>
                  </a:srgbClr>
                </a:outerShdw>
              </a:effectLst>
              <a:latin typeface="Poor Richard" pitchFamily="18" charset="0"/>
            </a:endParaRPr>
          </a:p>
        </p:txBody>
      </p:sp>
      <p:cxnSp>
        <p:nvCxnSpPr>
          <p:cNvPr id="4" name="Connecteur droit 3"/>
          <p:cNvCxnSpPr/>
          <p:nvPr/>
        </p:nvCxnSpPr>
        <p:spPr>
          <a:xfrm>
            <a:off x="285720" y="2000240"/>
            <a:ext cx="84249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214810" y="3571876"/>
            <a:ext cx="4286280" cy="1384995"/>
          </a:xfrm>
          <a:prstGeom prst="rect">
            <a:avLst/>
          </a:prstGeom>
          <a:noFill/>
        </p:spPr>
        <p:txBody>
          <a:bodyPr wrap="square" rtlCol="0">
            <a:spAutoFit/>
          </a:bodyPr>
          <a:lstStyle/>
          <a:p>
            <a:pPr algn="ctr"/>
            <a:r>
              <a:rPr lang="fr-FR" sz="2800" b="1" dirty="0" smtClean="0">
                <a:latin typeface="Poor Richard" pitchFamily="18" charset="0"/>
              </a:rPr>
              <a:t>Fiche de travail </a:t>
            </a:r>
            <a:r>
              <a:rPr lang="fr-FR" sz="2800" dirty="0" smtClean="0">
                <a:latin typeface="Poor Richard" pitchFamily="18" charset="0"/>
              </a:rPr>
              <a:t>: </a:t>
            </a:r>
          </a:p>
          <a:p>
            <a:pPr algn="ctr"/>
            <a:r>
              <a:rPr lang="fr-FR" sz="2800" dirty="0" smtClean="0">
                <a:latin typeface="Poor Richard" pitchFamily="18" charset="0"/>
              </a:rPr>
              <a:t>« </a:t>
            </a:r>
            <a:r>
              <a:rPr lang="fr-FR" sz="2800" i="1" u="sng" dirty="0" smtClean="0">
                <a:latin typeface="Poor Richard" pitchFamily="18" charset="0"/>
              </a:rPr>
              <a:t>Quels sont les droits de tout citoyen européen?</a:t>
            </a:r>
            <a:r>
              <a:rPr lang="fr-FR" sz="2800" dirty="0" smtClean="0">
                <a:latin typeface="Poor Richard" pitchFamily="18" charset="0"/>
              </a:rPr>
              <a:t> »</a:t>
            </a:r>
            <a:endParaRPr lang="fr-FR" sz="2800" dirty="0">
              <a:latin typeface="Poor Richard"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785786" y="2143116"/>
            <a:ext cx="3143272" cy="4355587"/>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16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0-#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20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dissolv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descr="Sans titre.png"/>
          <p:cNvPicPr>
            <a:picLocks noChangeAspect="1"/>
          </p:cNvPicPr>
          <p:nvPr/>
        </p:nvPicPr>
        <p:blipFill>
          <a:blip r:embed="rId2"/>
          <a:srcRect l="24970" t="11092" r="50221" b="8957"/>
          <a:stretch>
            <a:fillRect/>
          </a:stretch>
        </p:blipFill>
        <p:spPr>
          <a:xfrm>
            <a:off x="285720" y="0"/>
            <a:ext cx="4714908" cy="6858000"/>
          </a:xfrm>
          <a:prstGeom prst="rect">
            <a:avLst/>
          </a:prstGeom>
        </p:spPr>
      </p:pic>
      <p:pic>
        <p:nvPicPr>
          <p:cNvPr id="2" name="Image 1" descr="j0254500.gif"/>
          <p:cNvPicPr>
            <a:picLocks noChangeAspect="1"/>
          </p:cNvPicPr>
          <p:nvPr/>
        </p:nvPicPr>
        <p:blipFill>
          <a:blip r:embed="rId3" cstate="print"/>
          <a:stretch>
            <a:fillRect/>
          </a:stretch>
        </p:blipFill>
        <p:spPr>
          <a:xfrm>
            <a:off x="6307468" y="285728"/>
            <a:ext cx="785818" cy="785818"/>
          </a:xfrm>
          <a:prstGeom prst="rect">
            <a:avLst/>
          </a:prstGeom>
        </p:spPr>
      </p:pic>
      <p:sp>
        <p:nvSpPr>
          <p:cNvPr id="3073" name="Rectangle 1"/>
          <p:cNvSpPr>
            <a:spLocks noChangeArrowheads="1"/>
          </p:cNvSpPr>
          <p:nvPr/>
        </p:nvSpPr>
        <p:spPr bwMode="auto">
          <a:xfrm>
            <a:off x="5072066" y="1643050"/>
            <a:ext cx="407193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AutoNum type="arabicPeriod"/>
              <a:tabLst/>
            </a:pP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Regular"/>
              </a:rPr>
              <a:t>Dans le </a:t>
            </a: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Semibold"/>
              </a:rPr>
              <a:t>doc. 1:</a:t>
            </a:r>
          </a:p>
          <a:p>
            <a:pPr marL="457200" marR="0" lvl="0" indent="-457200" algn="l" defTabSz="914400" rtl="0" eaLnBrk="1" fontAlgn="base" latinLnBrk="0" hangingPunct="1">
              <a:lnSpc>
                <a:spcPct val="100000"/>
              </a:lnSpc>
              <a:spcBef>
                <a:spcPct val="0"/>
              </a:spcBef>
              <a:spcAft>
                <a:spcPct val="0"/>
              </a:spcAft>
              <a:buClrTx/>
              <a:buSzTx/>
              <a:buAutoNum type="arabicPeriod"/>
              <a:tabLst/>
            </a:pPr>
            <a:endParaRPr lang="fr-FR" sz="2800" dirty="0" smtClean="0">
              <a:latin typeface="Poor Richard" pitchFamily="18" charset="0"/>
              <a:ea typeface="Calibri" pitchFamily="34" charset="0"/>
              <a:cs typeface="MyriadPro-Regular"/>
            </a:endParaRPr>
          </a:p>
          <a:p>
            <a:pPr marL="457200" marR="0" lvl="0" indent="-457200" algn="l" defTabSz="914400" rtl="0" eaLnBrk="1" fontAlgn="base" latinLnBrk="0" hangingPunct="1">
              <a:lnSpc>
                <a:spcPct val="100000"/>
              </a:lnSpc>
              <a:spcBef>
                <a:spcPct val="0"/>
              </a:spcBef>
              <a:spcAft>
                <a:spcPct val="0"/>
              </a:spcAft>
              <a:buClrTx/>
              <a:buSzTx/>
              <a:tabLst/>
            </a:pP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Regular"/>
              </a:rPr>
              <a:t>        soulignez en bleu les </a:t>
            </a:r>
          </a:p>
          <a:p>
            <a:pPr marL="457200" marR="0" lvl="0" indent="-457200" algn="l" defTabSz="914400" rtl="0" eaLnBrk="1" fontAlgn="base" latinLnBrk="0" hangingPunct="1">
              <a:lnSpc>
                <a:spcPct val="100000"/>
              </a:lnSpc>
              <a:spcBef>
                <a:spcPct val="0"/>
              </a:spcBef>
              <a:spcAft>
                <a:spcPct val="0"/>
              </a:spcAft>
              <a:buClrTx/>
              <a:buSzTx/>
              <a:tabLst/>
            </a:pP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Regular"/>
              </a:rPr>
              <a:t>        droit</a:t>
            </a:r>
            <a:r>
              <a:rPr kumimoji="0" lang="fr-FR" sz="2800" i="0" u="none" strike="noStrike" cap="none" normalizeH="0" dirty="0" smtClean="0">
                <a:ln>
                  <a:noFill/>
                </a:ln>
                <a:solidFill>
                  <a:schemeClr val="tx1"/>
                </a:solidFill>
                <a:effectLst/>
                <a:latin typeface="Poor Richard" pitchFamily="18" charset="0"/>
                <a:ea typeface="Calibri" pitchFamily="34" charset="0"/>
                <a:cs typeface="MyriadPro-Regular"/>
              </a:rPr>
              <a:t> </a:t>
            </a: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Regular"/>
              </a:rPr>
              <a:t>civils </a:t>
            </a:r>
            <a:endParaRPr lang="fr-FR" sz="2800" dirty="0" smtClean="0">
              <a:latin typeface="Poor Richard" pitchFamily="18" charset="0"/>
              <a:ea typeface="Calibri" pitchFamily="34" charset="0"/>
              <a:cs typeface="MyriadPro-Regular"/>
            </a:endParaRPr>
          </a:p>
          <a:p>
            <a:pPr marL="457200" marR="0" lvl="0" indent="-457200" algn="l" defTabSz="914400" rtl="0" eaLnBrk="1" fontAlgn="base" latinLnBrk="0" hangingPunct="1">
              <a:lnSpc>
                <a:spcPct val="100000"/>
              </a:lnSpc>
              <a:spcBef>
                <a:spcPct val="0"/>
              </a:spcBef>
              <a:spcAft>
                <a:spcPct val="0"/>
              </a:spcAft>
              <a:buClrTx/>
              <a:buSzTx/>
              <a:tabLst/>
            </a:pPr>
            <a:endPar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Regular"/>
            </a:endParaRPr>
          </a:p>
          <a:p>
            <a:pPr marL="457200" marR="0" lvl="0" indent="-457200" algn="l" defTabSz="914400" rtl="0" eaLnBrk="1" fontAlgn="base" latinLnBrk="0" hangingPunct="1">
              <a:lnSpc>
                <a:spcPct val="100000"/>
              </a:lnSpc>
              <a:spcBef>
                <a:spcPct val="0"/>
              </a:spcBef>
              <a:spcAft>
                <a:spcPct val="0"/>
              </a:spcAft>
              <a:buClrTx/>
              <a:buSzTx/>
              <a:tabLst/>
            </a:pPr>
            <a:r>
              <a:rPr lang="fr-FR" sz="2800" dirty="0" smtClean="0">
                <a:latin typeface="Poor Richard" pitchFamily="18" charset="0"/>
                <a:ea typeface="Calibri" pitchFamily="34" charset="0"/>
                <a:cs typeface="MyriadPro-Regular"/>
              </a:rPr>
              <a:t>        soulignez </a:t>
            </a: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Regular"/>
              </a:rPr>
              <a:t>en rouge les droits politiques </a:t>
            </a:r>
          </a:p>
          <a:p>
            <a:pPr marL="457200" marR="0" lvl="0" indent="-457200" algn="l" defTabSz="914400" rtl="0" eaLnBrk="1" fontAlgn="base" latinLnBrk="0" hangingPunct="1">
              <a:lnSpc>
                <a:spcPct val="100000"/>
              </a:lnSpc>
              <a:spcBef>
                <a:spcPct val="0"/>
              </a:spcBef>
              <a:spcAft>
                <a:spcPct val="0"/>
              </a:spcAft>
              <a:buClrTx/>
              <a:buSzTx/>
              <a:tabLst/>
            </a:pPr>
            <a:endParaRPr lang="fr-FR" sz="2800" dirty="0" smtClean="0">
              <a:latin typeface="Poor Richard" pitchFamily="18" charset="0"/>
              <a:ea typeface="Calibri" pitchFamily="34" charset="0"/>
              <a:cs typeface="MyriadPro-Regular"/>
            </a:endParaRPr>
          </a:p>
          <a:p>
            <a:pPr marL="457200" marR="0" lvl="0" indent="-457200" algn="l" defTabSz="914400" rtl="0" eaLnBrk="1" fontAlgn="base" latinLnBrk="0" hangingPunct="1">
              <a:lnSpc>
                <a:spcPct val="100000"/>
              </a:lnSpc>
              <a:spcBef>
                <a:spcPct val="0"/>
              </a:spcBef>
              <a:spcAft>
                <a:spcPct val="0"/>
              </a:spcAft>
              <a:buClrTx/>
              <a:buSzTx/>
              <a:tabLst/>
            </a:pP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Regular"/>
              </a:rPr>
              <a:t>       du citoyen européen.</a:t>
            </a:r>
            <a:endParaRPr kumimoji="0" lang="fr-FR" sz="2800" i="0" u="none" strike="noStrike" cap="none" normalizeH="0" baseline="0" dirty="0" smtClean="0">
              <a:ln>
                <a:noFill/>
              </a:ln>
              <a:solidFill>
                <a:schemeClr val="tx1"/>
              </a:solidFill>
              <a:effectLst/>
              <a:latin typeface="Poor Richard" pitchFamily="18" charset="0"/>
              <a:cs typeface="Arial" pitchFamily="34" charset="0"/>
            </a:endParaRPr>
          </a:p>
        </p:txBody>
      </p:sp>
      <p:cxnSp>
        <p:nvCxnSpPr>
          <p:cNvPr id="13" name="Connecteur droit 12"/>
          <p:cNvCxnSpPr/>
          <p:nvPr/>
        </p:nvCxnSpPr>
        <p:spPr>
          <a:xfrm>
            <a:off x="5572132" y="3000372"/>
            <a:ext cx="2357454" cy="158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00034" y="1285860"/>
            <a:ext cx="3929090" cy="158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57158" y="1571612"/>
            <a:ext cx="2357454" cy="158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642910" y="2000240"/>
            <a:ext cx="3929090" cy="158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571472" y="2285992"/>
            <a:ext cx="3857652" cy="158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285720" y="2500306"/>
            <a:ext cx="1000132" cy="158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28596" y="5143512"/>
            <a:ext cx="4143404" cy="158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428596" y="5429264"/>
            <a:ext cx="4429156" cy="158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285720" y="5643578"/>
            <a:ext cx="3429024" cy="158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357158" y="5929330"/>
            <a:ext cx="3929090" cy="158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285720" y="6143644"/>
            <a:ext cx="1714512" cy="1588"/>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5572132" y="4286256"/>
            <a:ext cx="2357454"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285720" y="3000372"/>
            <a:ext cx="421484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357158" y="3214686"/>
            <a:ext cx="385765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428596" y="3500438"/>
            <a:ext cx="385765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285720" y="3714752"/>
            <a:ext cx="2714644"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357158" y="3929066"/>
            <a:ext cx="421484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357158" y="4143380"/>
            <a:ext cx="3786214"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285720" y="4429132"/>
            <a:ext cx="4000528"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285720" y="4643446"/>
            <a:ext cx="385765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073"/>
                                        </p:tgtEl>
                                        <p:attrNameLst>
                                          <p:attrName>style.visibility</p:attrName>
                                        </p:attrNameLst>
                                      </p:cBhvr>
                                      <p:to>
                                        <p:strVal val="visible"/>
                                      </p:to>
                                    </p:set>
                                    <p:anim calcmode="discrete" valueType="clr">
                                      <p:cBhvr override="childStyle">
                                        <p:cTn id="10" dur="80"/>
                                        <p:tgtEl>
                                          <p:spTgt spid="307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073"/>
                                        </p:tgtEl>
                                        <p:attrNameLst>
                                          <p:attrName>fillcolor</p:attrName>
                                        </p:attrNameLst>
                                      </p:cBhvr>
                                      <p:tavLst>
                                        <p:tav tm="0">
                                          <p:val>
                                            <p:clrVal>
                                              <a:schemeClr val="accent2"/>
                                            </p:clrVal>
                                          </p:val>
                                        </p:tav>
                                        <p:tav tm="50000">
                                          <p:val>
                                            <p:clrVal>
                                              <a:schemeClr val="hlink"/>
                                            </p:clrVal>
                                          </p:val>
                                        </p:tav>
                                      </p:tavLst>
                                    </p:anim>
                                    <p:set>
                                      <p:cBhvr>
                                        <p:cTn id="12" dur="80"/>
                                        <p:tgtEl>
                                          <p:spTgt spid="3073"/>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trips(upRight)">
                                      <p:cBhvr>
                                        <p:cTn id="22" dur="2000"/>
                                        <p:tgtEl>
                                          <p:spTgt spid="19"/>
                                        </p:tgtEl>
                                      </p:cBhvr>
                                    </p:animEffect>
                                  </p:childTnLst>
                                </p:cTn>
                              </p:par>
                            </p:childTnLst>
                          </p:cTn>
                        </p:par>
                        <p:par>
                          <p:cTn id="23" fill="hold">
                            <p:stCondLst>
                              <p:cond delay="2000"/>
                            </p:stCondLst>
                            <p:childTnLst>
                              <p:par>
                                <p:cTn id="24" presetID="18" presetClass="entr" presetSubtype="3"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trips(upRight)">
                                      <p:cBhvr>
                                        <p:cTn id="26" dur="2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trips(upRight)">
                                      <p:cBhvr>
                                        <p:cTn id="31" dur="2000"/>
                                        <p:tgtEl>
                                          <p:spTgt spid="22"/>
                                        </p:tgtEl>
                                      </p:cBhvr>
                                    </p:animEffect>
                                  </p:childTnLst>
                                </p:cTn>
                              </p:par>
                            </p:childTnLst>
                          </p:cTn>
                        </p:par>
                        <p:par>
                          <p:cTn id="32" fill="hold">
                            <p:stCondLst>
                              <p:cond delay="2000"/>
                            </p:stCondLst>
                            <p:childTnLst>
                              <p:par>
                                <p:cTn id="33" presetID="18" presetClass="entr" presetSubtype="3"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strips(upRight)">
                                      <p:cBhvr>
                                        <p:cTn id="35" dur="2000"/>
                                        <p:tgtEl>
                                          <p:spTgt spid="23"/>
                                        </p:tgtEl>
                                      </p:cBhvr>
                                    </p:animEffect>
                                  </p:childTnLst>
                                </p:cTn>
                              </p:par>
                            </p:childTnLst>
                          </p:cTn>
                        </p:par>
                        <p:par>
                          <p:cTn id="36" fill="hold">
                            <p:stCondLst>
                              <p:cond delay="4000"/>
                            </p:stCondLst>
                            <p:childTnLst>
                              <p:par>
                                <p:cTn id="37" presetID="18" presetClass="entr" presetSubtype="3"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strips(upRight)">
                                      <p:cBhvr>
                                        <p:cTn id="39" dur="20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strips(upRight)">
                                      <p:cBhvr>
                                        <p:cTn id="44" dur="2000"/>
                                        <p:tgtEl>
                                          <p:spTgt spid="27"/>
                                        </p:tgtEl>
                                      </p:cBhvr>
                                    </p:animEffect>
                                  </p:childTnLst>
                                </p:cTn>
                              </p:par>
                            </p:childTnLst>
                          </p:cTn>
                        </p:par>
                        <p:par>
                          <p:cTn id="45" fill="hold">
                            <p:stCondLst>
                              <p:cond delay="2000"/>
                            </p:stCondLst>
                            <p:childTnLst>
                              <p:par>
                                <p:cTn id="46" presetID="18" presetClass="entr" presetSubtype="3"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upRight)">
                                      <p:cBhvr>
                                        <p:cTn id="48" dur="2000"/>
                                        <p:tgtEl>
                                          <p:spTgt spid="29"/>
                                        </p:tgtEl>
                                      </p:cBhvr>
                                    </p:animEffect>
                                  </p:childTnLst>
                                </p:cTn>
                              </p:par>
                            </p:childTnLst>
                          </p:cTn>
                        </p:par>
                        <p:par>
                          <p:cTn id="49" fill="hold">
                            <p:stCondLst>
                              <p:cond delay="4000"/>
                            </p:stCondLst>
                            <p:childTnLst>
                              <p:par>
                                <p:cTn id="50" presetID="18" presetClass="entr" presetSubtype="3"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strips(upRight)">
                                      <p:cBhvr>
                                        <p:cTn id="52" dur="2000"/>
                                        <p:tgtEl>
                                          <p:spTgt spid="31"/>
                                        </p:tgtEl>
                                      </p:cBhvr>
                                    </p:animEffect>
                                  </p:childTnLst>
                                </p:cTn>
                              </p:par>
                            </p:childTnLst>
                          </p:cTn>
                        </p:par>
                        <p:par>
                          <p:cTn id="53" fill="hold">
                            <p:stCondLst>
                              <p:cond delay="6000"/>
                            </p:stCondLst>
                            <p:childTnLst>
                              <p:par>
                                <p:cTn id="54" presetID="18" presetClass="entr" presetSubtype="3"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strips(upRight)">
                                      <p:cBhvr>
                                        <p:cTn id="56" dur="2000"/>
                                        <p:tgtEl>
                                          <p:spTgt spid="32"/>
                                        </p:tgtEl>
                                      </p:cBhvr>
                                    </p:animEffect>
                                  </p:childTnLst>
                                </p:cTn>
                              </p:par>
                            </p:childTnLst>
                          </p:cTn>
                        </p:par>
                        <p:par>
                          <p:cTn id="57" fill="hold">
                            <p:stCondLst>
                              <p:cond delay="8000"/>
                            </p:stCondLst>
                            <p:childTnLst>
                              <p:par>
                                <p:cTn id="58" presetID="18" presetClass="entr" presetSubtype="3" fill="hold"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strips(upRight)">
                                      <p:cBhvr>
                                        <p:cTn id="60" dur="2000"/>
                                        <p:tgtEl>
                                          <p:spTgt spid="35"/>
                                        </p:tgtEl>
                                      </p:cBhvr>
                                    </p:animEffect>
                                  </p:childTnLst>
                                </p:cTn>
                              </p:par>
                            </p:childTnLst>
                          </p:cTn>
                        </p:par>
                        <p:par>
                          <p:cTn id="61" fill="hold">
                            <p:stCondLst>
                              <p:cond delay="10000"/>
                            </p:stCondLst>
                            <p:childTnLst>
                              <p:par>
                                <p:cTn id="62" presetID="10" presetClass="entr" presetSubtype="0"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20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3"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strips(upRight)">
                                      <p:cBhvr>
                                        <p:cTn id="69" dur="2000"/>
                                        <p:tgtEl>
                                          <p:spTgt spid="45"/>
                                        </p:tgtEl>
                                      </p:cBhvr>
                                    </p:animEffect>
                                  </p:childTnLst>
                                </p:cTn>
                              </p:par>
                            </p:childTnLst>
                          </p:cTn>
                        </p:par>
                        <p:par>
                          <p:cTn id="70" fill="hold">
                            <p:stCondLst>
                              <p:cond delay="2000"/>
                            </p:stCondLst>
                            <p:childTnLst>
                              <p:par>
                                <p:cTn id="71" presetID="18" presetClass="entr" presetSubtype="3"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strips(upRight)">
                                      <p:cBhvr>
                                        <p:cTn id="73" dur="2000"/>
                                        <p:tgtEl>
                                          <p:spTgt spid="47"/>
                                        </p:tgtEl>
                                      </p:cBhvr>
                                    </p:animEffect>
                                  </p:childTnLst>
                                </p:cTn>
                              </p:par>
                            </p:childTnLst>
                          </p:cTn>
                        </p:par>
                        <p:par>
                          <p:cTn id="74" fill="hold">
                            <p:stCondLst>
                              <p:cond delay="4000"/>
                            </p:stCondLst>
                            <p:childTnLst>
                              <p:par>
                                <p:cTn id="75" presetID="18" presetClass="entr" presetSubtype="3" fill="hold" nodeType="after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strips(upRight)">
                                      <p:cBhvr>
                                        <p:cTn id="77" dur="2000"/>
                                        <p:tgtEl>
                                          <p:spTgt spid="49"/>
                                        </p:tgtEl>
                                      </p:cBhvr>
                                    </p:animEffect>
                                  </p:childTnLst>
                                </p:cTn>
                              </p:par>
                            </p:childTnLst>
                          </p:cTn>
                        </p:par>
                        <p:par>
                          <p:cTn id="78" fill="hold">
                            <p:stCondLst>
                              <p:cond delay="6000"/>
                            </p:stCondLst>
                            <p:childTnLst>
                              <p:par>
                                <p:cTn id="79" presetID="18" presetClass="entr" presetSubtype="3" fill="hold"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strips(upRight)">
                                      <p:cBhvr>
                                        <p:cTn id="81" dur="2000"/>
                                        <p:tgtEl>
                                          <p:spTgt spid="50"/>
                                        </p:tgtEl>
                                      </p:cBhvr>
                                    </p:animEffect>
                                  </p:childTnLst>
                                </p:cTn>
                              </p:par>
                            </p:childTnLst>
                          </p:cTn>
                        </p:par>
                      </p:childTnLst>
                    </p:cTn>
                  </p:par>
                  <p:par>
                    <p:cTn id="82" fill="hold">
                      <p:stCondLst>
                        <p:cond delay="indefinite"/>
                      </p:stCondLst>
                      <p:childTnLst>
                        <p:par>
                          <p:cTn id="83" fill="hold">
                            <p:stCondLst>
                              <p:cond delay="0"/>
                            </p:stCondLst>
                            <p:childTnLst>
                              <p:par>
                                <p:cTn id="84" presetID="18" presetClass="entr" presetSubtype="3" fill="hold" nodeType="click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strips(upRight)">
                                      <p:cBhvr>
                                        <p:cTn id="86" dur="2000"/>
                                        <p:tgtEl>
                                          <p:spTgt spid="52"/>
                                        </p:tgtEl>
                                      </p:cBhvr>
                                    </p:animEffect>
                                  </p:childTnLst>
                                </p:cTn>
                              </p:par>
                            </p:childTnLst>
                          </p:cTn>
                        </p:par>
                        <p:par>
                          <p:cTn id="87" fill="hold">
                            <p:stCondLst>
                              <p:cond delay="2000"/>
                            </p:stCondLst>
                            <p:childTnLst>
                              <p:par>
                                <p:cTn id="88" presetID="18" presetClass="entr" presetSubtype="3" fill="hold" nodeType="after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strips(upRight)">
                                      <p:cBhvr>
                                        <p:cTn id="90" dur="2000"/>
                                        <p:tgtEl>
                                          <p:spTgt spid="53"/>
                                        </p:tgtEl>
                                      </p:cBhvr>
                                    </p:animEffect>
                                  </p:childTnLst>
                                </p:cTn>
                              </p:par>
                            </p:childTnLst>
                          </p:cTn>
                        </p:par>
                        <p:par>
                          <p:cTn id="91" fill="hold">
                            <p:stCondLst>
                              <p:cond delay="4000"/>
                            </p:stCondLst>
                            <p:childTnLst>
                              <p:par>
                                <p:cTn id="92" presetID="18" presetClass="entr" presetSubtype="3" fill="hold" nodeType="after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strips(upRight)">
                                      <p:cBhvr>
                                        <p:cTn id="94" dur="2000"/>
                                        <p:tgtEl>
                                          <p:spTgt spid="55"/>
                                        </p:tgtEl>
                                      </p:cBhvr>
                                    </p:animEffect>
                                  </p:childTnLst>
                                </p:cTn>
                              </p:par>
                            </p:childTnLst>
                          </p:cTn>
                        </p:par>
                        <p:par>
                          <p:cTn id="95" fill="hold">
                            <p:stCondLst>
                              <p:cond delay="6000"/>
                            </p:stCondLst>
                            <p:childTnLst>
                              <p:par>
                                <p:cTn id="96" presetID="18" presetClass="entr" presetSubtype="3" fill="hold"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strips(upRight)">
                                      <p:cBhvr>
                                        <p:cTn id="98"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0254500.gif"/>
          <p:cNvPicPr>
            <a:picLocks noChangeAspect="1"/>
          </p:cNvPicPr>
          <p:nvPr/>
        </p:nvPicPr>
        <p:blipFill>
          <a:blip r:embed="rId2" cstate="print"/>
          <a:stretch>
            <a:fillRect/>
          </a:stretch>
        </p:blipFill>
        <p:spPr>
          <a:xfrm>
            <a:off x="428596" y="928670"/>
            <a:ext cx="592460" cy="592460"/>
          </a:xfrm>
          <a:prstGeom prst="rect">
            <a:avLst/>
          </a:prstGeom>
        </p:spPr>
      </p:pic>
      <p:sp>
        <p:nvSpPr>
          <p:cNvPr id="24577" name="Rectangle 1"/>
          <p:cNvSpPr>
            <a:spLocks noChangeArrowheads="1"/>
          </p:cNvSpPr>
          <p:nvPr/>
        </p:nvSpPr>
        <p:spPr bwMode="auto">
          <a:xfrm>
            <a:off x="1500166" y="428604"/>
            <a:ext cx="764383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Regular"/>
              </a:rPr>
              <a:t>2. En vous aidant du </a:t>
            </a: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Semibold"/>
              </a:rPr>
              <a:t>doc 1</a:t>
            </a: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Regular"/>
              </a:rPr>
              <a:t>, quel droit du citoyen européen est représenté dans le </a:t>
            </a: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Semibold"/>
              </a:rPr>
              <a:t>doc. 2</a:t>
            </a:r>
            <a:r>
              <a:rPr kumimoji="0" lang="fr-FR" sz="2800" i="0" u="none" strike="noStrike" cap="none" normalizeH="0" baseline="0" dirty="0" smtClean="0">
                <a:ln>
                  <a:noFill/>
                </a:ln>
                <a:solidFill>
                  <a:srgbClr val="FD4432"/>
                </a:solidFill>
                <a:effectLst/>
                <a:latin typeface="Poor Richard" pitchFamily="18" charset="0"/>
                <a:ea typeface="Calibri" pitchFamily="34" charset="0"/>
                <a:cs typeface="MyriadPro-Semibold"/>
              </a:rPr>
              <a:t> </a:t>
            </a:r>
            <a:r>
              <a:rPr kumimoji="0" lang="fr-FR" sz="2800" i="0" u="none" strike="noStrike" cap="none" normalizeH="0" baseline="0" dirty="0" smtClean="0">
                <a:ln>
                  <a:noFill/>
                </a:ln>
                <a:solidFill>
                  <a:srgbClr val="22190A"/>
                </a:solidFill>
                <a:effectLst/>
                <a:latin typeface="Poor Richard" pitchFamily="18" charset="0"/>
                <a:ea typeface="Calibri" pitchFamily="34" charset="0"/>
                <a:cs typeface="MyriadPro-Regular"/>
              </a:rPr>
              <a:t>:</a:t>
            </a:r>
            <a:endParaRPr kumimoji="0" lang="fr-FR" sz="2800" i="0" u="none" strike="noStrike" cap="none" normalizeH="0" baseline="0" dirty="0" smtClean="0">
              <a:ln>
                <a:noFill/>
              </a:ln>
              <a:solidFill>
                <a:schemeClr val="tx1"/>
              </a:solidFill>
              <a:effectLst/>
              <a:latin typeface="Poor Richar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Regular"/>
              </a:rPr>
              <a:t>sur l’illustration A ?</a:t>
            </a:r>
            <a:endParaRPr kumimoji="0" lang="fr-FR" sz="2800" i="0" u="none" strike="noStrike" cap="none" normalizeH="0" baseline="0" dirty="0" smtClean="0">
              <a:ln>
                <a:noFill/>
              </a:ln>
              <a:solidFill>
                <a:schemeClr val="tx1"/>
              </a:solidFill>
              <a:effectLst/>
              <a:latin typeface="Poor Richar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Regular"/>
              </a:rPr>
              <a:t>sur l’illustration B ?</a:t>
            </a:r>
            <a:endParaRPr kumimoji="0" lang="fr-FR" sz="2800" i="0" u="none" strike="noStrike" cap="none" normalizeH="0" baseline="0" dirty="0" smtClean="0">
              <a:ln>
                <a:noFill/>
              </a:ln>
              <a:solidFill>
                <a:schemeClr val="tx1"/>
              </a:solidFill>
              <a:effectLst/>
              <a:latin typeface="Poor Richar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Regular"/>
              </a:rPr>
              <a:t>sur le dessin C ?</a:t>
            </a:r>
            <a:endParaRPr kumimoji="0" lang="fr-FR" sz="280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5" name="Rectangle 4"/>
          <p:cNvSpPr/>
          <p:nvPr/>
        </p:nvSpPr>
        <p:spPr>
          <a:xfrm>
            <a:off x="214282" y="2714620"/>
            <a:ext cx="2866490" cy="523220"/>
          </a:xfrm>
          <a:prstGeom prst="rect">
            <a:avLst/>
          </a:prstGeom>
        </p:spPr>
        <p:txBody>
          <a:bodyPr wrap="none">
            <a:spAutoFit/>
          </a:bodyPr>
          <a:lstStyle/>
          <a:p>
            <a:pPr lvl="0" eaLnBrk="0" fontAlgn="base" hangingPunct="0">
              <a:spcBef>
                <a:spcPct val="0"/>
              </a:spcBef>
              <a:spcAft>
                <a:spcPct val="0"/>
              </a:spcAft>
              <a:buFontTx/>
              <a:buChar char="•"/>
            </a:pPr>
            <a:r>
              <a:rPr lang="fr-FR" sz="2800" dirty="0" smtClean="0">
                <a:latin typeface="Poor Richard" pitchFamily="18" charset="0"/>
                <a:ea typeface="Calibri" pitchFamily="34" charset="0"/>
                <a:cs typeface="MyriadPro-Regular"/>
              </a:rPr>
              <a:t>sur l’illustration A ?</a:t>
            </a:r>
            <a:endParaRPr lang="fr-FR" sz="2800" dirty="0" smtClean="0">
              <a:latin typeface="Poor Richard" pitchFamily="18" charset="0"/>
              <a:cs typeface="Arial" pitchFamily="34" charset="0"/>
            </a:endParaRPr>
          </a:p>
        </p:txBody>
      </p:sp>
      <p:pic>
        <p:nvPicPr>
          <p:cNvPr id="6" name="Image 5"/>
          <p:cNvPicPr/>
          <p:nvPr/>
        </p:nvPicPr>
        <p:blipFill>
          <a:blip r:embed="rId3"/>
          <a:srcRect b="72727"/>
          <a:stretch>
            <a:fillRect/>
          </a:stretch>
        </p:blipFill>
        <p:spPr bwMode="auto">
          <a:xfrm>
            <a:off x="357158" y="4286256"/>
            <a:ext cx="4071966" cy="1971675"/>
          </a:xfrm>
          <a:prstGeom prst="rect">
            <a:avLst/>
          </a:prstGeom>
          <a:noFill/>
          <a:ln w="9525">
            <a:solidFill>
              <a:schemeClr val="tx1"/>
            </a:solidFill>
            <a:miter lim="800000"/>
            <a:headEnd/>
            <a:tailEnd/>
          </a:ln>
        </p:spPr>
      </p:pic>
      <p:sp>
        <p:nvSpPr>
          <p:cNvPr id="9" name="ZoneTexte 8"/>
          <p:cNvSpPr txBox="1"/>
          <p:nvPr/>
        </p:nvSpPr>
        <p:spPr>
          <a:xfrm>
            <a:off x="0" y="3571876"/>
            <a:ext cx="9144000" cy="523220"/>
          </a:xfrm>
          <a:prstGeom prst="rect">
            <a:avLst/>
          </a:prstGeom>
          <a:noFill/>
        </p:spPr>
        <p:txBody>
          <a:bodyPr wrap="square" rtlCol="0">
            <a:spAutoFit/>
          </a:bodyPr>
          <a:lstStyle/>
          <a:p>
            <a:pPr algn="ctr"/>
            <a:r>
              <a:rPr lang="fr-FR" sz="2800" i="1" dirty="0" smtClean="0">
                <a:solidFill>
                  <a:srgbClr val="008000"/>
                </a:solidFill>
                <a:latin typeface="Poor Richard" pitchFamily="18" charset="0"/>
              </a:rPr>
              <a:t>Le droit de pétition devant le Parlement européen (Article 8D)</a:t>
            </a:r>
            <a:endParaRPr lang="fr-FR" sz="2800" i="1" dirty="0">
              <a:solidFill>
                <a:srgbClr val="008000"/>
              </a:solidFill>
              <a:latin typeface="Poor Richard" pitchFamily="18" charset="0"/>
            </a:endParaRPr>
          </a:p>
        </p:txBody>
      </p:sp>
      <p:pic>
        <p:nvPicPr>
          <p:cNvPr id="10" name="Image 9" descr="Sans titre.png"/>
          <p:cNvPicPr>
            <a:picLocks noChangeAspect="1"/>
          </p:cNvPicPr>
          <p:nvPr/>
        </p:nvPicPr>
        <p:blipFill>
          <a:blip r:embed="rId4"/>
          <a:srcRect l="17969" t="73623" r="32812" b="10546"/>
          <a:stretch>
            <a:fillRect/>
          </a:stretch>
        </p:blipFill>
        <p:spPr>
          <a:xfrm>
            <a:off x="4500562" y="4857760"/>
            <a:ext cx="4643438" cy="857256"/>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77">
                                            <p:txEl>
                                              <p:pRg st="0" end="0"/>
                                            </p:txEl>
                                          </p:spTgt>
                                        </p:tgtEl>
                                        <p:attrNameLst>
                                          <p:attrName>style.visibility</p:attrName>
                                        </p:attrNameLst>
                                      </p:cBhvr>
                                      <p:to>
                                        <p:strVal val="visible"/>
                                      </p:to>
                                    </p:set>
                                    <p:animEffect transition="in" filter="fade">
                                      <p:cBhvr>
                                        <p:cTn id="10" dur="2000"/>
                                        <p:tgtEl>
                                          <p:spTgt spid="2457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577">
                                            <p:txEl>
                                              <p:pRg st="1" end="1"/>
                                            </p:txEl>
                                          </p:spTgt>
                                        </p:tgtEl>
                                        <p:attrNameLst>
                                          <p:attrName>style.visibility</p:attrName>
                                        </p:attrNameLst>
                                      </p:cBhvr>
                                      <p:to>
                                        <p:strVal val="visible"/>
                                      </p:to>
                                    </p:set>
                                    <p:animEffect transition="in" filter="fade">
                                      <p:cBhvr>
                                        <p:cTn id="13" dur="2000"/>
                                        <p:tgtEl>
                                          <p:spTgt spid="2457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577">
                                            <p:txEl>
                                              <p:pRg st="2" end="2"/>
                                            </p:txEl>
                                          </p:spTgt>
                                        </p:tgtEl>
                                        <p:attrNameLst>
                                          <p:attrName>style.visibility</p:attrName>
                                        </p:attrNameLst>
                                      </p:cBhvr>
                                      <p:to>
                                        <p:strVal val="visible"/>
                                      </p:to>
                                    </p:set>
                                    <p:animEffect transition="in" filter="fade">
                                      <p:cBhvr>
                                        <p:cTn id="16" dur="2000"/>
                                        <p:tgtEl>
                                          <p:spTgt spid="2457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577">
                                            <p:txEl>
                                              <p:pRg st="3" end="3"/>
                                            </p:txEl>
                                          </p:spTgt>
                                        </p:tgtEl>
                                        <p:attrNameLst>
                                          <p:attrName>style.visibility</p:attrName>
                                        </p:attrNameLst>
                                      </p:cBhvr>
                                      <p:to>
                                        <p:strVal val="visible"/>
                                      </p:to>
                                    </p:set>
                                    <p:animEffect transition="in" filter="fade">
                                      <p:cBhvr>
                                        <p:cTn id="19" dur="2000"/>
                                        <p:tgtEl>
                                          <p:spTgt spid="2457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2000"/>
                                        <p:tgtEl>
                                          <p:spTgt spid="5"/>
                                        </p:tgtEl>
                                      </p:cBhvr>
                                    </p:animEffect>
                                  </p:childTnLst>
                                </p:cTn>
                              </p:par>
                              <p:par>
                                <p:cTn id="25" presetID="9" presetClass="exit" presetSubtype="0" fill="hold" nodeType="withEffect">
                                  <p:stCondLst>
                                    <p:cond delay="0"/>
                                  </p:stCondLst>
                                  <p:childTnLst>
                                    <p:animEffect transition="out" filter="dissolve">
                                      <p:cBhvr>
                                        <p:cTn id="26" dur="5000"/>
                                        <p:tgtEl>
                                          <p:spTgt spid="24577">
                                            <p:txEl>
                                              <p:pRg st="1" end="1"/>
                                            </p:txEl>
                                          </p:spTgt>
                                        </p:tgtEl>
                                      </p:cBhvr>
                                    </p:animEffect>
                                    <p:set>
                                      <p:cBhvr>
                                        <p:cTn id="27" dur="1" fill="hold">
                                          <p:stCondLst>
                                            <p:cond delay="4999"/>
                                          </p:stCondLst>
                                        </p:cTn>
                                        <p:tgtEl>
                                          <p:spTgt spid="24577">
                                            <p:txEl>
                                              <p:pRg st="1" end="1"/>
                                            </p:txEl>
                                          </p:spTgt>
                                        </p:tgtEl>
                                        <p:attrNameLst>
                                          <p:attrName>style.visibility</p:attrName>
                                        </p:attrNameLst>
                                      </p:cBhvr>
                                      <p:to>
                                        <p:strVal val="hidden"/>
                                      </p:to>
                                    </p:set>
                                  </p:childTnLst>
                                </p:cTn>
                              </p:par>
                            </p:childTnLst>
                          </p:cTn>
                        </p:par>
                        <p:par>
                          <p:cTn id="28" fill="hold">
                            <p:stCondLst>
                              <p:cond delay="5000"/>
                            </p:stCondLst>
                            <p:childTnLst>
                              <p:par>
                                <p:cTn id="29" presetID="18" presetClass="entr" presetSubtype="3"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upRight)">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9"/>
                                        </p:tgtEl>
                                        <p:attrNameLst>
                                          <p:attrName>style.visibility</p:attrName>
                                        </p:attrNameLst>
                                      </p:cBhvr>
                                      <p:to>
                                        <p:strVal val="visible"/>
                                      </p:to>
                                    </p:set>
                                    <p:anim calcmode="discrete" valueType="clr">
                                      <p:cBhvr override="childStyle">
                                        <p:cTn id="4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9"/>
                                        </p:tgtEl>
                                        <p:attrNameLst>
                                          <p:attrName>fillcolor</p:attrName>
                                        </p:attrNameLst>
                                      </p:cBhvr>
                                      <p:tavLst>
                                        <p:tav tm="0">
                                          <p:val>
                                            <p:clrVal>
                                              <a:schemeClr val="accent2"/>
                                            </p:clrVal>
                                          </p:val>
                                        </p:tav>
                                        <p:tav tm="50000">
                                          <p:val>
                                            <p:clrVal>
                                              <a:schemeClr val="hlink"/>
                                            </p:clrVal>
                                          </p:val>
                                        </p:tav>
                                      </p:tavLst>
                                    </p:anim>
                                    <p:set>
                                      <p:cBhvr>
                                        <p:cTn id="43"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build="allAtOnce"/>
      <p:bldP spid="5"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0254500.gif"/>
          <p:cNvPicPr>
            <a:picLocks noChangeAspect="1"/>
          </p:cNvPicPr>
          <p:nvPr/>
        </p:nvPicPr>
        <p:blipFill>
          <a:blip r:embed="rId2" cstate="print"/>
          <a:stretch>
            <a:fillRect/>
          </a:stretch>
        </p:blipFill>
        <p:spPr>
          <a:xfrm>
            <a:off x="428596" y="642918"/>
            <a:ext cx="592460" cy="592460"/>
          </a:xfrm>
          <a:prstGeom prst="rect">
            <a:avLst/>
          </a:prstGeom>
        </p:spPr>
      </p:pic>
      <p:sp>
        <p:nvSpPr>
          <p:cNvPr id="24577" name="Rectangle 1"/>
          <p:cNvSpPr>
            <a:spLocks noChangeArrowheads="1"/>
          </p:cNvSpPr>
          <p:nvPr/>
        </p:nvSpPr>
        <p:spPr bwMode="auto">
          <a:xfrm>
            <a:off x="1500166" y="0"/>
            <a:ext cx="764383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Regular"/>
              </a:rPr>
              <a:t>2. En vous aidant du </a:t>
            </a: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Semibold"/>
              </a:rPr>
              <a:t>doc 1</a:t>
            </a: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Regular"/>
              </a:rPr>
              <a:t>, quel droit du citoyen européen est représenté dans le </a:t>
            </a: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Semibold"/>
              </a:rPr>
              <a:t>doc. 2</a:t>
            </a:r>
            <a:r>
              <a:rPr kumimoji="0" lang="fr-FR" sz="2800" i="0" u="none" strike="noStrike" cap="none" normalizeH="0" baseline="0" dirty="0" smtClean="0">
                <a:ln>
                  <a:noFill/>
                </a:ln>
                <a:solidFill>
                  <a:srgbClr val="FD4432"/>
                </a:solidFill>
                <a:effectLst/>
                <a:latin typeface="Poor Richard" pitchFamily="18" charset="0"/>
                <a:ea typeface="Calibri" pitchFamily="34" charset="0"/>
                <a:cs typeface="MyriadPro-Semibold"/>
              </a:rPr>
              <a:t> </a:t>
            </a:r>
            <a:r>
              <a:rPr kumimoji="0" lang="fr-FR" sz="2800" i="0" u="none" strike="noStrike" cap="none" normalizeH="0" baseline="0" dirty="0" smtClean="0">
                <a:ln>
                  <a:noFill/>
                </a:ln>
                <a:solidFill>
                  <a:srgbClr val="22190A"/>
                </a:solidFill>
                <a:effectLst/>
                <a:latin typeface="Poor Richard" pitchFamily="18" charset="0"/>
                <a:ea typeface="Calibri" pitchFamily="34" charset="0"/>
                <a:cs typeface="MyriadPro-Regular"/>
              </a:rPr>
              <a:t>:</a:t>
            </a:r>
            <a:endParaRPr kumimoji="0" lang="fr-FR" sz="2800" i="0" u="none" strike="noStrike" cap="none" normalizeH="0" baseline="0" dirty="0" smtClean="0">
              <a:ln>
                <a:noFill/>
              </a:ln>
              <a:solidFill>
                <a:schemeClr val="tx1"/>
              </a:solidFill>
              <a:effectLst/>
              <a:latin typeface="Poor Richar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800" i="0" u="none" strike="sngStrike" cap="none" normalizeH="0" baseline="0" dirty="0" smtClean="0">
                <a:ln>
                  <a:noFill/>
                </a:ln>
                <a:solidFill>
                  <a:schemeClr val="tx1"/>
                </a:solidFill>
                <a:effectLst/>
                <a:latin typeface="Poor Richard" pitchFamily="18" charset="0"/>
                <a:ea typeface="Calibri" pitchFamily="34" charset="0"/>
                <a:cs typeface="MyriadPro-Regular"/>
              </a:rPr>
              <a:t>sur l’illustration A ?</a:t>
            </a:r>
            <a:endParaRPr kumimoji="0" lang="fr-FR" sz="2800" i="0" u="none" strike="sngStrike" cap="none" normalizeH="0" baseline="0" dirty="0" smtClean="0">
              <a:ln>
                <a:noFill/>
              </a:ln>
              <a:solidFill>
                <a:schemeClr val="tx1"/>
              </a:solidFill>
              <a:effectLst/>
              <a:latin typeface="Poor Richar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Regular"/>
              </a:rPr>
              <a:t>sur l’illustration B ?</a:t>
            </a:r>
            <a:endParaRPr kumimoji="0" lang="fr-FR" sz="2800" i="0" u="none" strike="noStrike" cap="none" normalizeH="0" baseline="0" dirty="0" smtClean="0">
              <a:ln>
                <a:noFill/>
              </a:ln>
              <a:solidFill>
                <a:schemeClr val="tx1"/>
              </a:solidFill>
              <a:effectLst/>
              <a:latin typeface="Poor Richar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Regular"/>
              </a:rPr>
              <a:t>sur le dessin C ?</a:t>
            </a:r>
            <a:endParaRPr kumimoji="0" lang="fr-FR" sz="280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11" name="Rectangle 10"/>
          <p:cNvSpPr/>
          <p:nvPr/>
        </p:nvSpPr>
        <p:spPr>
          <a:xfrm>
            <a:off x="214282" y="2500306"/>
            <a:ext cx="2831224" cy="523220"/>
          </a:xfrm>
          <a:prstGeom prst="rect">
            <a:avLst/>
          </a:prstGeom>
        </p:spPr>
        <p:txBody>
          <a:bodyPr wrap="none">
            <a:spAutoFit/>
          </a:bodyPr>
          <a:lstStyle/>
          <a:p>
            <a:pPr lvl="0" eaLnBrk="0" fontAlgn="base" hangingPunct="0">
              <a:spcBef>
                <a:spcPct val="0"/>
              </a:spcBef>
              <a:spcAft>
                <a:spcPct val="0"/>
              </a:spcAft>
              <a:buFontTx/>
              <a:buChar char="•"/>
            </a:pPr>
            <a:r>
              <a:rPr lang="fr-FR" sz="2800" dirty="0" smtClean="0">
                <a:latin typeface="Poor Richard" pitchFamily="18" charset="0"/>
                <a:ea typeface="Calibri" pitchFamily="34" charset="0"/>
                <a:cs typeface="MyriadPro-Regular"/>
              </a:rPr>
              <a:t>sur l’illustration B ?</a:t>
            </a:r>
            <a:endParaRPr lang="fr-FR" sz="2800" dirty="0" smtClean="0">
              <a:latin typeface="Poor Richard" pitchFamily="18" charset="0"/>
              <a:cs typeface="Arial" pitchFamily="34" charset="0"/>
            </a:endParaRPr>
          </a:p>
        </p:txBody>
      </p:sp>
      <p:pic>
        <p:nvPicPr>
          <p:cNvPr id="12" name="Image 11"/>
          <p:cNvPicPr/>
          <p:nvPr/>
        </p:nvPicPr>
        <p:blipFill>
          <a:blip r:embed="rId3"/>
          <a:srcRect t="27272" r="50355" b="20280"/>
          <a:stretch>
            <a:fillRect/>
          </a:stretch>
        </p:blipFill>
        <p:spPr bwMode="auto">
          <a:xfrm>
            <a:off x="285720" y="3286124"/>
            <a:ext cx="2500330" cy="3357586"/>
          </a:xfrm>
          <a:prstGeom prst="rect">
            <a:avLst/>
          </a:prstGeom>
          <a:noFill/>
          <a:ln w="9525">
            <a:solidFill>
              <a:schemeClr val="tx1"/>
            </a:solidFill>
            <a:miter lim="800000"/>
            <a:headEnd/>
            <a:tailEnd/>
          </a:ln>
        </p:spPr>
      </p:pic>
      <p:sp>
        <p:nvSpPr>
          <p:cNvPr id="15" name="ZoneTexte 14"/>
          <p:cNvSpPr txBox="1"/>
          <p:nvPr/>
        </p:nvSpPr>
        <p:spPr>
          <a:xfrm>
            <a:off x="4000496" y="1857364"/>
            <a:ext cx="5143504" cy="1815882"/>
          </a:xfrm>
          <a:prstGeom prst="rect">
            <a:avLst/>
          </a:prstGeom>
          <a:noFill/>
        </p:spPr>
        <p:txBody>
          <a:bodyPr wrap="square" rtlCol="0">
            <a:spAutoFit/>
          </a:bodyPr>
          <a:lstStyle/>
          <a:p>
            <a:pPr algn="ctr"/>
            <a:r>
              <a:rPr lang="fr-FR" sz="2800" i="1" dirty="0" smtClean="0">
                <a:solidFill>
                  <a:srgbClr val="008000"/>
                </a:solidFill>
                <a:latin typeface="Poor Richard" pitchFamily="18" charset="0"/>
              </a:rPr>
              <a:t>Le droit de vote de l’étranger citoyen de l’Union aux élections municipales et européennes dans l’État membre où il réside (Article 8B)</a:t>
            </a:r>
            <a:endParaRPr lang="fr-FR" sz="2800" i="1" dirty="0">
              <a:solidFill>
                <a:srgbClr val="008000"/>
              </a:solidFill>
              <a:latin typeface="Poor Richard" pitchFamily="18" charset="0"/>
            </a:endParaRPr>
          </a:p>
        </p:txBody>
      </p:sp>
      <p:pic>
        <p:nvPicPr>
          <p:cNvPr id="9" name="Image 8" descr="Sans titre.png"/>
          <p:cNvPicPr>
            <a:picLocks noChangeAspect="1"/>
          </p:cNvPicPr>
          <p:nvPr/>
        </p:nvPicPr>
        <p:blipFill>
          <a:blip r:embed="rId4"/>
          <a:srcRect l="17969" t="19429" r="33593" b="27767"/>
          <a:stretch>
            <a:fillRect/>
          </a:stretch>
        </p:blipFill>
        <p:spPr>
          <a:xfrm>
            <a:off x="3286116" y="3919884"/>
            <a:ext cx="5214974" cy="2719218"/>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77">
                                            <p:txEl>
                                              <p:pRg st="0" end="0"/>
                                            </p:txEl>
                                          </p:spTgt>
                                        </p:tgtEl>
                                        <p:attrNameLst>
                                          <p:attrName>style.visibility</p:attrName>
                                        </p:attrNameLst>
                                      </p:cBhvr>
                                      <p:to>
                                        <p:strVal val="visible"/>
                                      </p:to>
                                    </p:set>
                                    <p:animEffect transition="in" filter="fade">
                                      <p:cBhvr>
                                        <p:cTn id="10" dur="2000"/>
                                        <p:tgtEl>
                                          <p:spTgt spid="2457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577">
                                            <p:txEl>
                                              <p:pRg st="1" end="1"/>
                                            </p:txEl>
                                          </p:spTgt>
                                        </p:tgtEl>
                                        <p:attrNameLst>
                                          <p:attrName>style.visibility</p:attrName>
                                        </p:attrNameLst>
                                      </p:cBhvr>
                                      <p:to>
                                        <p:strVal val="visible"/>
                                      </p:to>
                                    </p:set>
                                    <p:animEffect transition="in" filter="fade">
                                      <p:cBhvr>
                                        <p:cTn id="13" dur="2000"/>
                                        <p:tgtEl>
                                          <p:spTgt spid="2457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577">
                                            <p:txEl>
                                              <p:pRg st="2" end="2"/>
                                            </p:txEl>
                                          </p:spTgt>
                                        </p:tgtEl>
                                        <p:attrNameLst>
                                          <p:attrName>style.visibility</p:attrName>
                                        </p:attrNameLst>
                                      </p:cBhvr>
                                      <p:to>
                                        <p:strVal val="visible"/>
                                      </p:to>
                                    </p:set>
                                    <p:animEffect transition="in" filter="fade">
                                      <p:cBhvr>
                                        <p:cTn id="16" dur="2000"/>
                                        <p:tgtEl>
                                          <p:spTgt spid="2457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577">
                                            <p:txEl>
                                              <p:pRg st="3" end="3"/>
                                            </p:txEl>
                                          </p:spTgt>
                                        </p:tgtEl>
                                        <p:attrNameLst>
                                          <p:attrName>style.visibility</p:attrName>
                                        </p:attrNameLst>
                                      </p:cBhvr>
                                      <p:to>
                                        <p:strVal val="visible"/>
                                      </p:to>
                                    </p:set>
                                    <p:animEffect transition="in" filter="fade">
                                      <p:cBhvr>
                                        <p:cTn id="19" dur="2000"/>
                                        <p:tgtEl>
                                          <p:spTgt spid="2457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2000"/>
                                        <p:tgtEl>
                                          <p:spTgt spid="11"/>
                                        </p:tgtEl>
                                      </p:cBhvr>
                                    </p:animEffect>
                                  </p:childTnLst>
                                </p:cTn>
                              </p:par>
                              <p:par>
                                <p:cTn id="25" presetID="9" presetClass="exit" presetSubtype="0" fill="hold" nodeType="withEffect">
                                  <p:stCondLst>
                                    <p:cond delay="0"/>
                                  </p:stCondLst>
                                  <p:childTnLst>
                                    <p:animEffect transition="out" filter="dissolve">
                                      <p:cBhvr>
                                        <p:cTn id="26" dur="2000"/>
                                        <p:tgtEl>
                                          <p:spTgt spid="24577">
                                            <p:txEl>
                                              <p:pRg st="2" end="2"/>
                                            </p:txEl>
                                          </p:spTgt>
                                        </p:tgtEl>
                                      </p:cBhvr>
                                    </p:animEffect>
                                    <p:set>
                                      <p:cBhvr>
                                        <p:cTn id="27" dur="1" fill="hold">
                                          <p:stCondLst>
                                            <p:cond delay="1999"/>
                                          </p:stCondLst>
                                        </p:cTn>
                                        <p:tgtEl>
                                          <p:spTgt spid="24577">
                                            <p:txEl>
                                              <p:pRg st="2" end="2"/>
                                            </p:txEl>
                                          </p:spTgt>
                                        </p:tgtEl>
                                        <p:attrNameLst>
                                          <p:attrName>style.visibility</p:attrName>
                                        </p:attrNameLst>
                                      </p:cBhvr>
                                      <p:to>
                                        <p:strVal val="hidden"/>
                                      </p:to>
                                    </p:se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4)">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5"/>
                                        </p:tgtEl>
                                        <p:attrNameLst>
                                          <p:attrName>style.visibility</p:attrName>
                                        </p:attrNameLst>
                                      </p:cBhvr>
                                      <p:to>
                                        <p:strVal val="visible"/>
                                      </p:to>
                                    </p:set>
                                    <p:anim calcmode="discrete" valueType="clr">
                                      <p:cBhvr override="childStyle">
                                        <p:cTn id="41"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5"/>
                                        </p:tgtEl>
                                        <p:attrNameLst>
                                          <p:attrName>fillcolor</p:attrName>
                                        </p:attrNameLst>
                                      </p:cBhvr>
                                      <p:tavLst>
                                        <p:tav tm="0">
                                          <p:val>
                                            <p:clrVal>
                                              <a:schemeClr val="accent2"/>
                                            </p:clrVal>
                                          </p:val>
                                        </p:tav>
                                        <p:tav tm="50000">
                                          <p:val>
                                            <p:clrVal>
                                              <a:schemeClr val="hlink"/>
                                            </p:clrVal>
                                          </p:val>
                                        </p:tav>
                                      </p:tavLst>
                                    </p:anim>
                                    <p:set>
                                      <p:cBhvr>
                                        <p:cTn id="43"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build="allAtOnce"/>
      <p:bldP spid="11"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0254500.gif"/>
          <p:cNvPicPr>
            <a:picLocks noChangeAspect="1"/>
          </p:cNvPicPr>
          <p:nvPr/>
        </p:nvPicPr>
        <p:blipFill>
          <a:blip r:embed="rId2" cstate="print"/>
          <a:stretch>
            <a:fillRect/>
          </a:stretch>
        </p:blipFill>
        <p:spPr>
          <a:xfrm>
            <a:off x="500034" y="642918"/>
            <a:ext cx="592460" cy="592460"/>
          </a:xfrm>
          <a:prstGeom prst="rect">
            <a:avLst/>
          </a:prstGeom>
        </p:spPr>
      </p:pic>
      <p:sp>
        <p:nvSpPr>
          <p:cNvPr id="24577" name="Rectangle 1"/>
          <p:cNvSpPr>
            <a:spLocks noChangeArrowheads="1"/>
          </p:cNvSpPr>
          <p:nvPr/>
        </p:nvSpPr>
        <p:spPr bwMode="auto">
          <a:xfrm>
            <a:off x="1500166" y="0"/>
            <a:ext cx="764383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Regular"/>
              </a:rPr>
              <a:t>2. En vous aidant du </a:t>
            </a: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Semibold"/>
              </a:rPr>
              <a:t>doc 1</a:t>
            </a: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Regular"/>
              </a:rPr>
              <a:t>, quel droit du citoyen européen est représenté dans le </a:t>
            </a: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Semibold"/>
              </a:rPr>
              <a:t>doc. 2</a:t>
            </a:r>
            <a:r>
              <a:rPr kumimoji="0" lang="fr-FR" sz="2800" i="0" u="none" strike="noStrike" cap="none" normalizeH="0" baseline="0" dirty="0" smtClean="0">
                <a:ln>
                  <a:noFill/>
                </a:ln>
                <a:solidFill>
                  <a:srgbClr val="FD4432"/>
                </a:solidFill>
                <a:effectLst/>
                <a:latin typeface="Poor Richard" pitchFamily="18" charset="0"/>
                <a:ea typeface="Calibri" pitchFamily="34" charset="0"/>
                <a:cs typeface="MyriadPro-Semibold"/>
              </a:rPr>
              <a:t> </a:t>
            </a:r>
            <a:r>
              <a:rPr kumimoji="0" lang="fr-FR" sz="2800" i="0" u="none" strike="noStrike" cap="none" normalizeH="0" baseline="0" dirty="0" smtClean="0">
                <a:ln>
                  <a:noFill/>
                </a:ln>
                <a:solidFill>
                  <a:srgbClr val="22190A"/>
                </a:solidFill>
                <a:effectLst/>
                <a:latin typeface="Poor Richard" pitchFamily="18" charset="0"/>
                <a:ea typeface="Calibri" pitchFamily="34" charset="0"/>
                <a:cs typeface="MyriadPro-Regular"/>
              </a:rPr>
              <a:t>:</a:t>
            </a:r>
            <a:endParaRPr kumimoji="0" lang="fr-FR" sz="2800" i="0" u="none" strike="noStrike" cap="none" normalizeH="0" baseline="0" dirty="0" smtClean="0">
              <a:ln>
                <a:noFill/>
              </a:ln>
              <a:solidFill>
                <a:schemeClr val="tx1"/>
              </a:solidFill>
              <a:effectLst/>
              <a:latin typeface="Poor Richar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800" i="0" u="none" strike="sngStrike" cap="none" normalizeH="0" baseline="0" dirty="0" smtClean="0">
                <a:ln>
                  <a:noFill/>
                </a:ln>
                <a:solidFill>
                  <a:schemeClr val="tx1"/>
                </a:solidFill>
                <a:effectLst/>
                <a:latin typeface="Poor Richard" pitchFamily="18" charset="0"/>
                <a:ea typeface="Calibri" pitchFamily="34" charset="0"/>
                <a:cs typeface="MyriadPro-Regular"/>
              </a:rPr>
              <a:t>sur l’illustration A ?</a:t>
            </a:r>
            <a:endParaRPr kumimoji="0" lang="fr-FR" sz="2800" i="0" u="none" strike="sngStrike" cap="none" normalizeH="0" baseline="0" dirty="0" smtClean="0">
              <a:ln>
                <a:noFill/>
              </a:ln>
              <a:solidFill>
                <a:schemeClr val="tx1"/>
              </a:solidFill>
              <a:effectLst/>
              <a:latin typeface="Poor Richar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800" i="0" u="none" strike="sngStrike" cap="none" normalizeH="0" baseline="0" dirty="0" smtClean="0">
                <a:ln>
                  <a:noFill/>
                </a:ln>
                <a:solidFill>
                  <a:schemeClr val="tx1"/>
                </a:solidFill>
                <a:effectLst/>
                <a:latin typeface="Poor Richard" pitchFamily="18" charset="0"/>
                <a:ea typeface="Calibri" pitchFamily="34" charset="0"/>
                <a:cs typeface="MyriadPro-Regular"/>
              </a:rPr>
              <a:t>sur l’illustration B ?</a:t>
            </a:r>
            <a:endParaRPr kumimoji="0" lang="fr-FR" sz="2800" i="0" u="none" strike="sngStrike" cap="none" normalizeH="0" baseline="0" dirty="0" smtClean="0">
              <a:ln>
                <a:noFill/>
              </a:ln>
              <a:solidFill>
                <a:schemeClr val="tx1"/>
              </a:solidFill>
              <a:effectLst/>
              <a:latin typeface="Poor Richar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800" i="0" u="none" strike="noStrike" cap="none" normalizeH="0" baseline="0" dirty="0" smtClean="0">
                <a:ln>
                  <a:noFill/>
                </a:ln>
                <a:solidFill>
                  <a:schemeClr val="tx1"/>
                </a:solidFill>
                <a:effectLst/>
                <a:latin typeface="Poor Richard" pitchFamily="18" charset="0"/>
                <a:ea typeface="Calibri" pitchFamily="34" charset="0"/>
                <a:cs typeface="MyriadPro-Regular"/>
              </a:rPr>
              <a:t>sur le dessin C ?</a:t>
            </a:r>
            <a:endParaRPr kumimoji="0" lang="fr-FR" sz="2800" i="0" u="none" strike="noStrike" cap="none" normalizeH="0" baseline="0" dirty="0" smtClean="0">
              <a:ln>
                <a:noFill/>
              </a:ln>
              <a:solidFill>
                <a:schemeClr val="tx1"/>
              </a:solidFill>
              <a:effectLst/>
              <a:latin typeface="Poor Richard" pitchFamily="18" charset="0"/>
              <a:cs typeface="Arial" pitchFamily="34" charset="0"/>
            </a:endParaRPr>
          </a:p>
        </p:txBody>
      </p:sp>
      <p:sp>
        <p:nvSpPr>
          <p:cNvPr id="9" name="Rectangle 8"/>
          <p:cNvSpPr/>
          <p:nvPr/>
        </p:nvSpPr>
        <p:spPr>
          <a:xfrm>
            <a:off x="214282" y="2500306"/>
            <a:ext cx="2345514" cy="523220"/>
          </a:xfrm>
          <a:prstGeom prst="rect">
            <a:avLst/>
          </a:prstGeom>
        </p:spPr>
        <p:txBody>
          <a:bodyPr wrap="none">
            <a:spAutoFit/>
          </a:bodyPr>
          <a:lstStyle/>
          <a:p>
            <a:pPr lvl="0" eaLnBrk="0" fontAlgn="base" hangingPunct="0">
              <a:spcBef>
                <a:spcPct val="0"/>
              </a:spcBef>
              <a:spcAft>
                <a:spcPct val="0"/>
              </a:spcAft>
              <a:buFontTx/>
              <a:buChar char="•"/>
            </a:pPr>
            <a:r>
              <a:rPr lang="fr-FR" sz="2800" dirty="0" smtClean="0">
                <a:latin typeface="Poor Richard" pitchFamily="18" charset="0"/>
                <a:ea typeface="Calibri" pitchFamily="34" charset="0"/>
                <a:cs typeface="MyriadPro-Regular"/>
              </a:rPr>
              <a:t>sur le dessin C ?</a:t>
            </a:r>
            <a:endParaRPr lang="fr-FR" sz="2800" dirty="0" smtClean="0">
              <a:latin typeface="Poor Richard" pitchFamily="18" charset="0"/>
              <a:cs typeface="Arial" pitchFamily="34" charset="0"/>
            </a:endParaRPr>
          </a:p>
        </p:txBody>
      </p:sp>
      <p:pic>
        <p:nvPicPr>
          <p:cNvPr id="25602" name="Picture 2" descr="C:\Documents and Settings\DOMICILE\Mes documents\Mes images\Image1.jpg"/>
          <p:cNvPicPr>
            <a:picLocks noChangeAspect="1" noChangeArrowheads="1"/>
          </p:cNvPicPr>
          <p:nvPr/>
        </p:nvPicPr>
        <p:blipFill>
          <a:blip r:embed="rId3"/>
          <a:srcRect/>
          <a:stretch>
            <a:fillRect/>
          </a:stretch>
        </p:blipFill>
        <p:spPr bwMode="auto">
          <a:xfrm>
            <a:off x="214282" y="3357562"/>
            <a:ext cx="3786214" cy="2733942"/>
          </a:xfrm>
          <a:prstGeom prst="rect">
            <a:avLst/>
          </a:prstGeom>
          <a:noFill/>
        </p:spPr>
      </p:pic>
      <p:sp>
        <p:nvSpPr>
          <p:cNvPr id="18" name="ZoneTexte 17"/>
          <p:cNvSpPr txBox="1"/>
          <p:nvPr/>
        </p:nvSpPr>
        <p:spPr>
          <a:xfrm>
            <a:off x="4143372" y="2571744"/>
            <a:ext cx="4714876" cy="1384995"/>
          </a:xfrm>
          <a:prstGeom prst="rect">
            <a:avLst/>
          </a:prstGeom>
          <a:noFill/>
        </p:spPr>
        <p:txBody>
          <a:bodyPr wrap="square" rtlCol="0">
            <a:spAutoFit/>
          </a:bodyPr>
          <a:lstStyle/>
          <a:p>
            <a:pPr algn="ctr"/>
            <a:r>
              <a:rPr lang="fr-FR" sz="2800" i="1" dirty="0" smtClean="0">
                <a:solidFill>
                  <a:srgbClr val="008000"/>
                </a:solidFill>
                <a:latin typeface="Poor Richard" pitchFamily="18" charset="0"/>
              </a:rPr>
              <a:t>Le droit de circuler librement sur les territoires des États membres (Article 8A)</a:t>
            </a:r>
            <a:endParaRPr lang="fr-FR" sz="2800" i="1" dirty="0">
              <a:solidFill>
                <a:srgbClr val="008000"/>
              </a:solidFill>
              <a:latin typeface="Poor Richard" pitchFamily="18" charset="0"/>
            </a:endParaRPr>
          </a:p>
        </p:txBody>
      </p:sp>
      <p:pic>
        <p:nvPicPr>
          <p:cNvPr id="10" name="Image 9" descr="Sans titre.png"/>
          <p:cNvPicPr>
            <a:picLocks noChangeAspect="1"/>
          </p:cNvPicPr>
          <p:nvPr/>
        </p:nvPicPr>
        <p:blipFill>
          <a:blip r:embed="rId4"/>
          <a:srcRect l="17968" t="29156" r="33594" b="48611"/>
          <a:stretch>
            <a:fillRect/>
          </a:stretch>
        </p:blipFill>
        <p:spPr>
          <a:xfrm>
            <a:off x="4071934" y="4643446"/>
            <a:ext cx="4911363" cy="1267448"/>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77">
                                            <p:txEl>
                                              <p:pRg st="0" end="0"/>
                                            </p:txEl>
                                          </p:spTgt>
                                        </p:tgtEl>
                                        <p:attrNameLst>
                                          <p:attrName>style.visibility</p:attrName>
                                        </p:attrNameLst>
                                      </p:cBhvr>
                                      <p:to>
                                        <p:strVal val="visible"/>
                                      </p:to>
                                    </p:set>
                                    <p:animEffect transition="in" filter="fade">
                                      <p:cBhvr>
                                        <p:cTn id="10" dur="2000"/>
                                        <p:tgtEl>
                                          <p:spTgt spid="2457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577">
                                            <p:txEl>
                                              <p:pRg st="1" end="1"/>
                                            </p:txEl>
                                          </p:spTgt>
                                        </p:tgtEl>
                                        <p:attrNameLst>
                                          <p:attrName>style.visibility</p:attrName>
                                        </p:attrNameLst>
                                      </p:cBhvr>
                                      <p:to>
                                        <p:strVal val="visible"/>
                                      </p:to>
                                    </p:set>
                                    <p:animEffect transition="in" filter="fade">
                                      <p:cBhvr>
                                        <p:cTn id="13" dur="2000"/>
                                        <p:tgtEl>
                                          <p:spTgt spid="2457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577">
                                            <p:txEl>
                                              <p:pRg st="2" end="2"/>
                                            </p:txEl>
                                          </p:spTgt>
                                        </p:tgtEl>
                                        <p:attrNameLst>
                                          <p:attrName>style.visibility</p:attrName>
                                        </p:attrNameLst>
                                      </p:cBhvr>
                                      <p:to>
                                        <p:strVal val="visible"/>
                                      </p:to>
                                    </p:set>
                                    <p:animEffect transition="in" filter="fade">
                                      <p:cBhvr>
                                        <p:cTn id="16" dur="2000"/>
                                        <p:tgtEl>
                                          <p:spTgt spid="2457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577">
                                            <p:txEl>
                                              <p:pRg st="3" end="3"/>
                                            </p:txEl>
                                          </p:spTgt>
                                        </p:tgtEl>
                                        <p:attrNameLst>
                                          <p:attrName>style.visibility</p:attrName>
                                        </p:attrNameLst>
                                      </p:cBhvr>
                                      <p:to>
                                        <p:strVal val="visible"/>
                                      </p:to>
                                    </p:set>
                                    <p:animEffect transition="in" filter="fade">
                                      <p:cBhvr>
                                        <p:cTn id="19" dur="2000"/>
                                        <p:tgtEl>
                                          <p:spTgt spid="2457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2000"/>
                                        <p:tgtEl>
                                          <p:spTgt spid="9"/>
                                        </p:tgtEl>
                                      </p:cBhvr>
                                    </p:animEffect>
                                  </p:childTnLst>
                                </p:cTn>
                              </p:par>
                              <p:par>
                                <p:cTn id="25" presetID="9" presetClass="exit" presetSubtype="0" fill="hold" nodeType="withEffect">
                                  <p:stCondLst>
                                    <p:cond delay="0"/>
                                  </p:stCondLst>
                                  <p:childTnLst>
                                    <p:animEffect transition="out" filter="dissolve">
                                      <p:cBhvr>
                                        <p:cTn id="26" dur="2000"/>
                                        <p:tgtEl>
                                          <p:spTgt spid="24577">
                                            <p:txEl>
                                              <p:pRg st="3" end="3"/>
                                            </p:txEl>
                                          </p:spTgt>
                                        </p:tgtEl>
                                      </p:cBhvr>
                                    </p:animEffect>
                                    <p:set>
                                      <p:cBhvr>
                                        <p:cTn id="27" dur="1" fill="hold">
                                          <p:stCondLst>
                                            <p:cond delay="1999"/>
                                          </p:stCondLst>
                                        </p:cTn>
                                        <p:tgtEl>
                                          <p:spTgt spid="24577">
                                            <p:txEl>
                                              <p:pRg st="3" end="3"/>
                                            </p:txEl>
                                          </p:spTgt>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5602"/>
                                        </p:tgtEl>
                                        <p:attrNameLst>
                                          <p:attrName>style.visibility</p:attrName>
                                        </p:attrNameLst>
                                      </p:cBhvr>
                                      <p:to>
                                        <p:strVal val="visible"/>
                                      </p:to>
                                    </p:set>
                                    <p:animEffect transition="in" filter="fade">
                                      <p:cBhvr>
                                        <p:cTn id="31" dur="2000"/>
                                        <p:tgtEl>
                                          <p:spTgt spid="2560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8"/>
                                        </p:tgtEl>
                                        <p:attrNameLst>
                                          <p:attrName>style.visibility</p:attrName>
                                        </p:attrNameLst>
                                      </p:cBhvr>
                                      <p:to>
                                        <p:strVal val="visible"/>
                                      </p:to>
                                    </p:set>
                                    <p:anim calcmode="discrete" valueType="clr">
                                      <p:cBhvr override="childStyle">
                                        <p:cTn id="41"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8"/>
                                        </p:tgtEl>
                                        <p:attrNameLst>
                                          <p:attrName>fillcolor</p:attrName>
                                        </p:attrNameLst>
                                      </p:cBhvr>
                                      <p:tavLst>
                                        <p:tav tm="0">
                                          <p:val>
                                            <p:clrVal>
                                              <a:schemeClr val="accent2"/>
                                            </p:clrVal>
                                          </p:val>
                                        </p:tav>
                                        <p:tav tm="50000">
                                          <p:val>
                                            <p:clrVal>
                                              <a:schemeClr val="hlink"/>
                                            </p:clrVal>
                                          </p:val>
                                        </p:tav>
                                      </p:tavLst>
                                    </p:anim>
                                    <p:set>
                                      <p:cBhvr>
                                        <p:cTn id="43"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build="allAtOnce"/>
      <p:bldP spid="9"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2060848"/>
          <a:ext cx="9144001" cy="3521545"/>
        </p:xfrm>
        <a:graphic>
          <a:graphicData uri="http://schemas.openxmlformats.org/drawingml/2006/table">
            <a:tbl>
              <a:tblPr/>
              <a:tblGrid>
                <a:gridCol w="2339752"/>
                <a:gridCol w="2310717"/>
                <a:gridCol w="2225787"/>
                <a:gridCol w="2267745"/>
              </a:tblGrid>
              <a:tr h="448050">
                <a:tc gridSpan="4">
                  <a:txBody>
                    <a:bodyPr/>
                    <a:lstStyle/>
                    <a:p>
                      <a:pPr algn="ctr">
                        <a:lnSpc>
                          <a:spcPct val="115000"/>
                        </a:lnSpc>
                        <a:spcAft>
                          <a:spcPts val="0"/>
                        </a:spcAft>
                      </a:pPr>
                      <a:r>
                        <a:rPr lang="fr-FR" sz="2400" b="1" dirty="0">
                          <a:latin typeface="Poor Richard" pitchFamily="18" charset="0"/>
                          <a:ea typeface="Calibri"/>
                          <a:cs typeface="Times New Roman"/>
                        </a:rPr>
                        <a:t>Comment acquérir la nationalité française…</a:t>
                      </a:r>
                      <a:endParaRPr lang="fr-FR" sz="2400" dirty="0">
                        <a:latin typeface="Poor Richard" pitchFamily="18" charset="0"/>
                        <a:ea typeface="Calibri"/>
                        <a:cs typeface="Times New Roman"/>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448050">
                <a:tc gridSpan="2">
                  <a:txBody>
                    <a:bodyPr/>
                    <a:lstStyle/>
                    <a:p>
                      <a:pPr algn="ctr">
                        <a:lnSpc>
                          <a:spcPct val="115000"/>
                        </a:lnSpc>
                        <a:spcAft>
                          <a:spcPts val="0"/>
                        </a:spcAft>
                      </a:pPr>
                      <a:r>
                        <a:rPr lang="fr-FR" sz="2400" b="1">
                          <a:latin typeface="Poor Richard" pitchFamily="18" charset="0"/>
                          <a:ea typeface="Calibri"/>
                          <a:cs typeface="Times New Roman"/>
                        </a:rPr>
                        <a:t>…jusqu’à 18 ans ?</a:t>
                      </a:r>
                      <a:endParaRPr lang="fr-FR" sz="2400">
                        <a:latin typeface="Poor Richard" pitchFamily="18" charset="0"/>
                        <a:ea typeface="Calibri"/>
                        <a:cs typeface="Times New Roman"/>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lnSpc>
                          <a:spcPct val="115000"/>
                        </a:lnSpc>
                        <a:spcAft>
                          <a:spcPts val="0"/>
                        </a:spcAft>
                      </a:pPr>
                      <a:r>
                        <a:rPr lang="fr-FR" sz="2400" b="1">
                          <a:latin typeface="Poor Richard" pitchFamily="18" charset="0"/>
                          <a:ea typeface="Calibri"/>
                          <a:cs typeface="Times New Roman"/>
                        </a:rPr>
                        <a:t>…à partir de 18 ans ?</a:t>
                      </a:r>
                      <a:endParaRPr lang="fr-FR" sz="2400">
                        <a:latin typeface="Poor Richard" pitchFamily="18" charset="0"/>
                        <a:ea typeface="Calibri"/>
                        <a:cs typeface="Times New Roman"/>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336147">
                <a:tc>
                  <a:txBody>
                    <a:bodyPr/>
                    <a:lstStyle/>
                    <a:p>
                      <a:pPr algn="ctr">
                        <a:lnSpc>
                          <a:spcPct val="115000"/>
                        </a:lnSpc>
                        <a:spcAft>
                          <a:spcPts val="0"/>
                        </a:spcAft>
                      </a:pPr>
                      <a:r>
                        <a:rPr lang="fr-FR" sz="2400" dirty="0">
                          <a:latin typeface="Poor Richard" pitchFamily="18" charset="0"/>
                          <a:ea typeface="Calibri"/>
                          <a:cs typeface="Times New Roman"/>
                        </a:rPr>
                        <a:t>par filiation</a:t>
                      </a: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dirty="0">
                          <a:latin typeface="Poor Richard" pitchFamily="18" charset="0"/>
                          <a:ea typeface="Calibri"/>
                          <a:cs typeface="Times New Roman"/>
                        </a:rPr>
                        <a:t>Par résidence sur le sol national</a:t>
                      </a: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latin typeface="Poor Richard" pitchFamily="18" charset="0"/>
                          <a:ea typeface="Calibri"/>
                          <a:cs typeface="Times New Roman"/>
                        </a:rPr>
                        <a:t>par mariage</a:t>
                      </a: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latin typeface="Poor Richard" pitchFamily="18" charset="0"/>
                          <a:ea typeface="Calibri"/>
                          <a:cs typeface="Times New Roman"/>
                        </a:rPr>
                        <a:t>par naturalisation</a:t>
                      </a: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050">
                <a:tc>
                  <a:txBody>
                    <a:bodyPr/>
                    <a:lstStyle/>
                    <a:p>
                      <a:pPr algn="ctr">
                        <a:lnSpc>
                          <a:spcPct val="115000"/>
                        </a:lnSpc>
                        <a:spcAft>
                          <a:spcPts val="0"/>
                        </a:spcAft>
                      </a:pPr>
                      <a:r>
                        <a:rPr lang="fr-FR" sz="2400">
                          <a:latin typeface="Poor Richard" pitchFamily="18" charset="0"/>
                          <a:ea typeface="Calibri"/>
                          <a:cs typeface="Times New Roman"/>
                        </a:rPr>
                        <a:t>Doc.1</a:t>
                      </a: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dirty="0">
                          <a:latin typeface="Poor Richard" pitchFamily="18" charset="0"/>
                          <a:ea typeface="Calibri"/>
                          <a:cs typeface="Times New Roman"/>
                        </a:rPr>
                        <a:t>Doc. 2</a:t>
                      </a: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dirty="0">
                          <a:latin typeface="Poor Richard" pitchFamily="18" charset="0"/>
                          <a:ea typeface="Calibri"/>
                          <a:cs typeface="Times New Roman"/>
                        </a:rPr>
                        <a:t>Doc. 3</a:t>
                      </a: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dirty="0">
                          <a:latin typeface="Poor Richard" pitchFamily="18" charset="0"/>
                          <a:ea typeface="Calibri"/>
                          <a:cs typeface="Times New Roman"/>
                        </a:rPr>
                        <a:t>Doc. </a:t>
                      </a:r>
                      <a:r>
                        <a:rPr lang="fr-FR" sz="2400" dirty="0" smtClean="0">
                          <a:latin typeface="Poor Richard" pitchFamily="18" charset="0"/>
                          <a:ea typeface="Calibri"/>
                          <a:cs typeface="Times New Roman"/>
                        </a:rPr>
                        <a:t>3</a:t>
                      </a:r>
                      <a:endParaRPr lang="fr-FR" sz="2400" dirty="0">
                        <a:latin typeface="Poor Richard" pitchFamily="18" charset="0"/>
                        <a:ea typeface="Calibri"/>
                        <a:cs typeface="Times New Roman"/>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050">
                <a:tc>
                  <a:txBody>
                    <a:bodyPr/>
                    <a:lstStyle/>
                    <a:p>
                      <a:pPr algn="ctr">
                        <a:lnSpc>
                          <a:spcPct val="115000"/>
                        </a:lnSpc>
                        <a:spcAft>
                          <a:spcPts val="0"/>
                        </a:spcAft>
                      </a:pPr>
                      <a:endParaRPr lang="fr-FR" sz="2400" dirty="0" smtClean="0">
                        <a:latin typeface="Poor Richard" pitchFamily="18" charset="0"/>
                        <a:ea typeface="Calibri"/>
                        <a:cs typeface="Times New Roman"/>
                      </a:endParaRPr>
                    </a:p>
                    <a:p>
                      <a:pPr algn="ctr">
                        <a:lnSpc>
                          <a:spcPct val="115000"/>
                        </a:lnSpc>
                        <a:spcAft>
                          <a:spcPts val="0"/>
                        </a:spcAft>
                      </a:pPr>
                      <a:endParaRPr lang="fr-FR" sz="2400" dirty="0" smtClean="0">
                        <a:latin typeface="Poor Richard" pitchFamily="18" charset="0"/>
                        <a:ea typeface="Calibri"/>
                        <a:cs typeface="Times New Roman"/>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400" dirty="0">
                        <a:latin typeface="Poor Richard" pitchFamily="18" charset="0"/>
                        <a:ea typeface="Calibri"/>
                        <a:cs typeface="Times New Roman"/>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400" dirty="0">
                        <a:latin typeface="Poor Richard" pitchFamily="18" charset="0"/>
                        <a:ea typeface="Calibri"/>
                        <a:cs typeface="Times New Roman"/>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400" dirty="0">
                        <a:latin typeface="Poor Richard" pitchFamily="18" charset="0"/>
                        <a:ea typeface="Calibri"/>
                        <a:cs typeface="Times New Roman"/>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Image 2" descr="j0254500.gif"/>
          <p:cNvPicPr>
            <a:picLocks noChangeAspect="1"/>
          </p:cNvPicPr>
          <p:nvPr/>
        </p:nvPicPr>
        <p:blipFill>
          <a:blip r:embed="rId2" cstate="print"/>
          <a:stretch>
            <a:fillRect/>
          </a:stretch>
        </p:blipFill>
        <p:spPr>
          <a:xfrm>
            <a:off x="3779912" y="476672"/>
            <a:ext cx="952500" cy="952500"/>
          </a:xfrm>
          <a:prstGeom prst="rect">
            <a:avLst/>
          </a:prstGeom>
        </p:spPr>
      </p:pic>
      <p:sp>
        <p:nvSpPr>
          <p:cNvPr id="4" name="ZoneTexte 3"/>
          <p:cNvSpPr txBox="1"/>
          <p:nvPr/>
        </p:nvSpPr>
        <p:spPr>
          <a:xfrm>
            <a:off x="0" y="4929198"/>
            <a:ext cx="2555776" cy="461665"/>
          </a:xfrm>
          <a:prstGeom prst="rect">
            <a:avLst/>
          </a:prstGeom>
          <a:noFill/>
        </p:spPr>
        <p:txBody>
          <a:bodyPr wrap="square" rtlCol="0">
            <a:spAutoFit/>
          </a:bodyPr>
          <a:lstStyle/>
          <a:p>
            <a:pPr algn="ctr"/>
            <a:r>
              <a:rPr lang="fr-FR" sz="2400" b="1" dirty="0" smtClean="0">
                <a:solidFill>
                  <a:srgbClr val="008000"/>
                </a:solidFill>
                <a:latin typeface="Poor Richard" pitchFamily="18" charset="0"/>
              </a:rPr>
              <a:t>Maria</a:t>
            </a:r>
            <a:endParaRPr lang="fr-FR" sz="2400" b="1" dirty="0">
              <a:solidFill>
                <a:srgbClr val="008000"/>
              </a:solidFill>
              <a:latin typeface="Poor Richard" pitchFamily="18" charset="0"/>
            </a:endParaRPr>
          </a:p>
        </p:txBody>
      </p:sp>
      <p:sp>
        <p:nvSpPr>
          <p:cNvPr id="5" name="ZoneTexte 4"/>
          <p:cNvSpPr txBox="1"/>
          <p:nvPr/>
        </p:nvSpPr>
        <p:spPr>
          <a:xfrm>
            <a:off x="2357422" y="4929198"/>
            <a:ext cx="2232248" cy="461665"/>
          </a:xfrm>
          <a:prstGeom prst="rect">
            <a:avLst/>
          </a:prstGeom>
          <a:noFill/>
        </p:spPr>
        <p:txBody>
          <a:bodyPr wrap="square" rtlCol="0">
            <a:spAutoFit/>
          </a:bodyPr>
          <a:lstStyle/>
          <a:p>
            <a:pPr algn="ctr"/>
            <a:r>
              <a:rPr lang="fr-FR" sz="2400" b="1" dirty="0" smtClean="0">
                <a:solidFill>
                  <a:srgbClr val="008000"/>
                </a:solidFill>
                <a:latin typeface="Poor Richard" pitchFamily="18" charset="0"/>
              </a:rPr>
              <a:t>Yannis</a:t>
            </a:r>
            <a:endParaRPr lang="fr-FR" sz="2400" b="1" dirty="0">
              <a:solidFill>
                <a:srgbClr val="008000"/>
              </a:solidFill>
              <a:latin typeface="Poor Richard" pitchFamily="18" charset="0"/>
            </a:endParaRPr>
          </a:p>
        </p:txBody>
      </p:sp>
      <p:sp>
        <p:nvSpPr>
          <p:cNvPr id="6" name="ZoneTexte 5"/>
          <p:cNvSpPr txBox="1"/>
          <p:nvPr/>
        </p:nvSpPr>
        <p:spPr>
          <a:xfrm>
            <a:off x="4643438" y="4929198"/>
            <a:ext cx="2286016" cy="461665"/>
          </a:xfrm>
          <a:prstGeom prst="rect">
            <a:avLst/>
          </a:prstGeom>
          <a:noFill/>
        </p:spPr>
        <p:txBody>
          <a:bodyPr wrap="square" rtlCol="0">
            <a:spAutoFit/>
          </a:bodyPr>
          <a:lstStyle/>
          <a:p>
            <a:pPr algn="ctr"/>
            <a:r>
              <a:rPr lang="fr-FR" sz="2400" b="1" dirty="0" smtClean="0">
                <a:solidFill>
                  <a:srgbClr val="008000"/>
                </a:solidFill>
                <a:latin typeface="Poor Richard" pitchFamily="18" charset="0"/>
              </a:rPr>
              <a:t>Cécilia</a:t>
            </a:r>
            <a:endParaRPr lang="fr-FR" sz="2400" b="1" dirty="0">
              <a:solidFill>
                <a:srgbClr val="008000"/>
              </a:solidFill>
              <a:latin typeface="Poor Richard" pitchFamily="18" charset="0"/>
            </a:endParaRPr>
          </a:p>
        </p:txBody>
      </p:sp>
      <p:sp>
        <p:nvSpPr>
          <p:cNvPr id="7" name="ZoneTexte 6"/>
          <p:cNvSpPr txBox="1"/>
          <p:nvPr/>
        </p:nvSpPr>
        <p:spPr>
          <a:xfrm>
            <a:off x="6948264" y="4929198"/>
            <a:ext cx="2195736" cy="461665"/>
          </a:xfrm>
          <a:prstGeom prst="rect">
            <a:avLst/>
          </a:prstGeom>
          <a:noFill/>
        </p:spPr>
        <p:txBody>
          <a:bodyPr wrap="square" rtlCol="0">
            <a:spAutoFit/>
          </a:bodyPr>
          <a:lstStyle/>
          <a:p>
            <a:pPr algn="ctr"/>
            <a:r>
              <a:rPr lang="fr-FR" sz="2400" b="1" dirty="0" smtClean="0">
                <a:solidFill>
                  <a:srgbClr val="008000"/>
                </a:solidFill>
                <a:latin typeface="Poor Richard" pitchFamily="18" charset="0"/>
              </a:rPr>
              <a:t>Peter</a:t>
            </a:r>
            <a:endParaRPr lang="fr-FR" sz="2400" b="1" dirty="0">
              <a:solidFill>
                <a:srgbClr val="008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3000"/>
                                        <p:tgtEl>
                                          <p:spTgt spid="3"/>
                                        </p:tgtEl>
                                      </p:cBhvr>
                                    </p:animEffect>
                                  </p:childTnLst>
                                </p:cTn>
                              </p:par>
                              <p:par>
                                <p:cTn id="8" presetID="18" presetClass="entr" presetSubtype="3"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upRight)">
                                      <p:cBhvr>
                                        <p:cTn id="10" dur="3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
                                        </p:tgtEl>
                                        <p:attrNameLst>
                                          <p:attrName>style.visibility</p:attrName>
                                        </p:attrNameLst>
                                      </p:cBhvr>
                                      <p:to>
                                        <p:strVal val="visible"/>
                                      </p:to>
                                    </p:set>
                                    <p:anim calcmode="discrete" valueType="clr">
                                      <p:cBhvr override="childStyle">
                                        <p:cTn id="15"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
                                        </p:tgtEl>
                                        <p:attrNameLst>
                                          <p:attrName>fillcolor</p:attrName>
                                        </p:attrNameLst>
                                      </p:cBhvr>
                                      <p:tavLst>
                                        <p:tav tm="0">
                                          <p:val>
                                            <p:clrVal>
                                              <a:schemeClr val="accent2"/>
                                            </p:clrVal>
                                          </p:val>
                                        </p:tav>
                                        <p:tav tm="50000">
                                          <p:val>
                                            <p:clrVal>
                                              <a:schemeClr val="hlink"/>
                                            </p:clrVal>
                                          </p:val>
                                        </p:tav>
                                      </p:tavLst>
                                    </p:anim>
                                    <p:set>
                                      <p:cBhvr>
                                        <p:cTn id="17" dur="80"/>
                                        <p:tgtEl>
                                          <p:spTgt spid="4"/>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5"/>
                                        </p:tgtEl>
                                        <p:attrNameLst>
                                          <p:attrName>style.visibility</p:attrName>
                                        </p:attrNameLst>
                                      </p:cBhvr>
                                      <p:to>
                                        <p:strVal val="visible"/>
                                      </p:to>
                                    </p:set>
                                    <p:anim calcmode="discrete" valueType="clr">
                                      <p:cBhvr override="childStyle">
                                        <p:cTn id="2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
                                        </p:tgtEl>
                                        <p:attrNameLst>
                                          <p:attrName>fillcolor</p:attrName>
                                        </p:attrNameLst>
                                      </p:cBhvr>
                                      <p:tavLst>
                                        <p:tav tm="0">
                                          <p:val>
                                            <p:clrVal>
                                              <a:schemeClr val="accent2"/>
                                            </p:clrVal>
                                          </p:val>
                                        </p:tav>
                                        <p:tav tm="50000">
                                          <p:val>
                                            <p:clrVal>
                                              <a:schemeClr val="hlink"/>
                                            </p:clrVal>
                                          </p:val>
                                        </p:tav>
                                      </p:tavLst>
                                    </p:anim>
                                    <p:set>
                                      <p:cBhvr>
                                        <p:cTn id="24" dur="80"/>
                                        <p:tgtEl>
                                          <p:spTgt spid="5"/>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6"/>
                                        </p:tgtEl>
                                        <p:attrNameLst>
                                          <p:attrName>style.visibility</p:attrName>
                                        </p:attrNameLst>
                                      </p:cBhvr>
                                      <p:to>
                                        <p:strVal val="visible"/>
                                      </p:to>
                                    </p:set>
                                    <p:anim calcmode="discrete" valueType="clr">
                                      <p:cBhvr override="childStyle">
                                        <p:cTn id="2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6"/>
                                        </p:tgtEl>
                                        <p:attrNameLst>
                                          <p:attrName>fillcolor</p:attrName>
                                        </p:attrNameLst>
                                      </p:cBhvr>
                                      <p:tavLst>
                                        <p:tav tm="0">
                                          <p:val>
                                            <p:clrVal>
                                              <a:schemeClr val="accent2"/>
                                            </p:clrVal>
                                          </p:val>
                                        </p:tav>
                                        <p:tav tm="50000">
                                          <p:val>
                                            <p:clrVal>
                                              <a:schemeClr val="hlink"/>
                                            </p:clrVal>
                                          </p:val>
                                        </p:tav>
                                      </p:tavLst>
                                    </p:anim>
                                    <p:set>
                                      <p:cBhvr>
                                        <p:cTn id="31" dur="80"/>
                                        <p:tgtEl>
                                          <p:spTgt spid="6"/>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7"/>
                                        </p:tgtEl>
                                        <p:attrNameLst>
                                          <p:attrName>style.visibility</p:attrName>
                                        </p:attrNameLst>
                                      </p:cBhvr>
                                      <p:to>
                                        <p:strVal val="visible"/>
                                      </p:to>
                                    </p:set>
                                    <p:anim calcmode="discrete" valueType="clr">
                                      <p:cBhvr override="childStyle">
                                        <p:cTn id="3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7"/>
                                        </p:tgtEl>
                                        <p:attrNameLst>
                                          <p:attrName>fillcolor</p:attrName>
                                        </p:attrNameLst>
                                      </p:cBhvr>
                                      <p:tavLst>
                                        <p:tav tm="0">
                                          <p:val>
                                            <p:clrVal>
                                              <a:schemeClr val="accent2"/>
                                            </p:clrVal>
                                          </p:val>
                                        </p:tav>
                                        <p:tav tm="50000">
                                          <p:val>
                                            <p:clrVal>
                                              <a:schemeClr val="hlink"/>
                                            </p:clrVal>
                                          </p:val>
                                        </p:tav>
                                      </p:tavLst>
                                    </p:anim>
                                    <p:set>
                                      <p:cBhvr>
                                        <p:cTn id="38"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71810"/>
            <a:ext cx="9144000" cy="2062103"/>
          </a:xfrm>
          <a:prstGeom prst="rect">
            <a:avLst/>
          </a:prstGeom>
        </p:spPr>
        <p:txBody>
          <a:bodyPr wrap="square">
            <a:spAutoFit/>
          </a:bodyPr>
          <a:lstStyle/>
          <a:p>
            <a:r>
              <a:rPr lang="fr-FR" sz="3200" dirty="0" smtClean="0">
                <a:solidFill>
                  <a:srgbClr val="0033CC"/>
                </a:solidFill>
                <a:latin typeface="Poor Richard" pitchFamily="18" charset="0"/>
              </a:rPr>
              <a:t>La </a:t>
            </a:r>
            <a:r>
              <a:rPr lang="fr-FR" sz="3200" dirty="0" smtClean="0">
                <a:solidFill>
                  <a:srgbClr val="FF0000"/>
                </a:solidFill>
                <a:latin typeface="Poor Richard" pitchFamily="18" charset="0"/>
              </a:rPr>
              <a:t>citoyenneté européenne </a:t>
            </a:r>
            <a:r>
              <a:rPr lang="fr-FR" sz="3200" dirty="0" smtClean="0">
                <a:solidFill>
                  <a:srgbClr val="0033CC"/>
                </a:solidFill>
                <a:latin typeface="Poor Richard" pitchFamily="18" charset="0"/>
              </a:rPr>
              <a:t>permet l’existence de droits sociaux dont celui de circulation, ou de travail, de droits civils (pétition), de droits politiques ( droit de vote aux élections municipales, adhésion à un  syndicat ou un parti)...</a:t>
            </a:r>
            <a:endParaRPr lang="fr-FR" sz="3200" dirty="0">
              <a:solidFill>
                <a:srgbClr val="0033CC"/>
              </a:solidFill>
              <a:latin typeface="Poor Richard" pitchFamily="18" charset="0"/>
            </a:endParaRPr>
          </a:p>
        </p:txBody>
      </p:sp>
      <p:sp>
        <p:nvSpPr>
          <p:cNvPr id="7" name="Rectangle 6"/>
          <p:cNvSpPr/>
          <p:nvPr/>
        </p:nvSpPr>
        <p:spPr>
          <a:xfrm>
            <a:off x="0" y="1714488"/>
            <a:ext cx="9144000" cy="1077218"/>
          </a:xfrm>
          <a:prstGeom prst="rect">
            <a:avLst/>
          </a:prstGeom>
        </p:spPr>
        <p:txBody>
          <a:bodyPr wrap="square">
            <a:spAutoFit/>
          </a:bodyPr>
          <a:lstStyle/>
          <a:p>
            <a:r>
              <a:rPr lang="fr-FR" sz="3200" dirty="0" smtClean="0">
                <a:solidFill>
                  <a:srgbClr val="0033CC"/>
                </a:solidFill>
                <a:latin typeface="Poor Richard" pitchFamily="18" charset="0"/>
              </a:rPr>
              <a:t>Elle ne se substitue pas à la citoyenneté du pays dont on a la nationalité mais </a:t>
            </a:r>
            <a:r>
              <a:rPr lang="fr-FR" sz="3200" u="sng" dirty="0" smtClean="0">
                <a:solidFill>
                  <a:srgbClr val="0033CC"/>
                </a:solidFill>
                <a:latin typeface="Poor Richard" pitchFamily="18" charset="0"/>
              </a:rPr>
              <a:t>elle s’y superpose</a:t>
            </a:r>
            <a:r>
              <a:rPr lang="fr-FR" sz="3200" dirty="0" smtClean="0">
                <a:solidFill>
                  <a:srgbClr val="0033CC"/>
                </a:solidFill>
                <a:latin typeface="Poor Richard" pitchFamily="18" charset="0"/>
              </a:rPr>
              <a:t>.</a:t>
            </a:r>
            <a:endParaRPr lang="fr-FR" sz="3200" dirty="0">
              <a:solidFill>
                <a:srgbClr val="0033CC"/>
              </a:solidFill>
              <a:latin typeface="Poor Richard" pitchFamily="18" charset="0"/>
            </a:endParaRPr>
          </a:p>
        </p:txBody>
      </p:sp>
      <p:sp>
        <p:nvSpPr>
          <p:cNvPr id="8" name="Rectangle 7"/>
          <p:cNvSpPr/>
          <p:nvPr/>
        </p:nvSpPr>
        <p:spPr>
          <a:xfrm>
            <a:off x="0" y="5500702"/>
            <a:ext cx="9144000" cy="1077218"/>
          </a:xfrm>
          <a:prstGeom prst="rect">
            <a:avLst/>
          </a:prstGeom>
        </p:spPr>
        <p:txBody>
          <a:bodyPr wrap="square">
            <a:spAutoFit/>
          </a:bodyPr>
          <a:lstStyle/>
          <a:p>
            <a:r>
              <a:rPr lang="fr-FR" sz="3200" dirty="0" smtClean="0">
                <a:solidFill>
                  <a:srgbClr val="0033CC"/>
                </a:solidFill>
                <a:latin typeface="Poor Richard" pitchFamily="18" charset="0"/>
              </a:rPr>
              <a:t>Elle a été définie dans l’article 8 du traité de l’Union de 1992 (</a:t>
            </a:r>
            <a:r>
              <a:rPr lang="fr-FR" sz="3200" dirty="0" smtClean="0">
                <a:solidFill>
                  <a:srgbClr val="FF0000"/>
                </a:solidFill>
                <a:latin typeface="Poor Richard" pitchFamily="18" charset="0"/>
              </a:rPr>
              <a:t>traité de Maastricht</a:t>
            </a:r>
            <a:r>
              <a:rPr lang="fr-FR" sz="3200" dirty="0" smtClean="0">
                <a:solidFill>
                  <a:srgbClr val="0033CC"/>
                </a:solidFill>
                <a:latin typeface="Poor Richard" pitchFamily="18" charset="0"/>
              </a:rPr>
              <a:t>)</a:t>
            </a:r>
            <a:endParaRPr lang="fr-FR" sz="3200" dirty="0">
              <a:solidFill>
                <a:srgbClr val="0033CC"/>
              </a:solidFill>
              <a:latin typeface="Poor Richard" pitchFamily="18" charset="0"/>
            </a:endParaRPr>
          </a:p>
        </p:txBody>
      </p:sp>
      <p:sp>
        <p:nvSpPr>
          <p:cNvPr id="9" name="Rectangle 8"/>
          <p:cNvSpPr/>
          <p:nvPr/>
        </p:nvSpPr>
        <p:spPr>
          <a:xfrm>
            <a:off x="0" y="428604"/>
            <a:ext cx="9144000" cy="1077218"/>
          </a:xfrm>
          <a:prstGeom prst="rect">
            <a:avLst/>
          </a:prstGeom>
        </p:spPr>
        <p:txBody>
          <a:bodyPr wrap="square">
            <a:spAutoFit/>
          </a:bodyPr>
          <a:lstStyle/>
          <a:p>
            <a:r>
              <a:rPr lang="fr-FR" sz="3200" dirty="0" smtClean="0">
                <a:solidFill>
                  <a:srgbClr val="0033CC"/>
                </a:solidFill>
                <a:latin typeface="Poor Richard" pitchFamily="18" charset="0"/>
              </a:rPr>
              <a:t>Pour être </a:t>
            </a:r>
            <a:r>
              <a:rPr lang="fr-FR" sz="3200" u="sng" dirty="0" smtClean="0">
                <a:solidFill>
                  <a:srgbClr val="0033CC"/>
                </a:solidFill>
                <a:latin typeface="Poor Richard" pitchFamily="18" charset="0"/>
              </a:rPr>
              <a:t>citoyen européen</a:t>
            </a:r>
            <a:r>
              <a:rPr lang="fr-FR" sz="3200" dirty="0" smtClean="0">
                <a:solidFill>
                  <a:srgbClr val="0033CC"/>
                </a:solidFill>
                <a:latin typeface="Poor Richard" pitchFamily="18" charset="0"/>
              </a:rPr>
              <a:t>, il faut avoir la nationalité d’un des 27 pays de l’Union européenne</a:t>
            </a:r>
            <a:endParaRPr lang="fr-FR" sz="3200" dirty="0">
              <a:solidFill>
                <a:srgbClr val="0033CC"/>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video.jpg">
            <a:hlinkClick r:id="rId2"/>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643050"/>
            <a:ext cx="9144000" cy="1877437"/>
          </a:xfrm>
          <a:prstGeom prst="rect">
            <a:avLst/>
          </a:prstGeom>
          <a:noFill/>
        </p:spPr>
        <p:txBody>
          <a:bodyPr wrap="square" rtlCol="0">
            <a:spAutoFit/>
          </a:bodyPr>
          <a:lstStyle/>
          <a:p>
            <a:pPr algn="ctr"/>
            <a:r>
              <a:rPr lang="fr-FR" sz="3200" dirty="0" smtClean="0">
                <a:solidFill>
                  <a:srgbClr val="FF0000"/>
                </a:solidFill>
                <a:effectLst>
                  <a:outerShdw blurRad="38100" dist="38100" dir="2700000" algn="tl">
                    <a:srgbClr val="000000">
                      <a:alpha val="43137"/>
                    </a:srgbClr>
                  </a:outerShdw>
                </a:effectLst>
                <a:latin typeface="Poor Richard" pitchFamily="18" charset="0"/>
              </a:rPr>
              <a:t>- PARTIE   2 -</a:t>
            </a:r>
          </a:p>
          <a:p>
            <a:pPr algn="ctr"/>
            <a:endParaRPr lang="fr-FR" sz="3600" dirty="0" smtClean="0">
              <a:solidFill>
                <a:srgbClr val="FF0000"/>
              </a:solidFill>
              <a:effectLst>
                <a:outerShdw blurRad="38100" dist="38100" dir="2700000" algn="tl">
                  <a:srgbClr val="000000">
                    <a:alpha val="43137"/>
                  </a:srgbClr>
                </a:outerShdw>
              </a:effectLst>
              <a:latin typeface="Poor Richard" pitchFamily="18" charset="0"/>
            </a:endParaRPr>
          </a:p>
          <a:p>
            <a:pPr algn="ctr"/>
            <a:r>
              <a:rPr lang="fr-FR" sz="4800" u="sng" dirty="0" smtClean="0">
                <a:solidFill>
                  <a:srgbClr val="FF0000"/>
                </a:solidFill>
                <a:effectLst>
                  <a:outerShdw blurRad="38100" dist="38100" dir="2700000" algn="tl">
                    <a:srgbClr val="000000">
                      <a:alpha val="43137"/>
                    </a:srgbClr>
                  </a:outerShdw>
                </a:effectLst>
                <a:latin typeface="Poor Richard" pitchFamily="18" charset="0"/>
              </a:rPr>
              <a:t>Des valeurs et des symboles</a:t>
            </a:r>
            <a:endParaRPr lang="fr-FR" sz="4800" u="sng" dirty="0">
              <a:solidFill>
                <a:srgbClr val="FF0000"/>
              </a:solidFill>
              <a:effectLst>
                <a:outerShdw blurRad="38100" dist="38100" dir="2700000" algn="tl">
                  <a:srgbClr val="000000">
                    <a:alpha val="43137"/>
                  </a:srgbClr>
                </a:outerShdw>
              </a:effectLst>
              <a:latin typeface="Poor Richard" pitchFamily="18" charset="0"/>
            </a:endParaRPr>
          </a:p>
        </p:txBody>
      </p:sp>
      <p:cxnSp>
        <p:nvCxnSpPr>
          <p:cNvPr id="3" name="Connecteur droit 2"/>
          <p:cNvCxnSpPr/>
          <p:nvPr/>
        </p:nvCxnSpPr>
        <p:spPr>
          <a:xfrm>
            <a:off x="357158" y="4143380"/>
            <a:ext cx="84249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1320"/>
                            </p:stCondLst>
                            <p:childTnLst>
                              <p:par>
                                <p:cTn id="11" presetID="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0-#ppt_w/2"/>
                                          </p:val>
                                        </p:tav>
                                        <p:tav tm="100000">
                                          <p:val>
                                            <p:strVal val="#ppt_x"/>
                                          </p:val>
                                        </p:tav>
                                      </p:tavLst>
                                    </p:anim>
                                    <p:anim calcmode="lin" valueType="num">
                                      <p:cBhvr additive="base">
                                        <p:cTn id="14"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5720" y="2571744"/>
            <a:ext cx="3786214" cy="1384995"/>
          </a:xfrm>
          <a:prstGeom prst="rect">
            <a:avLst/>
          </a:prstGeom>
          <a:noFill/>
        </p:spPr>
        <p:txBody>
          <a:bodyPr wrap="square" rtlCol="0">
            <a:spAutoFit/>
          </a:bodyPr>
          <a:lstStyle/>
          <a:p>
            <a:pPr algn="ctr"/>
            <a:r>
              <a:rPr lang="fr-FR" sz="2800" b="1" dirty="0" smtClean="0">
                <a:latin typeface="Poor Richard" pitchFamily="18" charset="0"/>
              </a:rPr>
              <a:t>Fiche de travail </a:t>
            </a:r>
            <a:r>
              <a:rPr lang="fr-FR" sz="2800" dirty="0" smtClean="0">
                <a:latin typeface="Poor Richard" pitchFamily="18" charset="0"/>
              </a:rPr>
              <a:t>: </a:t>
            </a:r>
          </a:p>
          <a:p>
            <a:pPr algn="ctr"/>
            <a:r>
              <a:rPr lang="fr-FR" sz="2800" dirty="0" smtClean="0">
                <a:latin typeface="Poor Richard" pitchFamily="18" charset="0"/>
              </a:rPr>
              <a:t>« </a:t>
            </a:r>
            <a:r>
              <a:rPr lang="fr-FR" sz="2800" i="1" u="sng" dirty="0" smtClean="0">
                <a:latin typeface="Poor Richard" pitchFamily="18" charset="0"/>
              </a:rPr>
              <a:t>Symboles et valeurs de l’U.E.</a:t>
            </a:r>
            <a:r>
              <a:rPr lang="fr-FR" sz="2800" dirty="0" smtClean="0">
                <a:latin typeface="Poor Richard" pitchFamily="18" charset="0"/>
              </a:rPr>
              <a:t> »</a:t>
            </a:r>
            <a:endParaRPr lang="fr-FR" sz="2800" dirty="0">
              <a:latin typeface="Poor Richard" pitchFamily="18" charset="0"/>
            </a:endParaRPr>
          </a:p>
        </p:txBody>
      </p:sp>
      <p:pic>
        <p:nvPicPr>
          <p:cNvPr id="2050" name="Picture 2"/>
          <p:cNvPicPr>
            <a:picLocks noChangeAspect="1" noChangeArrowheads="1"/>
          </p:cNvPicPr>
          <p:nvPr/>
        </p:nvPicPr>
        <p:blipFill>
          <a:blip r:embed="rId2"/>
          <a:srcRect/>
          <a:stretch>
            <a:fillRect/>
          </a:stretch>
        </p:blipFill>
        <p:spPr bwMode="auto">
          <a:xfrm>
            <a:off x="4357686" y="327776"/>
            <a:ext cx="4410073" cy="622758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checkerboard(across)">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stitutions de l'UE.png"/>
          <p:cNvPicPr>
            <a:picLocks noChangeAspect="1" noChangeArrowheads="1"/>
          </p:cNvPicPr>
          <p:nvPr/>
        </p:nvPicPr>
        <p:blipFill>
          <a:blip r:embed="rId2"/>
          <a:srcRect/>
          <a:stretch>
            <a:fillRect/>
          </a:stretch>
        </p:blipFill>
        <p:spPr bwMode="auto">
          <a:xfrm>
            <a:off x="0" y="-1"/>
            <a:ext cx="9144000" cy="688848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chrono871_1.gif"/>
          <p:cNvPicPr>
            <a:picLocks noChangeAspect="1"/>
          </p:cNvPicPr>
          <p:nvPr/>
        </p:nvPicPr>
        <p:blipFill>
          <a:blip r:embed="rId2" cstate="print"/>
          <a:srcRect/>
          <a:stretch>
            <a:fillRect/>
          </a:stretch>
        </p:blipFill>
        <p:spPr bwMode="auto">
          <a:xfrm>
            <a:off x="5929322" y="4714884"/>
            <a:ext cx="1436740" cy="1436740"/>
          </a:xfrm>
          <a:prstGeom prst="rect">
            <a:avLst/>
          </a:prstGeom>
          <a:noFill/>
          <a:ln w="9525">
            <a:noFill/>
            <a:miter lim="800000"/>
            <a:headEnd/>
            <a:tailEnd/>
          </a:ln>
        </p:spPr>
      </p:pic>
      <p:sp>
        <p:nvSpPr>
          <p:cNvPr id="8" name="Rectangle 7"/>
          <p:cNvSpPr/>
          <p:nvPr/>
        </p:nvSpPr>
        <p:spPr>
          <a:xfrm flipV="1">
            <a:off x="5929322" y="5857892"/>
            <a:ext cx="642942"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26" name="Picture 2"/>
          <p:cNvPicPr>
            <a:picLocks noChangeAspect="1" noChangeArrowheads="1"/>
          </p:cNvPicPr>
          <p:nvPr/>
        </p:nvPicPr>
        <p:blipFill>
          <a:blip r:embed="rId3"/>
          <a:srcRect l="20404" t="14648" r="19485" b="6250"/>
          <a:stretch>
            <a:fillRect/>
          </a:stretch>
        </p:blipFill>
        <p:spPr bwMode="auto">
          <a:xfrm>
            <a:off x="357158" y="1000108"/>
            <a:ext cx="5383449" cy="4000528"/>
          </a:xfrm>
          <a:prstGeom prst="rect">
            <a:avLst/>
          </a:prstGeom>
          <a:noFill/>
          <a:ln w="9525">
            <a:solidFill>
              <a:schemeClr val="tx1"/>
            </a:solidFill>
            <a:miter lim="800000"/>
            <a:headEnd/>
            <a:tailEnd/>
          </a:ln>
          <a:effectLst/>
        </p:spPr>
      </p:pic>
      <p:sp>
        <p:nvSpPr>
          <p:cNvPr id="9" name="ZoneTexte 8"/>
          <p:cNvSpPr txBox="1"/>
          <p:nvPr/>
        </p:nvSpPr>
        <p:spPr>
          <a:xfrm>
            <a:off x="5857852" y="2071678"/>
            <a:ext cx="3286148" cy="1384995"/>
          </a:xfrm>
          <a:prstGeom prst="rect">
            <a:avLst/>
          </a:prstGeom>
          <a:noFill/>
        </p:spPr>
        <p:txBody>
          <a:bodyPr wrap="square" rtlCol="0">
            <a:spAutoFit/>
          </a:bodyPr>
          <a:lstStyle/>
          <a:p>
            <a:pPr algn="ctr"/>
            <a:r>
              <a:rPr lang="fr-FR" sz="2800" dirty="0" smtClean="0">
                <a:latin typeface="Poor Richard" pitchFamily="18" charset="0"/>
              </a:rPr>
              <a:t>Répondre aux questions associées aux documents ci-contre</a:t>
            </a:r>
            <a:endParaRPr lang="fr-FR" sz="28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9"/>
                                        </p:tgtEl>
                                        <p:attrNameLst>
                                          <p:attrName>style.visibility</p:attrName>
                                        </p:attrNameLst>
                                      </p:cBhvr>
                                      <p:to>
                                        <p:strVal val="visible"/>
                                      </p:to>
                                    </p:set>
                                    <p:anim calcmode="discrete" valueType="clr">
                                      <p:cBhvr override="childStyle">
                                        <p:cTn id="10"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9"/>
                                        </p:tgtEl>
                                        <p:attrNameLst>
                                          <p:attrName>fillcolor</p:attrName>
                                        </p:attrNameLst>
                                      </p:cBhvr>
                                      <p:tavLst>
                                        <p:tav tm="0">
                                          <p:val>
                                            <p:clrVal>
                                              <a:schemeClr val="accent2"/>
                                            </p:clrVal>
                                          </p:val>
                                        </p:tav>
                                        <p:tav tm="50000">
                                          <p:val>
                                            <p:clrVal>
                                              <a:schemeClr val="hlink"/>
                                            </p:clrVal>
                                          </p:val>
                                        </p:tav>
                                      </p:tavLst>
                                    </p:anim>
                                    <p:set>
                                      <p:cBhvr>
                                        <p:cTn id="12" dur="80"/>
                                        <p:tgtEl>
                                          <p:spTgt spid="9"/>
                                        </p:tgtEl>
                                        <p:attrNameLst>
                                          <p:attrName>fill.type</p:attrName>
                                        </p:attrNameLst>
                                      </p:cBhvr>
                                      <p:to>
                                        <p:strVal val="solid"/>
                                      </p:to>
                                    </p:set>
                                  </p:childTnLst>
                                </p:cTn>
                              </p:par>
                              <p:par>
                                <p:cTn id="13" presetID="2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edg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428736"/>
            <a:ext cx="9144000" cy="1077218"/>
          </a:xfrm>
          <a:prstGeom prst="rect">
            <a:avLst/>
          </a:prstGeom>
          <a:noFill/>
        </p:spPr>
        <p:txBody>
          <a:bodyPr wrap="square" rtlCol="0">
            <a:spAutoFit/>
          </a:bodyPr>
          <a:lstStyle/>
          <a:p>
            <a:pPr algn="ctr"/>
            <a:r>
              <a:rPr lang="fr-FR" sz="3200" dirty="0" smtClean="0">
                <a:latin typeface="Poor Richard" pitchFamily="18" charset="0"/>
              </a:rPr>
              <a:t>Où ont eu lieu ces cérémonies? En quoi consistent-elles? (doc. 1 et 3)</a:t>
            </a:r>
            <a:endParaRPr lang="fr-FR" sz="3200" dirty="0">
              <a:latin typeface="Poor Richard" pitchFamily="18" charset="0"/>
            </a:endParaRPr>
          </a:p>
        </p:txBody>
      </p:sp>
      <p:sp>
        <p:nvSpPr>
          <p:cNvPr id="4" name="ZoneTexte 3"/>
          <p:cNvSpPr txBox="1"/>
          <p:nvPr/>
        </p:nvSpPr>
        <p:spPr>
          <a:xfrm>
            <a:off x="0" y="3143248"/>
            <a:ext cx="9144000" cy="2062103"/>
          </a:xfrm>
          <a:prstGeom prst="rect">
            <a:avLst/>
          </a:prstGeom>
          <a:noFill/>
        </p:spPr>
        <p:txBody>
          <a:bodyPr wrap="square" rtlCol="0">
            <a:spAutoFit/>
          </a:bodyPr>
          <a:lstStyle/>
          <a:p>
            <a:pPr algn="ctr"/>
            <a:r>
              <a:rPr lang="fr-FR" sz="3200" i="1" dirty="0" smtClean="0">
                <a:solidFill>
                  <a:srgbClr val="008000"/>
                </a:solidFill>
                <a:latin typeface="Poor Richard" pitchFamily="18" charset="0"/>
              </a:rPr>
              <a:t>Ces cérémonies ont eu lieu  au ministère de l’Intérieur (doc. 1) et à la préfecture de la Haute Garonne.</a:t>
            </a:r>
          </a:p>
          <a:p>
            <a:pPr algn="ctr"/>
            <a:r>
              <a:rPr lang="fr-FR" sz="3200" i="1" dirty="0" smtClean="0">
                <a:solidFill>
                  <a:srgbClr val="008000"/>
                </a:solidFill>
                <a:latin typeface="Poor Richard" pitchFamily="18" charset="0"/>
              </a:rPr>
              <a:t>Ce sont des cérémonies de naturalisation : des personnes de nationalité étrangère deviennent citoyens français </a:t>
            </a:r>
            <a:endParaRPr lang="fr-FR" sz="3200" i="1" dirty="0">
              <a:solidFill>
                <a:srgbClr val="008000"/>
              </a:solidFill>
              <a:latin typeface="Poor Richard" pitchFamily="18" charset="0"/>
            </a:endParaRPr>
          </a:p>
        </p:txBody>
      </p:sp>
      <p:pic>
        <p:nvPicPr>
          <p:cNvPr id="6" name="Image 5" descr="j0254500.gif"/>
          <p:cNvPicPr>
            <a:picLocks noChangeAspect="1"/>
          </p:cNvPicPr>
          <p:nvPr/>
        </p:nvPicPr>
        <p:blipFill>
          <a:blip r:embed="rId2" cstate="print"/>
          <a:stretch>
            <a:fillRect/>
          </a:stretch>
        </p:blipFill>
        <p:spPr>
          <a:xfrm>
            <a:off x="4143372" y="785794"/>
            <a:ext cx="660478" cy="6604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4"/>
                                        </p:tgtEl>
                                        <p:attrNameLst>
                                          <p:attrName>style.visibility</p:attrName>
                                        </p:attrNameLst>
                                      </p:cBhvr>
                                      <p:to>
                                        <p:strVal val="visible"/>
                                      </p:to>
                                    </p:set>
                                    <p:anim calcmode="discrete" valueType="clr">
                                      <p:cBhvr override="childStyle">
                                        <p:cTn id="1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
                                        </p:tgtEl>
                                        <p:attrNameLst>
                                          <p:attrName>fillcolor</p:attrName>
                                        </p:attrNameLst>
                                      </p:cBhvr>
                                      <p:tavLst>
                                        <p:tav tm="0">
                                          <p:val>
                                            <p:clrVal>
                                              <a:schemeClr val="accent2"/>
                                            </p:clrVal>
                                          </p:val>
                                        </p:tav>
                                        <p:tav tm="50000">
                                          <p:val>
                                            <p:clrVal>
                                              <a:schemeClr val="hlink"/>
                                            </p:clrVal>
                                          </p:val>
                                        </p:tav>
                                      </p:tavLst>
                                    </p:anim>
                                    <p:set>
                                      <p:cBhvr>
                                        <p:cTn id="1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28670"/>
            <a:ext cx="9144000" cy="1077218"/>
          </a:xfrm>
          <a:prstGeom prst="rect">
            <a:avLst/>
          </a:prstGeom>
          <a:noFill/>
        </p:spPr>
        <p:txBody>
          <a:bodyPr wrap="square" rtlCol="0">
            <a:spAutoFit/>
          </a:bodyPr>
          <a:lstStyle/>
          <a:p>
            <a:pPr algn="ctr"/>
            <a:r>
              <a:rPr lang="fr-FR" sz="3200" dirty="0" smtClean="0">
                <a:latin typeface="Poor Richard" pitchFamily="18" charset="0"/>
              </a:rPr>
              <a:t>Relevez des </a:t>
            </a:r>
            <a:r>
              <a:rPr lang="fr-FR" sz="3200" smtClean="0">
                <a:latin typeface="Poor Richard" pitchFamily="18" charset="0"/>
              </a:rPr>
              <a:t>passages démontrant …</a:t>
            </a:r>
            <a:endParaRPr lang="fr-FR" sz="3200" dirty="0" smtClean="0">
              <a:latin typeface="Poor Richard" pitchFamily="18" charset="0"/>
            </a:endParaRPr>
          </a:p>
          <a:p>
            <a:pPr algn="ctr"/>
            <a:r>
              <a:rPr lang="fr-FR" sz="3200" dirty="0" smtClean="0">
                <a:latin typeface="Poor Richard" pitchFamily="18" charset="0"/>
              </a:rPr>
              <a:t>(docs 1, 2 et 3)</a:t>
            </a:r>
            <a:endParaRPr lang="fr-FR" sz="3200" dirty="0">
              <a:latin typeface="Poor Richard" pitchFamily="18" charset="0"/>
            </a:endParaRPr>
          </a:p>
        </p:txBody>
      </p:sp>
      <p:graphicFrame>
        <p:nvGraphicFramePr>
          <p:cNvPr id="3" name="Tableau 2"/>
          <p:cNvGraphicFramePr>
            <a:graphicFrameLocks noGrp="1"/>
          </p:cNvGraphicFramePr>
          <p:nvPr/>
        </p:nvGraphicFramePr>
        <p:xfrm>
          <a:off x="214282" y="2214554"/>
          <a:ext cx="8715436" cy="4450080"/>
        </p:xfrm>
        <a:graphic>
          <a:graphicData uri="http://schemas.openxmlformats.org/drawingml/2006/table">
            <a:tbl>
              <a:tblPr firstRow="1" bandRow="1">
                <a:tableStyleId>{5C22544A-7EE6-4342-B048-85BDC9FD1C3A}</a:tableStyleId>
              </a:tblPr>
              <a:tblGrid>
                <a:gridCol w="4357718"/>
                <a:gridCol w="4357718"/>
              </a:tblGrid>
              <a:tr h="124790">
                <a:tc>
                  <a:txBody>
                    <a:bodyPr/>
                    <a:lstStyle/>
                    <a:p>
                      <a:pPr algn="ctr"/>
                      <a:r>
                        <a:rPr lang="fr-FR" sz="2800" b="0" dirty="0" smtClean="0">
                          <a:solidFill>
                            <a:schemeClr val="tx1"/>
                          </a:solidFill>
                          <a:latin typeface="Poor Richard" pitchFamily="18" charset="0"/>
                        </a:rPr>
                        <a:t>Volonté de devenir</a:t>
                      </a:r>
                      <a:r>
                        <a:rPr lang="fr-FR" sz="2800" b="0" baseline="0" dirty="0" smtClean="0">
                          <a:solidFill>
                            <a:schemeClr val="tx1"/>
                          </a:solidFill>
                          <a:latin typeface="Poor Richard" pitchFamily="18" charset="0"/>
                        </a:rPr>
                        <a:t> Français</a:t>
                      </a:r>
                      <a:endParaRPr lang="fr-FR" sz="2800" b="0" dirty="0">
                        <a:solidFill>
                          <a:schemeClr val="tx1"/>
                        </a:solidFill>
                        <a:latin typeface="Poor Richard" pitchFamily="18" charset="0"/>
                      </a:endParaRPr>
                    </a:p>
                  </a:txBody>
                  <a:tcPr/>
                </a:tc>
                <a:tc>
                  <a:txBody>
                    <a:bodyPr/>
                    <a:lstStyle/>
                    <a:p>
                      <a:pPr algn="ctr"/>
                      <a:r>
                        <a:rPr lang="fr-FR" sz="2800" b="0" dirty="0" smtClean="0">
                          <a:solidFill>
                            <a:schemeClr val="tx1"/>
                          </a:solidFill>
                          <a:latin typeface="Poor Richard" pitchFamily="18" charset="0"/>
                        </a:rPr>
                        <a:t>Émotions ressenties lors de la cérémonie</a:t>
                      </a:r>
                      <a:endParaRPr lang="fr-FR" sz="2800" b="0" dirty="0">
                        <a:solidFill>
                          <a:schemeClr val="tx1"/>
                        </a:solidFill>
                        <a:latin typeface="Poor Richard" pitchFamily="18" charset="0"/>
                      </a:endParaRPr>
                    </a:p>
                  </a:txBody>
                  <a:tcPr/>
                </a:tc>
              </a:tr>
              <a:tr h="370840">
                <a:tc>
                  <a:txBody>
                    <a:bodyPr/>
                    <a:lstStyle/>
                    <a:p>
                      <a:pPr algn="ctr"/>
                      <a:endParaRPr lang="fr-FR" sz="2800" b="0" dirty="0" smtClean="0">
                        <a:solidFill>
                          <a:schemeClr val="tx1"/>
                        </a:solidFill>
                        <a:latin typeface="Poor Richard" pitchFamily="18" charset="0"/>
                      </a:endParaRPr>
                    </a:p>
                    <a:p>
                      <a:pPr algn="ctr"/>
                      <a:endParaRPr lang="fr-FR" sz="2800" b="0" dirty="0" smtClean="0">
                        <a:solidFill>
                          <a:schemeClr val="tx1"/>
                        </a:solidFill>
                        <a:latin typeface="Poor Richard" pitchFamily="18" charset="0"/>
                      </a:endParaRPr>
                    </a:p>
                    <a:p>
                      <a:pPr algn="ctr"/>
                      <a:endParaRPr lang="fr-FR" sz="2800" b="0" dirty="0" smtClean="0">
                        <a:solidFill>
                          <a:schemeClr val="tx1"/>
                        </a:solidFill>
                        <a:latin typeface="Poor Richard" pitchFamily="18" charset="0"/>
                      </a:endParaRPr>
                    </a:p>
                    <a:p>
                      <a:pPr algn="ctr"/>
                      <a:endParaRPr lang="fr-FR" sz="2800" b="0" dirty="0" smtClean="0">
                        <a:solidFill>
                          <a:schemeClr val="tx1"/>
                        </a:solidFill>
                        <a:latin typeface="Poor Richard" pitchFamily="18" charset="0"/>
                      </a:endParaRPr>
                    </a:p>
                    <a:p>
                      <a:pPr algn="ctr"/>
                      <a:endParaRPr lang="fr-FR" sz="2800" b="0" dirty="0" smtClean="0">
                        <a:solidFill>
                          <a:schemeClr val="tx1"/>
                        </a:solidFill>
                        <a:latin typeface="Poor Richard" pitchFamily="18" charset="0"/>
                      </a:endParaRPr>
                    </a:p>
                    <a:p>
                      <a:pPr algn="ctr"/>
                      <a:endParaRPr lang="fr-FR" sz="2800" b="0" dirty="0" smtClean="0">
                        <a:solidFill>
                          <a:schemeClr val="tx1"/>
                        </a:solidFill>
                        <a:latin typeface="Poor Richard" pitchFamily="18" charset="0"/>
                      </a:endParaRPr>
                    </a:p>
                    <a:p>
                      <a:pPr algn="ctr"/>
                      <a:endParaRPr lang="fr-FR" sz="2800" b="0" dirty="0" smtClean="0">
                        <a:solidFill>
                          <a:schemeClr val="tx1"/>
                        </a:solidFill>
                        <a:latin typeface="Poor Richard" pitchFamily="18" charset="0"/>
                      </a:endParaRPr>
                    </a:p>
                    <a:p>
                      <a:pPr algn="ctr"/>
                      <a:endParaRPr lang="fr-FR" sz="2800" b="0" dirty="0" smtClean="0">
                        <a:solidFill>
                          <a:schemeClr val="tx1"/>
                        </a:solidFill>
                        <a:latin typeface="Poor Richard" pitchFamily="18" charset="0"/>
                      </a:endParaRPr>
                    </a:p>
                  </a:txBody>
                  <a:tcPr/>
                </a:tc>
                <a:tc>
                  <a:txBody>
                    <a:bodyPr/>
                    <a:lstStyle/>
                    <a:p>
                      <a:pPr algn="ctr"/>
                      <a:endParaRPr lang="fr-FR" sz="2800" b="0" dirty="0">
                        <a:solidFill>
                          <a:schemeClr val="tx1"/>
                        </a:solidFill>
                        <a:latin typeface="Poor Richard" pitchFamily="18" charset="0"/>
                      </a:endParaRPr>
                    </a:p>
                  </a:txBody>
                  <a:tcPr/>
                </a:tc>
              </a:tr>
            </a:tbl>
          </a:graphicData>
        </a:graphic>
      </p:graphicFrame>
      <p:sp>
        <p:nvSpPr>
          <p:cNvPr id="4" name="ZoneTexte 3"/>
          <p:cNvSpPr txBox="1"/>
          <p:nvPr/>
        </p:nvSpPr>
        <p:spPr>
          <a:xfrm>
            <a:off x="214282" y="3286124"/>
            <a:ext cx="4071966" cy="954107"/>
          </a:xfrm>
          <a:prstGeom prst="rect">
            <a:avLst/>
          </a:prstGeom>
          <a:noFill/>
        </p:spPr>
        <p:txBody>
          <a:bodyPr wrap="square" rtlCol="0">
            <a:spAutoFit/>
          </a:bodyPr>
          <a:lstStyle/>
          <a:p>
            <a:r>
              <a:rPr lang="fr-FR" sz="2800" i="1" dirty="0" smtClean="0">
                <a:solidFill>
                  <a:srgbClr val="008000"/>
                </a:solidFill>
                <a:latin typeface="Poor Richard" pitchFamily="18" charset="0"/>
              </a:rPr>
              <a:t>- rêve d’enfant de « devenir Français »</a:t>
            </a:r>
          </a:p>
        </p:txBody>
      </p:sp>
      <p:sp>
        <p:nvSpPr>
          <p:cNvPr id="5" name="ZoneTexte 4"/>
          <p:cNvSpPr txBox="1"/>
          <p:nvPr/>
        </p:nvSpPr>
        <p:spPr>
          <a:xfrm>
            <a:off x="214282" y="4214818"/>
            <a:ext cx="4071966" cy="954107"/>
          </a:xfrm>
          <a:prstGeom prst="rect">
            <a:avLst/>
          </a:prstGeom>
          <a:noFill/>
        </p:spPr>
        <p:txBody>
          <a:bodyPr wrap="square" rtlCol="0">
            <a:spAutoFit/>
          </a:bodyPr>
          <a:lstStyle/>
          <a:p>
            <a:r>
              <a:rPr lang="fr-FR" sz="2800" i="1" dirty="0" smtClean="0">
                <a:solidFill>
                  <a:srgbClr val="008000"/>
                </a:solidFill>
                <a:latin typeface="Poor Richard" pitchFamily="18" charset="0"/>
              </a:rPr>
              <a:t>- « aboutissement d’une vie passée en France »</a:t>
            </a:r>
          </a:p>
        </p:txBody>
      </p:sp>
      <p:sp>
        <p:nvSpPr>
          <p:cNvPr id="6" name="ZoneTexte 5"/>
          <p:cNvSpPr txBox="1"/>
          <p:nvPr/>
        </p:nvSpPr>
        <p:spPr>
          <a:xfrm>
            <a:off x="214282" y="5143512"/>
            <a:ext cx="4071966" cy="523220"/>
          </a:xfrm>
          <a:prstGeom prst="rect">
            <a:avLst/>
          </a:prstGeom>
          <a:noFill/>
        </p:spPr>
        <p:txBody>
          <a:bodyPr wrap="square" rtlCol="0">
            <a:spAutoFit/>
          </a:bodyPr>
          <a:lstStyle/>
          <a:p>
            <a:r>
              <a:rPr lang="fr-FR" sz="2800" i="1" dirty="0" smtClean="0">
                <a:solidFill>
                  <a:srgbClr val="008000"/>
                </a:solidFill>
                <a:latin typeface="Poor Richard" pitchFamily="18" charset="0"/>
              </a:rPr>
              <a:t>- « toujours senti Français »</a:t>
            </a:r>
          </a:p>
        </p:txBody>
      </p:sp>
      <p:sp>
        <p:nvSpPr>
          <p:cNvPr id="7" name="ZoneTexte 6"/>
          <p:cNvSpPr txBox="1"/>
          <p:nvPr/>
        </p:nvSpPr>
        <p:spPr>
          <a:xfrm>
            <a:off x="214282" y="5643578"/>
            <a:ext cx="4071966" cy="954107"/>
          </a:xfrm>
          <a:prstGeom prst="rect">
            <a:avLst/>
          </a:prstGeom>
          <a:noFill/>
        </p:spPr>
        <p:txBody>
          <a:bodyPr wrap="square" rtlCol="0">
            <a:spAutoFit/>
          </a:bodyPr>
          <a:lstStyle/>
          <a:p>
            <a:r>
              <a:rPr lang="fr-FR" sz="2800" i="1" dirty="0" smtClean="0">
                <a:solidFill>
                  <a:srgbClr val="008000"/>
                </a:solidFill>
                <a:latin typeface="Poor Richard" pitchFamily="18" charset="0"/>
              </a:rPr>
              <a:t>- « pour m’intégrer, j’ai pris des cours de Français »</a:t>
            </a:r>
          </a:p>
        </p:txBody>
      </p:sp>
      <p:sp>
        <p:nvSpPr>
          <p:cNvPr id="8" name="ZoneTexte 7"/>
          <p:cNvSpPr txBox="1"/>
          <p:nvPr/>
        </p:nvSpPr>
        <p:spPr>
          <a:xfrm>
            <a:off x="4714876" y="3643314"/>
            <a:ext cx="4071966" cy="523220"/>
          </a:xfrm>
          <a:prstGeom prst="rect">
            <a:avLst/>
          </a:prstGeom>
          <a:noFill/>
        </p:spPr>
        <p:txBody>
          <a:bodyPr wrap="square" rtlCol="0">
            <a:spAutoFit/>
          </a:bodyPr>
          <a:lstStyle/>
          <a:p>
            <a:r>
              <a:rPr lang="fr-FR" sz="2800" i="1" dirty="0" smtClean="0">
                <a:solidFill>
                  <a:srgbClr val="008000"/>
                </a:solidFill>
                <a:latin typeface="Poor Richard" pitchFamily="18" charset="0"/>
              </a:rPr>
              <a:t>- «  joie et émotion »</a:t>
            </a:r>
          </a:p>
        </p:txBody>
      </p:sp>
      <p:sp>
        <p:nvSpPr>
          <p:cNvPr id="9" name="ZoneTexte 8"/>
          <p:cNvSpPr txBox="1"/>
          <p:nvPr/>
        </p:nvSpPr>
        <p:spPr>
          <a:xfrm>
            <a:off x="4643438" y="4429132"/>
            <a:ext cx="4071966" cy="523220"/>
          </a:xfrm>
          <a:prstGeom prst="rect">
            <a:avLst/>
          </a:prstGeom>
          <a:noFill/>
        </p:spPr>
        <p:txBody>
          <a:bodyPr wrap="square" rtlCol="0">
            <a:spAutoFit/>
          </a:bodyPr>
          <a:lstStyle/>
          <a:p>
            <a:r>
              <a:rPr lang="fr-FR" sz="2800" i="1" dirty="0" smtClean="0">
                <a:solidFill>
                  <a:srgbClr val="008000"/>
                </a:solidFill>
                <a:latin typeface="Poor Richard" pitchFamily="18" charset="0"/>
              </a:rPr>
              <a:t>- « c’est presque un rêve »</a:t>
            </a:r>
          </a:p>
        </p:txBody>
      </p:sp>
      <p:sp>
        <p:nvSpPr>
          <p:cNvPr id="10" name="ZoneTexte 9"/>
          <p:cNvSpPr txBox="1"/>
          <p:nvPr/>
        </p:nvSpPr>
        <p:spPr>
          <a:xfrm>
            <a:off x="4714876" y="5214950"/>
            <a:ext cx="4071966" cy="523220"/>
          </a:xfrm>
          <a:prstGeom prst="rect">
            <a:avLst/>
          </a:prstGeom>
          <a:noFill/>
        </p:spPr>
        <p:txBody>
          <a:bodyPr wrap="square" rtlCol="0">
            <a:spAutoFit/>
          </a:bodyPr>
          <a:lstStyle/>
          <a:p>
            <a:r>
              <a:rPr lang="fr-FR" sz="2800" i="1" dirty="0" smtClean="0">
                <a:solidFill>
                  <a:srgbClr val="008000"/>
                </a:solidFill>
                <a:latin typeface="Poor Richard" pitchFamily="18" charset="0"/>
              </a:rPr>
              <a:t>- « fond en larmes »</a:t>
            </a:r>
          </a:p>
        </p:txBody>
      </p:sp>
      <p:pic>
        <p:nvPicPr>
          <p:cNvPr id="11" name="Image 10" descr="j0254500.gif"/>
          <p:cNvPicPr>
            <a:picLocks noChangeAspect="1"/>
          </p:cNvPicPr>
          <p:nvPr/>
        </p:nvPicPr>
        <p:blipFill>
          <a:blip r:embed="rId2" cstate="print"/>
          <a:stretch>
            <a:fillRect/>
          </a:stretch>
        </p:blipFill>
        <p:spPr>
          <a:xfrm>
            <a:off x="3929058" y="285728"/>
            <a:ext cx="731916" cy="731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30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5"/>
                                        </p:tgtEl>
                                        <p:attrNameLst>
                                          <p:attrName>style.visibility</p:attrName>
                                        </p:attrNameLst>
                                      </p:cBhvr>
                                      <p:to>
                                        <p:strVal val="visible"/>
                                      </p:to>
                                    </p:set>
                                    <p:anim calcmode="discrete" valueType="clr">
                                      <p:cBhvr override="childStyle">
                                        <p:cTn id="2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
                                        </p:tgtEl>
                                        <p:attrNameLst>
                                          <p:attrName>fillcolor</p:attrName>
                                        </p:attrNameLst>
                                      </p:cBhvr>
                                      <p:tavLst>
                                        <p:tav tm="0">
                                          <p:val>
                                            <p:clrVal>
                                              <a:schemeClr val="accent2"/>
                                            </p:clrVal>
                                          </p:val>
                                        </p:tav>
                                        <p:tav tm="50000">
                                          <p:val>
                                            <p:clrVal>
                                              <a:schemeClr val="hlink"/>
                                            </p:clrVal>
                                          </p:val>
                                        </p:tav>
                                      </p:tavLst>
                                    </p:anim>
                                    <p:set>
                                      <p:cBhvr>
                                        <p:cTn id="27" dur="80"/>
                                        <p:tgtEl>
                                          <p:spTgt spid="5"/>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6"/>
                                        </p:tgtEl>
                                        <p:attrNameLst>
                                          <p:attrName>style.visibility</p:attrName>
                                        </p:attrNameLst>
                                      </p:cBhvr>
                                      <p:to>
                                        <p:strVal val="visible"/>
                                      </p:to>
                                    </p:set>
                                    <p:anim calcmode="discrete" valueType="clr">
                                      <p:cBhvr override="childStyle">
                                        <p:cTn id="3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
                                        </p:tgtEl>
                                        <p:attrNameLst>
                                          <p:attrName>fillcolor</p:attrName>
                                        </p:attrNameLst>
                                      </p:cBhvr>
                                      <p:tavLst>
                                        <p:tav tm="0">
                                          <p:val>
                                            <p:clrVal>
                                              <a:schemeClr val="accent2"/>
                                            </p:clrVal>
                                          </p:val>
                                        </p:tav>
                                        <p:tav tm="50000">
                                          <p:val>
                                            <p:clrVal>
                                              <a:schemeClr val="hlink"/>
                                            </p:clrVal>
                                          </p:val>
                                        </p:tav>
                                      </p:tavLst>
                                    </p:anim>
                                    <p:set>
                                      <p:cBhvr>
                                        <p:cTn id="34" dur="80"/>
                                        <p:tgtEl>
                                          <p:spTgt spid="6"/>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7"/>
                                        </p:tgtEl>
                                        <p:attrNameLst>
                                          <p:attrName>style.visibility</p:attrName>
                                        </p:attrNameLst>
                                      </p:cBhvr>
                                      <p:to>
                                        <p:strVal val="visible"/>
                                      </p:to>
                                    </p:set>
                                    <p:anim calcmode="discrete" valueType="clr">
                                      <p:cBhvr override="childStyle">
                                        <p:cTn id="3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7"/>
                                        </p:tgtEl>
                                        <p:attrNameLst>
                                          <p:attrName>fillcolor</p:attrName>
                                        </p:attrNameLst>
                                      </p:cBhvr>
                                      <p:tavLst>
                                        <p:tav tm="0">
                                          <p:val>
                                            <p:clrVal>
                                              <a:schemeClr val="accent2"/>
                                            </p:clrVal>
                                          </p:val>
                                        </p:tav>
                                        <p:tav tm="50000">
                                          <p:val>
                                            <p:clrVal>
                                              <a:schemeClr val="hlink"/>
                                            </p:clrVal>
                                          </p:val>
                                        </p:tav>
                                      </p:tavLst>
                                    </p:anim>
                                    <p:set>
                                      <p:cBhvr>
                                        <p:cTn id="41" dur="80"/>
                                        <p:tgtEl>
                                          <p:spTgt spid="7"/>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8"/>
                                        </p:tgtEl>
                                        <p:attrNameLst>
                                          <p:attrName>style.visibility</p:attrName>
                                        </p:attrNameLst>
                                      </p:cBhvr>
                                      <p:to>
                                        <p:strVal val="visible"/>
                                      </p:to>
                                    </p:set>
                                    <p:anim calcmode="discrete" valueType="clr">
                                      <p:cBhvr override="childStyle">
                                        <p:cTn id="46"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8"/>
                                        </p:tgtEl>
                                        <p:attrNameLst>
                                          <p:attrName>fillcolor</p:attrName>
                                        </p:attrNameLst>
                                      </p:cBhvr>
                                      <p:tavLst>
                                        <p:tav tm="0">
                                          <p:val>
                                            <p:clrVal>
                                              <a:schemeClr val="accent2"/>
                                            </p:clrVal>
                                          </p:val>
                                        </p:tav>
                                        <p:tav tm="50000">
                                          <p:val>
                                            <p:clrVal>
                                              <a:schemeClr val="hlink"/>
                                            </p:clrVal>
                                          </p:val>
                                        </p:tav>
                                      </p:tavLst>
                                    </p:anim>
                                    <p:set>
                                      <p:cBhvr>
                                        <p:cTn id="48" dur="80"/>
                                        <p:tgtEl>
                                          <p:spTgt spid="8"/>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9"/>
                                        </p:tgtEl>
                                        <p:attrNameLst>
                                          <p:attrName>style.visibility</p:attrName>
                                        </p:attrNameLst>
                                      </p:cBhvr>
                                      <p:to>
                                        <p:strVal val="visible"/>
                                      </p:to>
                                    </p:set>
                                    <p:anim calcmode="discrete" valueType="clr">
                                      <p:cBhvr override="childStyle">
                                        <p:cTn id="5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9"/>
                                        </p:tgtEl>
                                        <p:attrNameLst>
                                          <p:attrName>fillcolor</p:attrName>
                                        </p:attrNameLst>
                                      </p:cBhvr>
                                      <p:tavLst>
                                        <p:tav tm="0">
                                          <p:val>
                                            <p:clrVal>
                                              <a:schemeClr val="accent2"/>
                                            </p:clrVal>
                                          </p:val>
                                        </p:tav>
                                        <p:tav tm="50000">
                                          <p:val>
                                            <p:clrVal>
                                              <a:schemeClr val="hlink"/>
                                            </p:clrVal>
                                          </p:val>
                                        </p:tav>
                                      </p:tavLst>
                                    </p:anim>
                                    <p:set>
                                      <p:cBhvr>
                                        <p:cTn id="55" dur="80"/>
                                        <p:tgtEl>
                                          <p:spTgt spid="9"/>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10"/>
                                        </p:tgtEl>
                                        <p:attrNameLst>
                                          <p:attrName>style.visibility</p:attrName>
                                        </p:attrNameLst>
                                      </p:cBhvr>
                                      <p:to>
                                        <p:strVal val="visible"/>
                                      </p:to>
                                    </p:set>
                                    <p:anim calcmode="discrete" valueType="clr">
                                      <p:cBhvr override="childStyle">
                                        <p:cTn id="60"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0"/>
                                        </p:tgtEl>
                                        <p:attrNameLst>
                                          <p:attrName>fillcolor</p:attrName>
                                        </p:attrNameLst>
                                      </p:cBhvr>
                                      <p:tavLst>
                                        <p:tav tm="0">
                                          <p:val>
                                            <p:clrVal>
                                              <a:schemeClr val="accent2"/>
                                            </p:clrVal>
                                          </p:val>
                                        </p:tav>
                                        <p:tav tm="50000">
                                          <p:val>
                                            <p:clrVal>
                                              <a:schemeClr val="hlink"/>
                                            </p:clrVal>
                                          </p:val>
                                        </p:tav>
                                      </p:tavLst>
                                    </p:anim>
                                    <p:set>
                                      <p:cBhvr>
                                        <p:cTn id="62"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71744"/>
            <a:ext cx="9144000" cy="3539430"/>
          </a:xfrm>
          <a:prstGeom prst="rect">
            <a:avLst/>
          </a:prstGeom>
        </p:spPr>
        <p:txBody>
          <a:bodyPr wrap="square">
            <a:spAutoFit/>
          </a:bodyPr>
          <a:lstStyle/>
          <a:p>
            <a:r>
              <a:rPr lang="fr-FR" sz="3200" dirty="0" smtClean="0">
                <a:solidFill>
                  <a:srgbClr val="0033CC"/>
                </a:solidFill>
                <a:latin typeface="Poor Richard" pitchFamily="18" charset="0"/>
              </a:rPr>
              <a:t>La </a:t>
            </a:r>
            <a:r>
              <a:rPr lang="fr-FR" sz="3200" b="1" dirty="0" smtClean="0">
                <a:solidFill>
                  <a:srgbClr val="0033CC"/>
                </a:solidFill>
                <a:effectLst>
                  <a:outerShdw blurRad="38100" dist="38100" dir="2700000" algn="tl">
                    <a:srgbClr val="000000">
                      <a:alpha val="43137"/>
                    </a:srgbClr>
                  </a:outerShdw>
                </a:effectLst>
                <a:latin typeface="Poor Richard" pitchFamily="18" charset="0"/>
              </a:rPr>
              <a:t>communauté française </a:t>
            </a:r>
            <a:r>
              <a:rPr lang="fr-FR" sz="3200" dirty="0" smtClean="0">
                <a:solidFill>
                  <a:srgbClr val="0033CC"/>
                </a:solidFill>
                <a:latin typeface="Poor Richard" pitchFamily="18" charset="0"/>
              </a:rPr>
              <a:t>s’est constituée, au cours de son histoire, grâce  à de multiples apports de population venant de tous les horizons.</a:t>
            </a:r>
          </a:p>
          <a:p>
            <a:r>
              <a:rPr lang="fr-FR" sz="3200" dirty="0" smtClean="0">
                <a:solidFill>
                  <a:srgbClr val="0033CC"/>
                </a:solidFill>
                <a:latin typeface="Poor Richard" pitchFamily="18" charset="0"/>
              </a:rPr>
              <a:t>La France permet donc aux étrangers de rejoindre cette communauté </a:t>
            </a:r>
            <a:r>
              <a:rPr lang="fr-FR" sz="3200" dirty="0" smtClean="0">
                <a:solidFill>
                  <a:srgbClr val="FF0000"/>
                </a:solidFill>
                <a:latin typeface="Poor Richard" pitchFamily="18" charset="0"/>
              </a:rPr>
              <a:t>des citoyens français</a:t>
            </a:r>
            <a:r>
              <a:rPr lang="fr-FR" sz="3200" dirty="0" smtClean="0">
                <a:solidFill>
                  <a:srgbClr val="0033CC"/>
                </a:solidFill>
                <a:latin typeface="Poor Richard" pitchFamily="18" charset="0"/>
              </a:rPr>
              <a:t>, sous certaines conditions. </a:t>
            </a:r>
            <a:r>
              <a:rPr lang="fr-FR" sz="3200" i="1" dirty="0" smtClean="0">
                <a:solidFill>
                  <a:srgbClr val="0033CC"/>
                </a:solidFill>
                <a:latin typeface="Poor Richard" pitchFamily="18" charset="0"/>
              </a:rPr>
              <a:t>(exemple : parler français)</a:t>
            </a:r>
            <a:endParaRPr lang="fr-FR" sz="3200" i="1" dirty="0" smtClean="0">
              <a:solidFill>
                <a:srgbClr val="FF0000"/>
              </a:solidFill>
              <a:latin typeface="Poor Richard" pitchFamily="18" charset="0"/>
            </a:endParaRPr>
          </a:p>
          <a:p>
            <a:endParaRPr lang="fr-FR" sz="3200" dirty="0" smtClean="0">
              <a:solidFill>
                <a:srgbClr val="FF0000"/>
              </a:solidFill>
              <a:effectLst>
                <a:outerShdw blurRad="38100" dist="38100" dir="2700000" algn="tl">
                  <a:srgbClr val="000000">
                    <a:alpha val="43137"/>
                  </a:srgbClr>
                </a:outerShdw>
              </a:effectLst>
              <a:latin typeface="Poor Richard" pitchFamily="18" charset="0"/>
            </a:endParaRPr>
          </a:p>
        </p:txBody>
      </p:sp>
      <p:sp>
        <p:nvSpPr>
          <p:cNvPr id="3" name="Rectangle 2"/>
          <p:cNvSpPr/>
          <p:nvPr/>
        </p:nvSpPr>
        <p:spPr>
          <a:xfrm>
            <a:off x="2643174" y="571480"/>
            <a:ext cx="3786214" cy="857256"/>
          </a:xfrm>
          <a:prstGeom prst="rect">
            <a:avLst/>
          </a:prstGeom>
          <a:solidFill>
            <a:srgbClr val="FF33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Poor Richard" pitchFamily="18" charset="0"/>
            </a:endParaRPr>
          </a:p>
        </p:txBody>
      </p:sp>
      <p:sp>
        <p:nvSpPr>
          <p:cNvPr id="4" name="ZoneTexte 3"/>
          <p:cNvSpPr txBox="1"/>
          <p:nvPr/>
        </p:nvSpPr>
        <p:spPr>
          <a:xfrm>
            <a:off x="714348" y="642918"/>
            <a:ext cx="7572428" cy="769441"/>
          </a:xfrm>
          <a:prstGeom prst="rect">
            <a:avLst/>
          </a:prstGeom>
          <a:noFill/>
        </p:spPr>
        <p:txBody>
          <a:bodyPr wrap="square" rtlCol="0">
            <a:spAutoFit/>
          </a:bodyPr>
          <a:lstStyle/>
          <a:p>
            <a:pPr algn="ctr"/>
            <a:r>
              <a:rPr lang="fr-FR" sz="4400" b="1" dirty="0" smtClean="0">
                <a:solidFill>
                  <a:srgbClr val="FF0000"/>
                </a:solidFill>
                <a:effectLst>
                  <a:outerShdw blurRad="38100" dist="38100" dir="2700000" algn="tl">
                    <a:srgbClr val="000000">
                      <a:alpha val="43137"/>
                    </a:srgbClr>
                  </a:outerShdw>
                </a:effectLst>
                <a:latin typeface="Poor Richard" pitchFamily="18" charset="0"/>
              </a:rPr>
              <a:t>CONCLUSION </a:t>
            </a:r>
            <a:endParaRPr lang="fr-FR" sz="4400" b="1" dirty="0">
              <a:solidFill>
                <a:srgbClr val="FF0000"/>
              </a:solidFill>
              <a:effectLst>
                <a:outerShdw blurRad="38100" dist="38100" dir="2700000" algn="tl">
                  <a:srgbClr val="000000">
                    <a:alpha val="43137"/>
                  </a:srgbClr>
                </a:outerShdw>
              </a:effectLst>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4"/>
                                        </p:tgtEl>
                                        <p:attrNameLst>
                                          <p:attrName>style.visibility</p:attrName>
                                        </p:attrNameLst>
                                      </p:cBhvr>
                                      <p:to>
                                        <p:strVal val="visible"/>
                                      </p:to>
                                    </p:set>
                                    <p:anim calcmode="discrete" valueType="clr">
                                      <p:cBhvr override="childStyle">
                                        <p:cTn id="10" dur="10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1" dur="1000"/>
                                        <p:tgtEl>
                                          <p:spTgt spid="4"/>
                                        </p:tgtEl>
                                        <p:attrNameLst>
                                          <p:attrName>fillcolor</p:attrName>
                                        </p:attrNameLst>
                                      </p:cBhvr>
                                      <p:tavLst>
                                        <p:tav tm="0">
                                          <p:val>
                                            <p:clrVal>
                                              <a:schemeClr val="accent2"/>
                                            </p:clrVal>
                                          </p:val>
                                        </p:tav>
                                        <p:tav tm="50000">
                                          <p:val>
                                            <p:clrVal>
                                              <a:schemeClr val="hlink"/>
                                            </p:clrVal>
                                          </p:val>
                                        </p:tav>
                                      </p:tavLst>
                                    </p:anim>
                                    <p:set>
                                      <p:cBhvr>
                                        <p:cTn id="12" dur="1000"/>
                                        <p:tgtEl>
                                          <p:spTgt spid="4"/>
                                        </p:tgtEl>
                                        <p:attrNameLst>
                                          <p:attrName>fill.type</p:attrName>
                                        </p:attrNameLst>
                                      </p:cBhvr>
                                      <p:to>
                                        <p:strVal val="solid"/>
                                      </p:to>
                                    </p:set>
                                  </p:childTnLst>
                                </p:cTn>
                              </p:par>
                              <p:par>
                                <p:cTn id="13" presetID="27" presetClass="entr" presetSubtype="0" fill="hold" nodeType="withEffect">
                                  <p:stCondLst>
                                    <p:cond delay="0"/>
                                  </p:stCondLst>
                                  <p:iterate type="lt">
                                    <p:tmPct val="50000"/>
                                  </p:iterate>
                                  <p:childTnLst>
                                    <p:set>
                                      <p:cBhvr>
                                        <p:cTn id="14"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15"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2">
                                            <p:txEl>
                                              <p:pRg st="0" end="0"/>
                                            </p:txEl>
                                          </p:spTgt>
                                        </p:tgtEl>
                                        <p:attrNameLst>
                                          <p:attrName>fill.type</p:attrName>
                                        </p:attrNameLst>
                                      </p:cBhvr>
                                      <p:to>
                                        <p:strVal val="solid"/>
                                      </p:to>
                                    </p:set>
                                  </p:childTnLst>
                                </p:cTn>
                              </p:par>
                              <p:par>
                                <p:cTn id="18" presetID="27" presetClass="entr" presetSubtype="0" fill="hold" nodeType="withEffect">
                                  <p:stCondLst>
                                    <p:cond delay="0"/>
                                  </p:stCondLst>
                                  <p:iterate type="lt">
                                    <p:tmPct val="50000"/>
                                  </p:iterate>
                                  <p:childTnLst>
                                    <p:set>
                                      <p:cBhvr>
                                        <p:cTn id="19"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20" dur="80"/>
                                        <p:tgtEl>
                                          <p:spTgt spid="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57232"/>
            <a:ext cx="9144000" cy="4524315"/>
          </a:xfrm>
          <a:prstGeom prst="rect">
            <a:avLst/>
          </a:prstGeom>
        </p:spPr>
        <p:txBody>
          <a:bodyPr wrap="square">
            <a:spAutoFit/>
          </a:bodyPr>
          <a:lstStyle/>
          <a:p>
            <a:r>
              <a:rPr lang="fr-FR" sz="3200" dirty="0" smtClean="0">
                <a:solidFill>
                  <a:srgbClr val="0033CC"/>
                </a:solidFill>
                <a:latin typeface="Poor Richard" pitchFamily="18" charset="0"/>
              </a:rPr>
              <a:t>Actuellement la nationalité s’acquiert de différentes</a:t>
            </a:r>
          </a:p>
          <a:p>
            <a:r>
              <a:rPr lang="fr-FR" sz="3200" dirty="0" smtClean="0">
                <a:solidFill>
                  <a:srgbClr val="0033CC"/>
                </a:solidFill>
                <a:latin typeface="Poor Richard" pitchFamily="18" charset="0"/>
              </a:rPr>
              <a:t>manières :</a:t>
            </a:r>
          </a:p>
          <a:p>
            <a:r>
              <a:rPr lang="fr-FR" sz="3200" dirty="0" smtClean="0">
                <a:solidFill>
                  <a:srgbClr val="0033CC"/>
                </a:solidFill>
                <a:latin typeface="Poor Richard" pitchFamily="18" charset="0"/>
              </a:rPr>
              <a:t>-par </a:t>
            </a:r>
            <a:r>
              <a:rPr lang="fr-FR" sz="3200" dirty="0" smtClean="0">
                <a:solidFill>
                  <a:srgbClr val="FF0000"/>
                </a:solidFill>
                <a:effectLst>
                  <a:outerShdw blurRad="38100" dist="38100" dir="2700000" algn="tl">
                    <a:srgbClr val="000000">
                      <a:alpha val="43137"/>
                    </a:srgbClr>
                  </a:outerShdw>
                </a:effectLst>
                <a:latin typeface="Poor Richard" pitchFamily="18" charset="0"/>
              </a:rPr>
              <a:t>le droit du sang  </a:t>
            </a:r>
            <a:r>
              <a:rPr lang="fr-FR" sz="3200" i="1" dirty="0" smtClean="0">
                <a:solidFill>
                  <a:srgbClr val="FF0000"/>
                </a:solidFill>
                <a:effectLst>
                  <a:outerShdw blurRad="38100" dist="38100" dir="2700000" algn="tl">
                    <a:srgbClr val="000000">
                      <a:alpha val="43137"/>
                    </a:srgbClr>
                  </a:outerShdw>
                </a:effectLst>
                <a:latin typeface="Poor Richard" pitchFamily="18" charset="0"/>
              </a:rPr>
              <a:t>(ou filiation) </a:t>
            </a:r>
            <a:r>
              <a:rPr lang="fr-FR" sz="3200" dirty="0" smtClean="0">
                <a:solidFill>
                  <a:srgbClr val="0033CC"/>
                </a:solidFill>
                <a:latin typeface="Poor Richard" pitchFamily="18" charset="0"/>
              </a:rPr>
              <a:t>si au moins un des parents est français</a:t>
            </a:r>
          </a:p>
          <a:p>
            <a:r>
              <a:rPr lang="fr-FR" sz="3200" dirty="0" smtClean="0">
                <a:solidFill>
                  <a:srgbClr val="0033CC"/>
                </a:solidFill>
                <a:latin typeface="Poor Richard" pitchFamily="18" charset="0"/>
              </a:rPr>
              <a:t>-par </a:t>
            </a:r>
            <a:r>
              <a:rPr lang="fr-FR" sz="3200" dirty="0" smtClean="0">
                <a:solidFill>
                  <a:srgbClr val="FF0000"/>
                </a:solidFill>
                <a:effectLst>
                  <a:outerShdw blurRad="38100" dist="38100" dir="2700000" algn="tl">
                    <a:srgbClr val="000000">
                      <a:alpha val="43137"/>
                    </a:srgbClr>
                  </a:outerShdw>
                </a:effectLst>
                <a:latin typeface="Poor Richard" pitchFamily="18" charset="0"/>
              </a:rPr>
              <a:t>le droit du sol </a:t>
            </a:r>
            <a:r>
              <a:rPr lang="fr-FR" sz="3200" dirty="0" smtClean="0">
                <a:solidFill>
                  <a:srgbClr val="0033CC"/>
                </a:solidFill>
                <a:latin typeface="Poor Richard" pitchFamily="18" charset="0"/>
              </a:rPr>
              <a:t>si on est né en France et qu’on y réside</a:t>
            </a:r>
          </a:p>
          <a:p>
            <a:r>
              <a:rPr lang="fr-FR" sz="3200" dirty="0" smtClean="0">
                <a:solidFill>
                  <a:srgbClr val="0033CC"/>
                </a:solidFill>
                <a:latin typeface="Poor Richard" pitchFamily="18" charset="0"/>
              </a:rPr>
              <a:t>régulièrement</a:t>
            </a:r>
          </a:p>
          <a:p>
            <a:r>
              <a:rPr lang="fr-FR" sz="3200" dirty="0" smtClean="0">
                <a:solidFill>
                  <a:srgbClr val="0033CC"/>
                </a:solidFill>
                <a:latin typeface="Poor Richard" pitchFamily="18" charset="0"/>
              </a:rPr>
              <a:t>- par adoption ou par mariage (avec des conditions)</a:t>
            </a:r>
          </a:p>
          <a:p>
            <a:r>
              <a:rPr lang="fr-FR" sz="3200" dirty="0" smtClean="0">
                <a:solidFill>
                  <a:srgbClr val="0033CC"/>
                </a:solidFill>
                <a:latin typeface="Poor Richard" pitchFamily="18" charset="0"/>
              </a:rPr>
              <a:t>-par </a:t>
            </a:r>
            <a:r>
              <a:rPr lang="fr-FR" sz="3200" dirty="0" smtClean="0">
                <a:solidFill>
                  <a:srgbClr val="FF0000"/>
                </a:solidFill>
                <a:effectLst>
                  <a:outerShdw blurRad="38100" dist="38100" dir="2700000" algn="tl">
                    <a:srgbClr val="000000">
                      <a:alpha val="43137"/>
                    </a:srgbClr>
                  </a:outerShdw>
                </a:effectLst>
                <a:latin typeface="Poor Richard" pitchFamily="18" charset="0"/>
              </a:rPr>
              <a:t>naturalisation </a:t>
            </a:r>
            <a:r>
              <a:rPr lang="fr-FR" sz="3200" dirty="0" smtClean="0">
                <a:solidFill>
                  <a:srgbClr val="0033CC"/>
                </a:solidFill>
                <a:latin typeface="Poor Richard" pitchFamily="18" charset="0"/>
              </a:rPr>
              <a:t>en faisant la demande à l’État qui peut</a:t>
            </a:r>
          </a:p>
          <a:p>
            <a:r>
              <a:rPr lang="fr-FR" sz="3200" dirty="0" smtClean="0">
                <a:solidFill>
                  <a:srgbClr val="0033CC"/>
                </a:solidFill>
                <a:latin typeface="Poor Richard" pitchFamily="18" charset="0"/>
              </a:rPr>
              <a:t>accepter ou refuser.</a:t>
            </a:r>
            <a:endParaRPr lang="fr-FR" sz="3200" dirty="0">
              <a:solidFill>
                <a:srgbClr val="0033CC"/>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8"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8"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2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2">
                                            <p:txEl>
                                              <p:pRg st="3" end="3"/>
                                            </p:txEl>
                                          </p:spTgt>
                                        </p:tgtEl>
                                        <p:attrNameLst>
                                          <p:attrName>ppt_y</p:attrName>
                                        </p:attrNameLst>
                                      </p:cBhvr>
                                      <p:tavLst>
                                        <p:tav tm="0">
                                          <p:val>
                                            <p:strVal val="#ppt_y"/>
                                          </p:val>
                                        </p:tav>
                                        <p:tav tm="100000">
                                          <p:val>
                                            <p:strVal val="#ppt_y"/>
                                          </p:val>
                                        </p:tav>
                                      </p:tavLst>
                                    </p:anim>
                                  </p:childTnLst>
                                </p:cTn>
                              </p:par>
                              <p:par>
                                <p:cTn id="23" presetID="7" presetClass="entr" presetSubtype="8"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2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20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20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2">
                                            <p:txEl>
                                              <p:pRg st="6" end="6"/>
                                            </p:txEl>
                                          </p:spTgt>
                                        </p:tgtEl>
                                        <p:attrNameLst>
                                          <p:attrName>ppt_y</p:attrName>
                                        </p:attrNameLst>
                                      </p:cBhvr>
                                      <p:tavLst>
                                        <p:tav tm="0">
                                          <p:val>
                                            <p:strVal val="#ppt_y"/>
                                          </p:val>
                                        </p:tav>
                                        <p:tav tm="100000">
                                          <p:val>
                                            <p:strVal val="#ppt_y"/>
                                          </p:val>
                                        </p:tav>
                                      </p:tavLst>
                                    </p:anim>
                                  </p:childTnLst>
                                </p:cTn>
                              </p:par>
                              <p:par>
                                <p:cTn id="39" presetID="7" presetClass="entr" presetSubtype="8" fill="hold"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20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2" dur="20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1930</Words>
  <Application>Microsoft Office PowerPoint</Application>
  <PresentationFormat>Affichage à l'écran (4:3)</PresentationFormat>
  <Paragraphs>247</Paragraphs>
  <Slides>44</Slides>
  <Notes>0</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DOMICILE</dc:creator>
  <cp:lastModifiedBy>GCUENIN</cp:lastModifiedBy>
  <cp:revision>75</cp:revision>
  <dcterms:created xsi:type="dcterms:W3CDTF">2012-10-15T12:47:14Z</dcterms:created>
  <dcterms:modified xsi:type="dcterms:W3CDTF">2018-01-22T15:48:25Z</dcterms:modified>
</cp:coreProperties>
</file>