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56" r:id="rId2"/>
    <p:sldId id="262" r:id="rId3"/>
    <p:sldId id="265" r:id="rId4"/>
    <p:sldId id="266" r:id="rId5"/>
    <p:sldId id="267" r:id="rId6"/>
    <p:sldId id="272" r:id="rId7"/>
    <p:sldId id="268" r:id="rId8"/>
    <p:sldId id="273" r:id="rId9"/>
    <p:sldId id="275" r:id="rId10"/>
    <p:sldId id="276" r:id="rId11"/>
    <p:sldId id="277" r:id="rId12"/>
    <p:sldId id="278"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F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4897" autoAdjust="0"/>
  </p:normalViewPr>
  <p:slideViewPr>
    <p:cSldViewPr snapToGrid="0" snapToObjects="1">
      <p:cViewPr>
        <p:scale>
          <a:sx n="100" d="100"/>
          <a:sy n="100" d="100"/>
        </p:scale>
        <p:origin x="4056" y="12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BA890D-470A-41ED-B5B4-D074EF4C6021}" type="datetimeFigureOut">
              <a:rPr lang="fr-FR" smtClean="0"/>
              <a:t>11/08/2021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11329-BD6F-408B-B28D-5B41D45D49E6}" type="slidenum">
              <a:rPr lang="fr-FR" smtClean="0"/>
              <a:t>‹N°›</a:t>
            </a:fld>
            <a:endParaRPr lang="fr-FR"/>
          </a:p>
        </p:txBody>
      </p:sp>
    </p:spTree>
    <p:extLst>
      <p:ext uri="{BB962C8B-B14F-4D97-AF65-F5344CB8AC3E}">
        <p14:creationId xmlns:p14="http://schemas.microsoft.com/office/powerpoint/2010/main" val="3051032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b="1" dirty="0">
                <a:solidFill>
                  <a:srgbClr val="000000"/>
                </a:solidFill>
                <a:effectLst/>
                <a:latin typeface="Helvetica Neue"/>
                <a:ea typeface="Times New Roman" panose="02020603050405020304" pitchFamily="18" charset="0"/>
                <a:cs typeface="Times New Roman" panose="02020603050405020304" pitchFamily="18" charset="0"/>
              </a:rPr>
              <a:t>Le Carnaval de Venise est certainement la fête italienne la plus connue dans le monde.</a:t>
            </a:r>
            <a:r>
              <a:rPr lang="fr-FR" sz="1800" dirty="0">
                <a:solidFill>
                  <a:srgbClr val="000000"/>
                </a:solidFill>
                <a:effectLst/>
                <a:latin typeface="Helvetica Neue"/>
                <a:ea typeface="Times New Roman" panose="02020603050405020304" pitchFamily="18" charset="0"/>
                <a:cs typeface="Times New Roman" panose="02020603050405020304" pitchFamily="18" charset="0"/>
              </a:rPr>
              <a:t> En février, la ville vit au rythme de dix jours de célébrations endiablées. Les Vénitiens portent fièrement des masques richement décorés. L’accoutrement permettait autrefois aux voleurs et aux mécréants d’agir en toute impunité. C’est l’un des plus beaux carnavals d’Europe. Pendant 10 jours, </a:t>
            </a:r>
            <a:r>
              <a:rPr lang="fr-FR" sz="1800" b="1" dirty="0">
                <a:solidFill>
                  <a:srgbClr val="000000"/>
                </a:solidFill>
                <a:effectLst/>
                <a:latin typeface="Helvetica Neue"/>
                <a:ea typeface="Times New Roman" panose="02020603050405020304" pitchFamily="18" charset="0"/>
                <a:cs typeface="Times New Roman" panose="02020603050405020304" pitchFamily="18" charset="0"/>
              </a:rPr>
              <a:t>les touristes affluent, vêtus de masques et de costumes</a:t>
            </a:r>
            <a:r>
              <a:rPr lang="fr-FR" sz="1800" dirty="0">
                <a:solidFill>
                  <a:srgbClr val="000000"/>
                </a:solidFill>
                <a:effectLst/>
                <a:latin typeface="Helvetica Neue"/>
                <a:ea typeface="Times New Roman" panose="02020603050405020304" pitchFamily="18" charset="0"/>
                <a:cs typeface="Times New Roman" panose="02020603050405020304" pitchFamily="18" charset="0"/>
              </a:rPr>
              <a:t> les dissimulant entièrement.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r>
              <a:rPr lang="fr-FR" dirty="0"/>
              <a:t>Source : https://www.visiteurope.fr/mag/carnaval-venise</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F7C19-AB89-4CEA-ACDB-03C872BD842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725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a:buFont typeface="Arial" panose="020B0604020202020204" pitchFamily="34" charset="0"/>
              <a:buChar char="•"/>
              <a:tabLst>
                <a:tab pos="457200" algn="l"/>
              </a:tabLst>
            </a:pPr>
            <a:r>
              <a:rPr lang="fr-FR" sz="1800" kern="1200" dirty="0">
                <a:effectLst/>
                <a:latin typeface="Helvetica Neue"/>
                <a:ea typeface="+mn-ea"/>
                <a:cs typeface="+mn-cs"/>
              </a:rPr>
              <a:t>Le médecin : il est vêtu d’une </a:t>
            </a:r>
            <a:r>
              <a:rPr lang="fr-FR" sz="1800" b="1" kern="1200" dirty="0">
                <a:effectLst/>
                <a:latin typeface="Helvetica Neue"/>
                <a:ea typeface="+mn-ea"/>
                <a:cs typeface="+mn-cs"/>
              </a:rPr>
              <a:t>longue robe noire et d’un masque au long nez crochu</a:t>
            </a:r>
            <a:r>
              <a:rPr lang="fr-FR" sz="1800" kern="1200" dirty="0">
                <a:effectLst/>
                <a:latin typeface="Helvetica Neue"/>
                <a:ea typeface="+mn-ea"/>
                <a:cs typeface="+mn-cs"/>
              </a:rPr>
              <a:t>. Ce masque fût inventé pour se protéger de l’épidémie de la peste, avec un long nez artificiel qui était, à l’époque, fourré avec des herbes aromatiques censées éloigner la maladie. Il est considéré comme un grand ignorant qui se cache derrière ses quelques connaissances de latin qui le font paraitre intelligent.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F7C19-AB89-4CEA-ACDB-03C872BD842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893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olidFill>
                  <a:srgbClr val="280071"/>
                </a:solidFill>
                <a:effectLst/>
              </a:rPr>
              <a:t>On retrouve tous ces déguisements dans les rues lors du Carnaval de Venise, mais les costumes sont désormais bien plus colorés et plus travaillés qu’à l’époque.</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F7C19-AB89-4CEA-ACDB-03C872BD842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119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b="1" u="sng" kern="1200" dirty="0">
                <a:effectLst/>
                <a:latin typeface="Helvetica Neue"/>
                <a:ea typeface="+mn-ea"/>
                <a:cs typeface="+mn-cs"/>
              </a:rPr>
              <a:t>Attention, au Carnaval de Venise on ne se déguise pas, on se costume !</a:t>
            </a:r>
            <a:r>
              <a:rPr lang="fr-FR" sz="1800" kern="1200" dirty="0">
                <a:effectLst/>
                <a:latin typeface="Helvetica Neue"/>
                <a:ea typeface="+mn-ea"/>
                <a:cs typeface="+mn-cs"/>
              </a:rPr>
              <a:t> Tout n’est qu’élégance et raffinement.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F7C19-AB89-4CEA-ACDB-03C872BD842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796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b="1" dirty="0">
                <a:solidFill>
                  <a:srgbClr val="000000"/>
                </a:solidFill>
                <a:effectLst/>
                <a:latin typeface="Helvetica Neue"/>
                <a:ea typeface="Times New Roman" panose="02020603050405020304" pitchFamily="18" charset="0"/>
                <a:cs typeface="Times New Roman" panose="02020603050405020304" pitchFamily="18" charset="0"/>
              </a:rPr>
              <a:t>LES ORIGINES DU CARNAVAL DE VENISE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rgbClr val="000000"/>
                </a:solidFill>
                <a:effectLst/>
                <a:latin typeface="Helvetica Neue"/>
                <a:ea typeface="Times New Roman" panose="02020603050405020304" pitchFamily="18" charset="0"/>
                <a:cs typeface="Times New Roman" panose="02020603050405020304" pitchFamily="18" charset="0"/>
              </a:rPr>
              <a:t>Les origines du Carnaval de Venise sont très anciennes. En effet, le mot Carnaval, dans l’histoire de Venise, fut utilisé pour la première fois pour parler justement des divertissements publics pour les citoyens, dans un document de 1094. Ce n’est qu’en 1269 que le déguisement est autorisé.</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rgbClr val="000000"/>
                </a:solidFill>
                <a:effectLst/>
                <a:latin typeface="Helvetica Neue"/>
                <a:ea typeface="Times New Roman" panose="02020603050405020304" pitchFamily="18" charset="0"/>
                <a:cs typeface="Times New Roman" panose="02020603050405020304" pitchFamily="18" charset="0"/>
              </a:rPr>
              <a:t>Le Carnaval est </a:t>
            </a:r>
            <a:r>
              <a:rPr lang="fr-FR" sz="1800" b="1" dirty="0">
                <a:solidFill>
                  <a:srgbClr val="000000"/>
                </a:solidFill>
                <a:effectLst/>
                <a:latin typeface="Helvetica Neue"/>
                <a:ea typeface="Times New Roman" panose="02020603050405020304" pitchFamily="18" charset="0"/>
                <a:cs typeface="Times New Roman" panose="02020603050405020304" pitchFamily="18" charset="0"/>
              </a:rPr>
              <a:t>l’occasion idéale</a:t>
            </a:r>
            <a:r>
              <a:rPr lang="fr-FR" sz="1800" dirty="0">
                <a:solidFill>
                  <a:srgbClr val="000000"/>
                </a:solidFill>
                <a:effectLst/>
                <a:latin typeface="Helvetica Neue"/>
                <a:ea typeface="Times New Roman" panose="02020603050405020304" pitchFamily="18" charset="0"/>
                <a:cs typeface="Times New Roman" panose="02020603050405020304" pitchFamily="18" charset="0"/>
              </a:rPr>
              <a:t> pour toute la population, et surtout pour les cercles les plus démunis, </a:t>
            </a:r>
            <a:r>
              <a:rPr lang="fr-FR" sz="1800" b="1" dirty="0">
                <a:solidFill>
                  <a:srgbClr val="000000"/>
                </a:solidFill>
                <a:effectLst/>
                <a:latin typeface="Helvetica Neue"/>
                <a:ea typeface="Times New Roman" panose="02020603050405020304" pitchFamily="18" charset="0"/>
                <a:cs typeface="Times New Roman" panose="02020603050405020304" pitchFamily="18" charset="0"/>
              </a:rPr>
              <a:t>de vivre des jours d’insouciance, loin des stéréotypes sociaux</a:t>
            </a:r>
            <a:r>
              <a:rPr lang="fr-FR" sz="1800" dirty="0">
                <a:solidFill>
                  <a:srgbClr val="000000"/>
                </a:solidFill>
                <a:effectLst/>
                <a:latin typeface="Helvetica Neue"/>
                <a:ea typeface="Times New Roman" panose="02020603050405020304" pitchFamily="18" charset="0"/>
                <a:cs typeface="Times New Roman" panose="02020603050405020304" pitchFamily="18" charset="0"/>
              </a:rPr>
              <a:t>. Le soir, les théâtres et les maisons de jeux s’ouvraient à tous dans l’anonymat des déguisements. Les vénitiens chantaient et dansaient.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rgbClr val="000000"/>
                </a:solidFill>
                <a:effectLst/>
                <a:latin typeface="Helvetica Neue"/>
                <a:ea typeface="Times New Roman" panose="02020603050405020304" pitchFamily="18" charset="0"/>
                <a:cs typeface="Times New Roman" panose="02020603050405020304" pitchFamily="18" charset="0"/>
              </a:rPr>
              <a:t>Au-delà de l’amusement, cette période était également celle de la </a:t>
            </a:r>
            <a:r>
              <a:rPr lang="fr-FR" sz="1800" b="1" dirty="0">
                <a:solidFill>
                  <a:srgbClr val="000000"/>
                </a:solidFill>
                <a:effectLst/>
                <a:latin typeface="Helvetica Neue"/>
                <a:ea typeface="Times New Roman" panose="02020603050405020304" pitchFamily="18" charset="0"/>
                <a:cs typeface="Times New Roman" panose="02020603050405020304" pitchFamily="18" charset="0"/>
              </a:rPr>
              <a:t>liberté d’expression</a:t>
            </a:r>
            <a:r>
              <a:rPr lang="fr-FR" sz="1800" dirty="0">
                <a:solidFill>
                  <a:srgbClr val="000000"/>
                </a:solidFill>
                <a:effectLst/>
                <a:latin typeface="Helvetica Neue"/>
                <a:ea typeface="Times New Roman" panose="02020603050405020304" pitchFamily="18" charset="0"/>
                <a:cs typeface="Times New Roman" panose="02020603050405020304" pitchFamily="18" charset="0"/>
              </a:rPr>
              <a:t>. Il était possible, sous son masque, de critiquer et de se moquer de qui l’on voulait sans craindre de représailles.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rgbClr val="000000"/>
                </a:solidFill>
                <a:effectLst/>
                <a:latin typeface="Helvetica Neue"/>
                <a:ea typeface="Times New Roman" panose="02020603050405020304" pitchFamily="18" charset="0"/>
                <a:cs typeface="Times New Roman" panose="02020603050405020304" pitchFamily="18" charset="0"/>
              </a:rPr>
              <a:t>C’est en 1980 que le Carnaval de Venise est officiellement et mondialement reconnu.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F7C19-AB89-4CEA-ACDB-03C872BD842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182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dirty="0">
                <a:solidFill>
                  <a:srgbClr val="000000"/>
                </a:solidFill>
                <a:effectLst/>
                <a:latin typeface="Helvetica Neue"/>
                <a:ea typeface="Times New Roman" panose="02020603050405020304" pitchFamily="18" charset="0"/>
                <a:cs typeface="Times New Roman" panose="02020603050405020304" pitchFamily="18" charset="0"/>
              </a:rPr>
              <a:t>DÉBUT DES FESTIVITÉS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rgbClr val="000000"/>
                </a:solidFill>
                <a:effectLst/>
                <a:latin typeface="Helvetica Neue"/>
                <a:ea typeface="Times New Roman" panose="02020603050405020304" pitchFamily="18" charset="0"/>
                <a:cs typeface="Times New Roman" panose="02020603050405020304" pitchFamily="18" charset="0"/>
              </a:rPr>
              <a:t>Le Carnaval commence avec la </a:t>
            </a:r>
            <a:r>
              <a:rPr lang="fr-FR" sz="1800" b="1" dirty="0">
                <a:solidFill>
                  <a:srgbClr val="000000"/>
                </a:solidFill>
                <a:effectLst/>
                <a:latin typeface="Helvetica Neue"/>
                <a:ea typeface="Times New Roman" panose="02020603050405020304" pitchFamily="18" charset="0"/>
                <a:cs typeface="Times New Roman" panose="02020603050405020304" pitchFamily="18" charset="0"/>
              </a:rPr>
              <a:t>Fête vénitienne sur l’eau, dans le Canal de </a:t>
            </a:r>
            <a:r>
              <a:rPr lang="fr-FR" sz="1800" b="1" dirty="0" err="1">
                <a:solidFill>
                  <a:srgbClr val="000000"/>
                </a:solidFill>
                <a:effectLst/>
                <a:latin typeface="Helvetica Neue"/>
                <a:ea typeface="Times New Roman" panose="02020603050405020304" pitchFamily="18" charset="0"/>
                <a:cs typeface="Times New Roman" panose="02020603050405020304" pitchFamily="18" charset="0"/>
              </a:rPr>
              <a:t>Cannaregio</a:t>
            </a:r>
            <a:r>
              <a:rPr lang="fr-FR" sz="1800" b="1" dirty="0">
                <a:solidFill>
                  <a:srgbClr val="000000"/>
                </a:solidFill>
                <a:effectLst/>
                <a:latin typeface="Helvetica Neue"/>
                <a:ea typeface="Times New Roman" panose="02020603050405020304" pitchFamily="18" charset="0"/>
                <a:cs typeface="Times New Roman" panose="02020603050405020304" pitchFamily="18" charset="0"/>
              </a:rPr>
              <a:t> : </a:t>
            </a:r>
            <a:r>
              <a:rPr lang="fr-FR" sz="1800" dirty="0">
                <a:solidFill>
                  <a:srgbClr val="000000"/>
                </a:solidFill>
                <a:effectLst/>
                <a:latin typeface="Helvetica Neue"/>
                <a:ea typeface="Times New Roman" panose="02020603050405020304" pitchFamily="18" charset="0"/>
                <a:cs typeface="Times New Roman" panose="02020603050405020304" pitchFamily="18" charset="0"/>
              </a:rPr>
              <a:t>l’évènement débute avec le « Vol du Rat », un cortège de bateaux sur lequel se trouve l’effigie d’un gros rat.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800" dirty="0">
                <a:solidFill>
                  <a:srgbClr val="280071"/>
                </a:solidFill>
                <a:effectLst/>
              </a:rPr>
              <a:t>Ce rat finira par exploser, laissant s’envoler fumée et confettis pour donner le top départ aux festivités. </a:t>
            </a:r>
            <a:r>
              <a:rPr lang="fr-FR" sz="1800" dirty="0"/>
              <a:t>C’est aussi le signal pour aller déguster les spécialités vénitiennes offertes dans les stands mis en place par divers restaurants vénitiens.</a:t>
            </a:r>
          </a:p>
          <a:p>
            <a:pPr algn="just"/>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F7C19-AB89-4CEA-ACDB-03C872BD842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78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b="1" kern="1200" dirty="0">
                <a:solidFill>
                  <a:srgbClr val="7030A0"/>
                </a:solidFill>
                <a:effectLst/>
                <a:latin typeface="Helvetica Neue"/>
                <a:ea typeface="+mn-ea"/>
                <a:cs typeface="+mn-cs"/>
              </a:rPr>
              <a:t>LES COSTUMES DU CARNAVAL DE VENISE 1 </a:t>
            </a:r>
            <a:r>
              <a:rPr lang="fr-FR" sz="1800" b="1" kern="1200" dirty="0">
                <a:solidFill>
                  <a:srgbClr val="7030A0"/>
                </a:solidFill>
                <a:effectLst/>
                <a:latin typeface="Calibri" panose="020F0502020204030204" pitchFamily="34" charset="0"/>
                <a:ea typeface="+mn-ea"/>
              </a:rPr>
              <a:t>→</a:t>
            </a:r>
            <a:r>
              <a:rPr lang="fr-FR" sz="1800" b="1" kern="1200" dirty="0">
                <a:solidFill>
                  <a:srgbClr val="7030A0"/>
                </a:solidFill>
                <a:effectLst/>
                <a:latin typeface="Helvetica Neue"/>
                <a:ea typeface="+mn-ea"/>
                <a:cs typeface="+mn-cs"/>
              </a:rPr>
              <a:t> La </a:t>
            </a:r>
            <a:r>
              <a:rPr lang="fr-FR" sz="1800" b="1" kern="1200" dirty="0" err="1">
                <a:solidFill>
                  <a:srgbClr val="7030A0"/>
                </a:solidFill>
                <a:effectLst/>
                <a:latin typeface="Helvetica Neue"/>
                <a:ea typeface="+mn-ea"/>
                <a:cs typeface="+mn-cs"/>
              </a:rPr>
              <a:t>Bauta</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effectLst/>
                <a:latin typeface="Helvetica Neue"/>
                <a:ea typeface="+mn-ea"/>
                <a:cs typeface="+mn-cs"/>
              </a:rPr>
              <a:t>Le </a:t>
            </a:r>
            <a:r>
              <a:rPr lang="fr-FR" sz="1800" b="1" kern="1200" dirty="0">
                <a:effectLst/>
                <a:latin typeface="Helvetica Neue"/>
                <a:ea typeface="+mn-ea"/>
                <a:cs typeface="+mn-cs"/>
              </a:rPr>
              <a:t>costume le plus porté au Carnaval de Venise</a:t>
            </a:r>
            <a:r>
              <a:rPr lang="fr-FR" sz="1800" kern="1200" dirty="0">
                <a:effectLst/>
                <a:latin typeface="Helvetica Neue"/>
                <a:ea typeface="+mn-ea"/>
                <a:cs typeface="+mn-cs"/>
              </a:rPr>
              <a:t> est la</a:t>
            </a:r>
            <a:r>
              <a:rPr lang="fr-FR" sz="1800" b="1" kern="1200" dirty="0">
                <a:effectLst/>
                <a:latin typeface="Helvetica Neue"/>
                <a:ea typeface="+mn-ea"/>
                <a:cs typeface="+mn-cs"/>
              </a:rPr>
              <a:t> « </a:t>
            </a:r>
            <a:r>
              <a:rPr lang="fr-FR" sz="1800" b="1" kern="1200" dirty="0" err="1">
                <a:effectLst/>
                <a:latin typeface="Helvetica Neue"/>
                <a:ea typeface="+mn-ea"/>
                <a:cs typeface="+mn-cs"/>
              </a:rPr>
              <a:t>Bauta</a:t>
            </a:r>
            <a:r>
              <a:rPr lang="fr-FR" sz="1800" b="1" kern="1200" dirty="0">
                <a:effectLst/>
                <a:latin typeface="Helvetica Neue"/>
                <a:ea typeface="+mn-ea"/>
                <a:cs typeface="+mn-cs"/>
              </a:rPr>
              <a:t> ». </a:t>
            </a:r>
            <a:r>
              <a:rPr lang="fr-FR" sz="1800" kern="1200" dirty="0">
                <a:effectLst/>
                <a:latin typeface="Helvetica Neue"/>
                <a:ea typeface="+mn-ea"/>
                <a:cs typeface="+mn-cs"/>
              </a:rPr>
              <a:t>C’est l’un des plus</a:t>
            </a:r>
            <a:r>
              <a:rPr lang="fr-FR" sz="1800" b="1" kern="1200" dirty="0">
                <a:effectLst/>
                <a:latin typeface="Helvetica Neue"/>
                <a:ea typeface="+mn-ea"/>
                <a:cs typeface="+mn-cs"/>
              </a:rPr>
              <a:t> ancien, </a:t>
            </a:r>
            <a:r>
              <a:rPr lang="fr-FR" sz="1800" kern="1200" dirty="0">
                <a:effectLst/>
                <a:latin typeface="Helvetica Neue"/>
                <a:ea typeface="+mn-ea"/>
                <a:cs typeface="+mn-cs"/>
              </a:rPr>
              <a:t>il est composé d’une grande </a:t>
            </a:r>
            <a:r>
              <a:rPr lang="fr-FR" sz="1800" b="1" kern="1200" dirty="0">
                <a:effectLst/>
                <a:latin typeface="Helvetica Neue"/>
                <a:ea typeface="+mn-ea"/>
                <a:cs typeface="+mn-cs"/>
              </a:rPr>
              <a:t>cape noire</a:t>
            </a:r>
            <a:r>
              <a:rPr lang="fr-FR" sz="1800" kern="1200" dirty="0">
                <a:effectLst/>
                <a:latin typeface="Helvetica Neue"/>
                <a:ea typeface="+mn-ea"/>
                <a:cs typeface="+mn-cs"/>
              </a:rPr>
              <a:t> (</a:t>
            </a:r>
            <a:r>
              <a:rPr lang="fr-FR" sz="1800" i="1" kern="1200" dirty="0">
                <a:effectLst/>
                <a:latin typeface="Helvetica Neue"/>
                <a:ea typeface="+mn-ea"/>
                <a:cs typeface="+mn-cs"/>
              </a:rPr>
              <a:t>le </a:t>
            </a:r>
            <a:r>
              <a:rPr lang="fr-FR" sz="1800" i="1" kern="1200" dirty="0" err="1">
                <a:effectLst/>
                <a:latin typeface="Helvetica Neue"/>
                <a:ea typeface="+mn-ea"/>
                <a:cs typeface="+mn-cs"/>
              </a:rPr>
              <a:t>tabarro</a:t>
            </a:r>
            <a:r>
              <a:rPr lang="fr-FR" sz="1800" kern="1200" dirty="0">
                <a:effectLst/>
                <a:latin typeface="Helvetica Neue"/>
                <a:ea typeface="+mn-ea"/>
                <a:cs typeface="+mn-cs"/>
              </a:rPr>
              <a:t>), d’un couvre-chef en drap noir et d’un tricorne qui rendait l’individu totalement méconnaissable. Seul le masque de céruse couvrant le visage est </a:t>
            </a:r>
            <a:r>
              <a:rPr lang="fr-FR" sz="1800" b="1" kern="1200" dirty="0">
                <a:effectLst/>
                <a:latin typeface="Helvetica Neue"/>
                <a:ea typeface="+mn-ea"/>
                <a:cs typeface="+mn-cs"/>
              </a:rPr>
              <a:t>blanc</a:t>
            </a:r>
            <a:r>
              <a:rPr lang="fr-FR" sz="1800" kern="1200" dirty="0">
                <a:effectLst/>
                <a:latin typeface="Helvetica Neue"/>
                <a:ea typeface="+mn-ea"/>
                <a:cs typeface="+mn-cs"/>
              </a:rPr>
              <a:t>. Sa forme particulière permet à celui qui le porte de pouvoir boire et manger. De plus, cette déformation modifie également la voix, ce qui augmente encore </a:t>
            </a:r>
            <a:r>
              <a:rPr lang="fr-FR" sz="1800" b="1" kern="1200" dirty="0">
                <a:effectLst/>
                <a:latin typeface="Helvetica Neue"/>
                <a:ea typeface="+mn-ea"/>
                <a:cs typeface="+mn-cs"/>
              </a:rPr>
              <a:t>l'anonymat</a:t>
            </a:r>
            <a:r>
              <a:rPr lang="fr-FR" sz="1800" kern="1200" dirty="0">
                <a:effectLst/>
                <a:latin typeface="Helvetica Neue"/>
                <a:ea typeface="+mn-ea"/>
                <a:cs typeface="+mn-cs"/>
              </a:rPr>
              <a:t> de celui qui le porte.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F7C19-AB89-4CEA-ACDB-03C872BD842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14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b="1" kern="1200" dirty="0">
                <a:solidFill>
                  <a:srgbClr val="7030A0"/>
                </a:solidFill>
                <a:effectLst/>
                <a:latin typeface="Helvetica Neue"/>
                <a:ea typeface="+mn-ea"/>
                <a:cs typeface="+mn-cs"/>
              </a:rPr>
              <a:t>LES COSTUMES DU CARNAVAL DE VENISE 2 </a:t>
            </a:r>
            <a:r>
              <a:rPr lang="fr-FR" sz="1800" b="1" kern="1200" dirty="0">
                <a:solidFill>
                  <a:srgbClr val="7030A0"/>
                </a:solidFill>
                <a:effectLst/>
                <a:latin typeface="Calibri" panose="020F0502020204030204" pitchFamily="34" charset="0"/>
                <a:ea typeface="+mn-ea"/>
              </a:rPr>
              <a:t>→</a:t>
            </a:r>
            <a:r>
              <a:rPr lang="fr-FR" sz="1800" b="1" kern="1200" dirty="0">
                <a:solidFill>
                  <a:srgbClr val="7030A0"/>
                </a:solidFill>
                <a:effectLst/>
                <a:latin typeface="Helvetica Neue"/>
                <a:ea typeface="+mn-ea"/>
                <a:cs typeface="+mn-cs"/>
              </a:rPr>
              <a:t> La </a:t>
            </a:r>
            <a:r>
              <a:rPr lang="fr-FR" sz="1800" b="1" kern="1200" dirty="0" err="1">
                <a:solidFill>
                  <a:srgbClr val="7030A0"/>
                </a:solidFill>
                <a:effectLst/>
                <a:latin typeface="Helvetica Neue"/>
                <a:ea typeface="+mn-ea"/>
                <a:cs typeface="+mn-cs"/>
              </a:rPr>
              <a:t>Moretta</a:t>
            </a:r>
            <a:endParaRPr lang="fr-FR" sz="1800" dirty="0">
              <a:effectLst/>
              <a:latin typeface="Times New Roman" panose="02020603050405020304" pitchFamily="18" charset="0"/>
              <a:ea typeface="Times New Roman" panose="02020603050405020304" pitchFamily="18" charset="0"/>
            </a:endParaRPr>
          </a:p>
          <a:p>
            <a:pPr algn="just"/>
            <a:r>
              <a:rPr lang="fr-FR" sz="1800" kern="1200" dirty="0">
                <a:effectLst/>
                <a:latin typeface="Helvetica Neue"/>
                <a:ea typeface="+mn-ea"/>
                <a:cs typeface="+mn-cs"/>
              </a:rPr>
              <a:t>Les femmes, quant à elles, portaient la « </a:t>
            </a:r>
            <a:r>
              <a:rPr lang="fr-FR" sz="1800" b="1" kern="1200" dirty="0" err="1">
                <a:effectLst/>
                <a:latin typeface="Helvetica Neue"/>
                <a:ea typeface="+mn-ea"/>
                <a:cs typeface="+mn-cs"/>
              </a:rPr>
              <a:t>moretta</a:t>
            </a:r>
            <a:r>
              <a:rPr lang="fr-FR" sz="1800" kern="1200" dirty="0">
                <a:effectLst/>
                <a:latin typeface="Helvetica Neue"/>
                <a:ea typeface="+mn-ea"/>
                <a:cs typeface="+mn-cs"/>
              </a:rPr>
              <a:t> », un masque de velours </a:t>
            </a:r>
            <a:r>
              <a:rPr lang="fr-FR" sz="1800" b="1" kern="1200" dirty="0">
                <a:effectLst/>
                <a:latin typeface="Helvetica Neue"/>
                <a:ea typeface="+mn-ea"/>
                <a:cs typeface="+mn-cs"/>
              </a:rPr>
              <a:t>noir</a:t>
            </a:r>
            <a:r>
              <a:rPr lang="fr-FR" sz="1800" kern="1200" dirty="0">
                <a:effectLst/>
                <a:latin typeface="Helvetica Neue"/>
                <a:ea typeface="+mn-ea"/>
                <a:cs typeface="+mn-cs"/>
              </a:rPr>
              <a:t> de forme ovale appliqué sur le visage, porté avec un chapeau et des habits </a:t>
            </a:r>
            <a:r>
              <a:rPr lang="fr-FR" sz="1800" b="1" kern="1200" dirty="0">
                <a:effectLst/>
                <a:latin typeface="Helvetica Neue"/>
                <a:ea typeface="+mn-ea"/>
                <a:cs typeface="+mn-cs"/>
              </a:rPr>
              <a:t>élégants</a:t>
            </a:r>
            <a:r>
              <a:rPr lang="fr-FR" sz="1800" kern="1200" dirty="0">
                <a:effectLst/>
                <a:latin typeface="Helvetica Neue"/>
                <a:ea typeface="+mn-ea"/>
                <a:cs typeface="+mn-cs"/>
              </a:rPr>
              <a:t> et raffinés. Venu de France, ce masque était à l’origine porté par les femmes lorsqu’elles rendaient visite aux nonnes.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kern="1200" dirty="0">
                <a:effectLst/>
                <a:latin typeface="Helvetica Neue"/>
                <a:ea typeface="+mn-ea"/>
                <a:cs typeface="+mn-cs"/>
              </a:rPr>
              <a:t>La caractéristique principale de ce déguisement, d’origines françaises, était le </a:t>
            </a:r>
            <a:r>
              <a:rPr lang="fr-FR" sz="1800" b="1" kern="1200" dirty="0">
                <a:effectLst/>
                <a:latin typeface="Helvetica Neue"/>
                <a:ea typeface="+mn-ea"/>
                <a:cs typeface="+mn-cs"/>
              </a:rPr>
              <a:t>silence</a:t>
            </a:r>
            <a:r>
              <a:rPr lang="fr-FR" sz="1800" kern="1200" dirty="0">
                <a:effectLst/>
                <a:latin typeface="Helvetica Neue"/>
                <a:ea typeface="+mn-ea"/>
                <a:cs typeface="+mn-cs"/>
              </a:rPr>
              <a:t>. Il est connu aussi sous le nom de « muta » ou déguisement « muet » parce que le masque était maintenu en gardant dans la bouche un petit </a:t>
            </a:r>
            <a:r>
              <a:rPr lang="fr-FR" sz="1800" b="1" kern="1200" dirty="0">
                <a:effectLst/>
                <a:latin typeface="Helvetica Neue"/>
                <a:ea typeface="+mn-ea"/>
                <a:cs typeface="+mn-cs"/>
              </a:rPr>
              <a:t>bouton noir, à serrer entre les dents</a:t>
            </a:r>
            <a:r>
              <a:rPr lang="fr-FR" sz="1800" kern="1200" dirty="0">
                <a:effectLst/>
                <a:latin typeface="Helvetica Neue"/>
                <a:ea typeface="+mn-ea"/>
                <a:cs typeface="+mn-cs"/>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F7C19-AB89-4CEA-ACDB-03C872BD842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096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olidFill>
                  <a:srgbClr val="280071"/>
                </a:solidFill>
                <a:effectLst/>
              </a:rPr>
              <a:t>Peu après, </a:t>
            </a:r>
            <a:r>
              <a:rPr lang="fr-FR" b="1" dirty="0">
                <a:solidFill>
                  <a:srgbClr val="280071"/>
                </a:solidFill>
                <a:effectLst/>
              </a:rPr>
              <a:t>les costumes devinrent de plus en plus élaborés en s’inspirant de ceux de la Commedia </a:t>
            </a:r>
            <a:r>
              <a:rPr lang="fr-FR" b="1" dirty="0" err="1">
                <a:solidFill>
                  <a:srgbClr val="280071"/>
                </a:solidFill>
                <a:effectLst/>
              </a:rPr>
              <a:t>dell’Arte</a:t>
            </a:r>
            <a:r>
              <a:rPr lang="fr-FR" dirty="0">
                <a:solidFill>
                  <a:srgbClr val="280071"/>
                </a:solidFill>
                <a:effectLst/>
              </a:rPr>
              <a:t>. </a:t>
            </a:r>
          </a:p>
          <a:p>
            <a:r>
              <a:rPr lang="fr-FR" dirty="0"/>
              <a:t>La commedia dell’arte est une comédie improvisée, inventée en Italie au 15e siècle. On l’appelle aussi commedia </a:t>
            </a:r>
            <a:r>
              <a:rPr lang="fr-FR" dirty="0" err="1"/>
              <a:t>improviso</a:t>
            </a:r>
            <a:r>
              <a:rPr lang="fr-FR" dirty="0"/>
              <a:t> (comédie improvisée).</a:t>
            </a:r>
          </a:p>
          <a:p>
            <a:r>
              <a:rPr lang="fr-FR" dirty="0"/>
              <a:t>Ce qu’il est important de savoir, en fait, c’est que la commedia dell’arte est jouée par des acteurs professionnels, masqués, présentée à l’extérieur, sur une scène publique et temporaire, avec des costumes simples.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F7C19-AB89-4CEA-ACDB-03C872BD842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89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kern="1200" dirty="0">
                <a:effectLst/>
                <a:latin typeface="Helvetica Neue"/>
                <a:ea typeface="+mn-ea"/>
                <a:cs typeface="+mn-cs"/>
              </a:rPr>
              <a:t>Voici un petit aperçu des costumes que vous pourriez apercevoir pendant le Carnaval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fr-FR" sz="1800" kern="1200" dirty="0">
                <a:effectLst/>
                <a:latin typeface="Helvetica Neue"/>
                <a:ea typeface="+mn-ea"/>
                <a:cs typeface="+mn-cs"/>
              </a:rPr>
              <a:t>Arlequin : un personnage assimilé à un bouffon avec une coiffe de fou. </a:t>
            </a:r>
            <a:r>
              <a:rPr lang="fr-FR" sz="1800" b="1" kern="1200" dirty="0">
                <a:effectLst/>
                <a:latin typeface="Helvetica Neue"/>
                <a:ea typeface="+mn-ea"/>
                <a:cs typeface="+mn-cs"/>
              </a:rPr>
              <a:t>Son costume est orné de triangles ou de losanges multicolores</a:t>
            </a:r>
            <a:r>
              <a:rPr lang="fr-FR" sz="1800" kern="1200" dirty="0">
                <a:effectLst/>
                <a:latin typeface="Helvetica Neue"/>
                <a:ea typeface="+mn-ea"/>
                <a:cs typeface="+mn-cs"/>
              </a:rPr>
              <a:t>. On le connait paresseux, rusé et gourmand.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fr-FR" sz="1800" kern="1200" dirty="0">
                <a:effectLst/>
                <a:latin typeface="Helvetica Neue"/>
                <a:ea typeface="+mn-ea"/>
                <a:cs typeface="+mn-cs"/>
              </a:rPr>
              <a:t>Colombine : Le double féminin d’Arlequin qui ne porte normalement pas de masque. Son personnage est assimilé, parfois, à l’amoureuse d’Arlequin. Colombine est vêtue de la version féminine du costume à losanges colorés.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F7C19-AB89-4CEA-ACDB-03C872BD842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914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spcAft>
                <a:spcPts val="500"/>
              </a:spcAft>
              <a:buFont typeface="Arial" panose="020B0604020202020204" pitchFamily="34" charset="0"/>
              <a:buChar char="•"/>
              <a:tabLst>
                <a:tab pos="457200" algn="l"/>
              </a:tabLst>
            </a:pPr>
            <a:r>
              <a:rPr lang="fr-FR" sz="1800" kern="1200" dirty="0">
                <a:effectLst/>
                <a:latin typeface="Helvetica Neue"/>
                <a:ea typeface="+mn-ea"/>
                <a:cs typeface="+mn-cs"/>
              </a:rPr>
              <a:t>Pierrot et Colombine. Pierrot est amoureux et rêveur. </a:t>
            </a:r>
            <a:r>
              <a:rPr lang="fr-FR" sz="1800" b="1" kern="1200" dirty="0">
                <a:effectLst/>
                <a:latin typeface="Helvetica Neue"/>
                <a:ea typeface="+mn-ea"/>
                <a:cs typeface="+mn-cs"/>
              </a:rPr>
              <a:t>Il a un costume noir et blanc, parfois bleuté. Colombine.</a:t>
            </a:r>
            <a:r>
              <a:rPr lang="fr-FR" sz="1800" kern="1200" dirty="0">
                <a:effectLst/>
                <a:latin typeface="Helvetica Neue"/>
                <a:ea typeface="+mn-ea"/>
                <a:cs typeface="+mn-cs"/>
              </a:rPr>
              <a:t> Colombine est une demoiselle intelligente qui ne sait garder sa langue dans a poche. En France, Colombine est assimilée au personnage de Pierrot, et se fond alors dans un costume en noir et blanc.</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F7C19-AB89-4CEA-ACDB-03C872BD842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05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spcAft>
                <a:spcPts val="500"/>
              </a:spcAft>
              <a:buFont typeface="Arial" panose="020B0604020202020204" pitchFamily="34" charset="0"/>
              <a:buChar char="•"/>
              <a:tabLst>
                <a:tab pos="457200" algn="l"/>
              </a:tabLst>
            </a:pPr>
            <a:r>
              <a:rPr lang="fr-FR" sz="1800" kern="1200" dirty="0">
                <a:effectLst/>
                <a:latin typeface="Helvetica Neue"/>
                <a:ea typeface="+mn-ea"/>
                <a:cs typeface="+mn-cs"/>
              </a:rPr>
              <a:t>Polichinelle : LE déguisement incontournable en Italie. Il porte un chapeau en forme de cône tronqué, un </a:t>
            </a:r>
            <a:r>
              <a:rPr lang="fr-FR" sz="1800" b="1" kern="1200" dirty="0">
                <a:effectLst/>
                <a:latin typeface="Helvetica Neue"/>
                <a:ea typeface="+mn-ea"/>
                <a:cs typeface="+mn-cs"/>
              </a:rPr>
              <a:t>petit masque au nez crochu</a:t>
            </a:r>
            <a:r>
              <a:rPr lang="fr-FR" sz="1800" kern="1200" dirty="0">
                <a:effectLst/>
                <a:latin typeface="Helvetica Neue"/>
                <a:ea typeface="+mn-ea"/>
                <a:cs typeface="+mn-cs"/>
              </a:rPr>
              <a:t>. C’est un paysan pas malin, qui incarne parfois des personnes très importantes. On l’on reconnait entre mille grâce à sa voix d’oiseau.</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F7C19-AB89-4CEA-ACDB-03C872BD842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802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3EBC74-5EDB-A945-80E7-0EF7D71E37E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C21D111-459D-454E-A729-F206AF4FD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61B7DEC-59A8-804B-B166-5974A11A1FFA}"/>
              </a:ext>
            </a:extLst>
          </p:cNvPr>
          <p:cNvSpPr>
            <a:spLocks noGrp="1"/>
          </p:cNvSpPr>
          <p:nvPr>
            <p:ph type="dt" sz="half" idx="10"/>
          </p:nvPr>
        </p:nvSpPr>
        <p:spPr/>
        <p:txBody>
          <a:bodyPr/>
          <a:lstStyle/>
          <a:p>
            <a:fld id="{B6514465-08C5-5E44-BF02-351AE2346D91}" type="datetimeFigureOut">
              <a:rPr lang="fr-FR" smtClean="0"/>
              <a:t>11/08/2021</a:t>
            </a:fld>
            <a:endParaRPr lang="fr-FR"/>
          </a:p>
        </p:txBody>
      </p:sp>
      <p:sp>
        <p:nvSpPr>
          <p:cNvPr id="5" name="Espace réservé du pied de page 4">
            <a:extLst>
              <a:ext uri="{FF2B5EF4-FFF2-40B4-BE49-F238E27FC236}">
                <a16:creationId xmlns:a16="http://schemas.microsoft.com/office/drawing/2014/main" id="{EA36A72A-2091-FB46-9A96-AA40E512C58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8630F4-B606-C745-A303-FF489EE02EE3}"/>
              </a:ext>
            </a:extLst>
          </p:cNvPr>
          <p:cNvSpPr>
            <a:spLocks noGrp="1"/>
          </p:cNvSpPr>
          <p:nvPr>
            <p:ph type="sldNum" sz="quarter" idx="12"/>
          </p:nvPr>
        </p:nvSpPr>
        <p:spPr/>
        <p:txBody>
          <a:bodyPr/>
          <a:lstStyle/>
          <a:p>
            <a:fld id="{1A5D285D-3C85-3442-9E0B-7D32F103D06D}" type="slidenum">
              <a:rPr lang="fr-FR" smtClean="0"/>
              <a:t>‹N°›</a:t>
            </a:fld>
            <a:endParaRPr lang="fr-FR"/>
          </a:p>
        </p:txBody>
      </p:sp>
    </p:spTree>
    <p:extLst>
      <p:ext uri="{BB962C8B-B14F-4D97-AF65-F5344CB8AC3E}">
        <p14:creationId xmlns:p14="http://schemas.microsoft.com/office/powerpoint/2010/main" val="3028902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54525-220C-214A-9D6A-2128E2915C1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A29E4E2-D5DF-3B42-9386-267352307D2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A9CE0CB-FB98-BC47-A166-8FF050F47B3B}"/>
              </a:ext>
            </a:extLst>
          </p:cNvPr>
          <p:cNvSpPr>
            <a:spLocks noGrp="1"/>
          </p:cNvSpPr>
          <p:nvPr>
            <p:ph type="dt" sz="half" idx="10"/>
          </p:nvPr>
        </p:nvSpPr>
        <p:spPr/>
        <p:txBody>
          <a:bodyPr/>
          <a:lstStyle/>
          <a:p>
            <a:fld id="{B6514465-08C5-5E44-BF02-351AE2346D91}" type="datetimeFigureOut">
              <a:rPr lang="fr-FR" smtClean="0"/>
              <a:t>11/08/2021</a:t>
            </a:fld>
            <a:endParaRPr lang="fr-FR"/>
          </a:p>
        </p:txBody>
      </p:sp>
      <p:sp>
        <p:nvSpPr>
          <p:cNvPr id="5" name="Espace réservé du pied de page 4">
            <a:extLst>
              <a:ext uri="{FF2B5EF4-FFF2-40B4-BE49-F238E27FC236}">
                <a16:creationId xmlns:a16="http://schemas.microsoft.com/office/drawing/2014/main" id="{F3C846AF-3F8F-8D4E-A9A2-7B4E533E78A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8D60996-FFD0-E943-A3B5-E75DE64397F4}"/>
              </a:ext>
            </a:extLst>
          </p:cNvPr>
          <p:cNvSpPr>
            <a:spLocks noGrp="1"/>
          </p:cNvSpPr>
          <p:nvPr>
            <p:ph type="sldNum" sz="quarter" idx="12"/>
          </p:nvPr>
        </p:nvSpPr>
        <p:spPr/>
        <p:txBody>
          <a:bodyPr/>
          <a:lstStyle/>
          <a:p>
            <a:fld id="{1A5D285D-3C85-3442-9E0B-7D32F103D06D}" type="slidenum">
              <a:rPr lang="fr-FR" smtClean="0"/>
              <a:t>‹N°›</a:t>
            </a:fld>
            <a:endParaRPr lang="fr-FR"/>
          </a:p>
        </p:txBody>
      </p:sp>
    </p:spTree>
    <p:extLst>
      <p:ext uri="{BB962C8B-B14F-4D97-AF65-F5344CB8AC3E}">
        <p14:creationId xmlns:p14="http://schemas.microsoft.com/office/powerpoint/2010/main" val="355097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130CA9F-B499-4045-AEEC-42B7BB14AFF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1CC9D03-B455-AB4A-9A65-D0563796510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2CEDE60-2B24-DE46-9282-0FD32537F3D0}"/>
              </a:ext>
            </a:extLst>
          </p:cNvPr>
          <p:cNvSpPr>
            <a:spLocks noGrp="1"/>
          </p:cNvSpPr>
          <p:nvPr>
            <p:ph type="dt" sz="half" idx="10"/>
          </p:nvPr>
        </p:nvSpPr>
        <p:spPr/>
        <p:txBody>
          <a:bodyPr/>
          <a:lstStyle/>
          <a:p>
            <a:fld id="{B6514465-08C5-5E44-BF02-351AE2346D91}" type="datetimeFigureOut">
              <a:rPr lang="fr-FR" smtClean="0"/>
              <a:t>11/08/2021</a:t>
            </a:fld>
            <a:endParaRPr lang="fr-FR"/>
          </a:p>
        </p:txBody>
      </p:sp>
      <p:sp>
        <p:nvSpPr>
          <p:cNvPr id="5" name="Espace réservé du pied de page 4">
            <a:extLst>
              <a:ext uri="{FF2B5EF4-FFF2-40B4-BE49-F238E27FC236}">
                <a16:creationId xmlns:a16="http://schemas.microsoft.com/office/drawing/2014/main" id="{85E41FD5-7E56-504C-B64F-3E4C00DC7E4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9E83E3C-BB56-1F48-8A90-A36A303EFE59}"/>
              </a:ext>
            </a:extLst>
          </p:cNvPr>
          <p:cNvSpPr>
            <a:spLocks noGrp="1"/>
          </p:cNvSpPr>
          <p:nvPr>
            <p:ph type="sldNum" sz="quarter" idx="12"/>
          </p:nvPr>
        </p:nvSpPr>
        <p:spPr/>
        <p:txBody>
          <a:bodyPr/>
          <a:lstStyle/>
          <a:p>
            <a:fld id="{1A5D285D-3C85-3442-9E0B-7D32F103D06D}" type="slidenum">
              <a:rPr lang="fr-FR" smtClean="0"/>
              <a:t>‹N°›</a:t>
            </a:fld>
            <a:endParaRPr lang="fr-FR"/>
          </a:p>
        </p:txBody>
      </p:sp>
    </p:spTree>
    <p:extLst>
      <p:ext uri="{BB962C8B-B14F-4D97-AF65-F5344CB8AC3E}">
        <p14:creationId xmlns:p14="http://schemas.microsoft.com/office/powerpoint/2010/main" val="3400568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DF3561-FE46-6F4C-93B2-9403F4C8914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07B6D3A-5C16-584E-B8AF-FDA3F36E922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3AA3B0E-8F3B-8345-BC73-81FB65AF12FB}"/>
              </a:ext>
            </a:extLst>
          </p:cNvPr>
          <p:cNvSpPr>
            <a:spLocks noGrp="1"/>
          </p:cNvSpPr>
          <p:nvPr>
            <p:ph type="dt" sz="half" idx="10"/>
          </p:nvPr>
        </p:nvSpPr>
        <p:spPr/>
        <p:txBody>
          <a:bodyPr/>
          <a:lstStyle/>
          <a:p>
            <a:fld id="{B6514465-08C5-5E44-BF02-351AE2346D91}" type="datetimeFigureOut">
              <a:rPr lang="fr-FR" smtClean="0"/>
              <a:t>11/08/2021</a:t>
            </a:fld>
            <a:endParaRPr lang="fr-FR"/>
          </a:p>
        </p:txBody>
      </p:sp>
      <p:sp>
        <p:nvSpPr>
          <p:cNvPr id="5" name="Espace réservé du pied de page 4">
            <a:extLst>
              <a:ext uri="{FF2B5EF4-FFF2-40B4-BE49-F238E27FC236}">
                <a16:creationId xmlns:a16="http://schemas.microsoft.com/office/drawing/2014/main" id="{4A490CA6-7099-0B49-87AB-00F6D96EAA6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F7352A-F3FB-2545-B01C-BCBC34D3355C}"/>
              </a:ext>
            </a:extLst>
          </p:cNvPr>
          <p:cNvSpPr>
            <a:spLocks noGrp="1"/>
          </p:cNvSpPr>
          <p:nvPr>
            <p:ph type="sldNum" sz="quarter" idx="12"/>
          </p:nvPr>
        </p:nvSpPr>
        <p:spPr/>
        <p:txBody>
          <a:bodyPr/>
          <a:lstStyle/>
          <a:p>
            <a:fld id="{1A5D285D-3C85-3442-9E0B-7D32F103D06D}" type="slidenum">
              <a:rPr lang="fr-FR" smtClean="0"/>
              <a:t>‹N°›</a:t>
            </a:fld>
            <a:endParaRPr lang="fr-FR"/>
          </a:p>
        </p:txBody>
      </p:sp>
    </p:spTree>
    <p:extLst>
      <p:ext uri="{BB962C8B-B14F-4D97-AF65-F5344CB8AC3E}">
        <p14:creationId xmlns:p14="http://schemas.microsoft.com/office/powerpoint/2010/main" val="2075523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BA2CD0-4B48-7D48-8BEF-54ACF97A5B6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4BC8921-C5A7-9F46-A84F-710004666A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17AFE4A-0AE1-0748-AB43-0286B5505D83}"/>
              </a:ext>
            </a:extLst>
          </p:cNvPr>
          <p:cNvSpPr>
            <a:spLocks noGrp="1"/>
          </p:cNvSpPr>
          <p:nvPr>
            <p:ph type="dt" sz="half" idx="10"/>
          </p:nvPr>
        </p:nvSpPr>
        <p:spPr/>
        <p:txBody>
          <a:bodyPr/>
          <a:lstStyle/>
          <a:p>
            <a:fld id="{B6514465-08C5-5E44-BF02-351AE2346D91}" type="datetimeFigureOut">
              <a:rPr lang="fr-FR" smtClean="0"/>
              <a:t>11/08/2021</a:t>
            </a:fld>
            <a:endParaRPr lang="fr-FR"/>
          </a:p>
        </p:txBody>
      </p:sp>
      <p:sp>
        <p:nvSpPr>
          <p:cNvPr id="5" name="Espace réservé du pied de page 4">
            <a:extLst>
              <a:ext uri="{FF2B5EF4-FFF2-40B4-BE49-F238E27FC236}">
                <a16:creationId xmlns:a16="http://schemas.microsoft.com/office/drawing/2014/main" id="{A422173B-3DA0-6640-A67E-658FEAFDA6B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ABE2C5-A0D0-FD4D-88A9-B91AD73ABDAE}"/>
              </a:ext>
            </a:extLst>
          </p:cNvPr>
          <p:cNvSpPr>
            <a:spLocks noGrp="1"/>
          </p:cNvSpPr>
          <p:nvPr>
            <p:ph type="sldNum" sz="quarter" idx="12"/>
          </p:nvPr>
        </p:nvSpPr>
        <p:spPr/>
        <p:txBody>
          <a:bodyPr/>
          <a:lstStyle/>
          <a:p>
            <a:fld id="{1A5D285D-3C85-3442-9E0B-7D32F103D06D}" type="slidenum">
              <a:rPr lang="fr-FR" smtClean="0"/>
              <a:t>‹N°›</a:t>
            </a:fld>
            <a:endParaRPr lang="fr-FR"/>
          </a:p>
        </p:txBody>
      </p:sp>
    </p:spTree>
    <p:extLst>
      <p:ext uri="{BB962C8B-B14F-4D97-AF65-F5344CB8AC3E}">
        <p14:creationId xmlns:p14="http://schemas.microsoft.com/office/powerpoint/2010/main" val="3896573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B07B13-51A8-8449-9A4A-8C710FFFF08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C24D268-37F2-4546-90D7-CEB2A644860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54BDB44-D48F-A445-8B31-C06FAF71E27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E10EA1F-698A-AB43-A029-8F27D4E37953}"/>
              </a:ext>
            </a:extLst>
          </p:cNvPr>
          <p:cNvSpPr>
            <a:spLocks noGrp="1"/>
          </p:cNvSpPr>
          <p:nvPr>
            <p:ph type="dt" sz="half" idx="10"/>
          </p:nvPr>
        </p:nvSpPr>
        <p:spPr/>
        <p:txBody>
          <a:bodyPr/>
          <a:lstStyle/>
          <a:p>
            <a:fld id="{B6514465-08C5-5E44-BF02-351AE2346D91}" type="datetimeFigureOut">
              <a:rPr lang="fr-FR" smtClean="0"/>
              <a:t>11/08/2021</a:t>
            </a:fld>
            <a:endParaRPr lang="fr-FR"/>
          </a:p>
        </p:txBody>
      </p:sp>
      <p:sp>
        <p:nvSpPr>
          <p:cNvPr id="6" name="Espace réservé du pied de page 5">
            <a:extLst>
              <a:ext uri="{FF2B5EF4-FFF2-40B4-BE49-F238E27FC236}">
                <a16:creationId xmlns:a16="http://schemas.microsoft.com/office/drawing/2014/main" id="{776B9B19-9C52-0D44-9394-971043282B2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D03F957-29EF-2749-B754-C4C945FA5F46}"/>
              </a:ext>
            </a:extLst>
          </p:cNvPr>
          <p:cNvSpPr>
            <a:spLocks noGrp="1"/>
          </p:cNvSpPr>
          <p:nvPr>
            <p:ph type="sldNum" sz="quarter" idx="12"/>
          </p:nvPr>
        </p:nvSpPr>
        <p:spPr/>
        <p:txBody>
          <a:bodyPr/>
          <a:lstStyle/>
          <a:p>
            <a:fld id="{1A5D285D-3C85-3442-9E0B-7D32F103D06D}" type="slidenum">
              <a:rPr lang="fr-FR" smtClean="0"/>
              <a:t>‹N°›</a:t>
            </a:fld>
            <a:endParaRPr lang="fr-FR"/>
          </a:p>
        </p:txBody>
      </p:sp>
    </p:spTree>
    <p:extLst>
      <p:ext uri="{BB962C8B-B14F-4D97-AF65-F5344CB8AC3E}">
        <p14:creationId xmlns:p14="http://schemas.microsoft.com/office/powerpoint/2010/main" val="1157050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AA8562-95C8-AF46-99B0-3E682220AF0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965847A-F308-C34D-82DD-A422B87F27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B27DC24-6A7B-D141-A0C6-304EFB991BD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C8ADB5D-1EDE-944F-B519-FC485B7232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5541DBA-4097-5342-AB89-A6B5BDAFC51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03FA295-E6E4-BB40-B409-3792085D8530}"/>
              </a:ext>
            </a:extLst>
          </p:cNvPr>
          <p:cNvSpPr>
            <a:spLocks noGrp="1"/>
          </p:cNvSpPr>
          <p:nvPr>
            <p:ph type="dt" sz="half" idx="10"/>
          </p:nvPr>
        </p:nvSpPr>
        <p:spPr/>
        <p:txBody>
          <a:bodyPr/>
          <a:lstStyle/>
          <a:p>
            <a:fld id="{B6514465-08C5-5E44-BF02-351AE2346D91}" type="datetimeFigureOut">
              <a:rPr lang="fr-FR" smtClean="0"/>
              <a:t>11/08/2021</a:t>
            </a:fld>
            <a:endParaRPr lang="fr-FR"/>
          </a:p>
        </p:txBody>
      </p:sp>
      <p:sp>
        <p:nvSpPr>
          <p:cNvPr id="8" name="Espace réservé du pied de page 7">
            <a:extLst>
              <a:ext uri="{FF2B5EF4-FFF2-40B4-BE49-F238E27FC236}">
                <a16:creationId xmlns:a16="http://schemas.microsoft.com/office/drawing/2014/main" id="{BD2D2602-B642-844E-B02A-F5557CD47B2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C1D0BB7-46F2-574C-91D0-69179E1520EF}"/>
              </a:ext>
            </a:extLst>
          </p:cNvPr>
          <p:cNvSpPr>
            <a:spLocks noGrp="1"/>
          </p:cNvSpPr>
          <p:nvPr>
            <p:ph type="sldNum" sz="quarter" idx="12"/>
          </p:nvPr>
        </p:nvSpPr>
        <p:spPr/>
        <p:txBody>
          <a:bodyPr/>
          <a:lstStyle/>
          <a:p>
            <a:fld id="{1A5D285D-3C85-3442-9E0B-7D32F103D06D}" type="slidenum">
              <a:rPr lang="fr-FR" smtClean="0"/>
              <a:t>‹N°›</a:t>
            </a:fld>
            <a:endParaRPr lang="fr-FR"/>
          </a:p>
        </p:txBody>
      </p:sp>
    </p:spTree>
    <p:extLst>
      <p:ext uri="{BB962C8B-B14F-4D97-AF65-F5344CB8AC3E}">
        <p14:creationId xmlns:p14="http://schemas.microsoft.com/office/powerpoint/2010/main" val="3853506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7DBC79-4DE0-8546-972A-412FD53F9D0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C462882-62CC-4B4D-9F23-795F7767BA78}"/>
              </a:ext>
            </a:extLst>
          </p:cNvPr>
          <p:cNvSpPr>
            <a:spLocks noGrp="1"/>
          </p:cNvSpPr>
          <p:nvPr>
            <p:ph type="dt" sz="half" idx="10"/>
          </p:nvPr>
        </p:nvSpPr>
        <p:spPr/>
        <p:txBody>
          <a:bodyPr/>
          <a:lstStyle/>
          <a:p>
            <a:fld id="{B6514465-08C5-5E44-BF02-351AE2346D91}" type="datetimeFigureOut">
              <a:rPr lang="fr-FR" smtClean="0"/>
              <a:t>11/08/2021</a:t>
            </a:fld>
            <a:endParaRPr lang="fr-FR"/>
          </a:p>
        </p:txBody>
      </p:sp>
      <p:sp>
        <p:nvSpPr>
          <p:cNvPr id="4" name="Espace réservé du pied de page 3">
            <a:extLst>
              <a:ext uri="{FF2B5EF4-FFF2-40B4-BE49-F238E27FC236}">
                <a16:creationId xmlns:a16="http://schemas.microsoft.com/office/drawing/2014/main" id="{4568FF53-8FC1-5746-97C4-60784540FD8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B8B4F49-FFAD-2743-B08A-3D9D1949A558}"/>
              </a:ext>
            </a:extLst>
          </p:cNvPr>
          <p:cNvSpPr>
            <a:spLocks noGrp="1"/>
          </p:cNvSpPr>
          <p:nvPr>
            <p:ph type="sldNum" sz="quarter" idx="12"/>
          </p:nvPr>
        </p:nvSpPr>
        <p:spPr/>
        <p:txBody>
          <a:bodyPr/>
          <a:lstStyle/>
          <a:p>
            <a:fld id="{1A5D285D-3C85-3442-9E0B-7D32F103D06D}" type="slidenum">
              <a:rPr lang="fr-FR" smtClean="0"/>
              <a:t>‹N°›</a:t>
            </a:fld>
            <a:endParaRPr lang="fr-FR"/>
          </a:p>
        </p:txBody>
      </p:sp>
    </p:spTree>
    <p:extLst>
      <p:ext uri="{BB962C8B-B14F-4D97-AF65-F5344CB8AC3E}">
        <p14:creationId xmlns:p14="http://schemas.microsoft.com/office/powerpoint/2010/main" val="1569210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C60BBCF-9E6E-024A-8E48-41F976F3CA31}"/>
              </a:ext>
            </a:extLst>
          </p:cNvPr>
          <p:cNvSpPr>
            <a:spLocks noGrp="1"/>
          </p:cNvSpPr>
          <p:nvPr>
            <p:ph type="dt" sz="half" idx="10"/>
          </p:nvPr>
        </p:nvSpPr>
        <p:spPr/>
        <p:txBody>
          <a:bodyPr/>
          <a:lstStyle/>
          <a:p>
            <a:fld id="{B6514465-08C5-5E44-BF02-351AE2346D91}" type="datetimeFigureOut">
              <a:rPr lang="fr-FR" smtClean="0"/>
              <a:t>11/08/2021</a:t>
            </a:fld>
            <a:endParaRPr lang="fr-FR"/>
          </a:p>
        </p:txBody>
      </p:sp>
      <p:sp>
        <p:nvSpPr>
          <p:cNvPr id="3" name="Espace réservé du pied de page 2">
            <a:extLst>
              <a:ext uri="{FF2B5EF4-FFF2-40B4-BE49-F238E27FC236}">
                <a16:creationId xmlns:a16="http://schemas.microsoft.com/office/drawing/2014/main" id="{492D5CD1-186A-5E45-97E5-6A4A965305E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5124A8C-3FE8-DF45-BC5B-15707F40711B}"/>
              </a:ext>
            </a:extLst>
          </p:cNvPr>
          <p:cNvSpPr>
            <a:spLocks noGrp="1"/>
          </p:cNvSpPr>
          <p:nvPr>
            <p:ph type="sldNum" sz="quarter" idx="12"/>
          </p:nvPr>
        </p:nvSpPr>
        <p:spPr/>
        <p:txBody>
          <a:bodyPr/>
          <a:lstStyle/>
          <a:p>
            <a:fld id="{1A5D285D-3C85-3442-9E0B-7D32F103D06D}" type="slidenum">
              <a:rPr lang="fr-FR" smtClean="0"/>
              <a:t>‹N°›</a:t>
            </a:fld>
            <a:endParaRPr lang="fr-FR"/>
          </a:p>
        </p:txBody>
      </p:sp>
    </p:spTree>
    <p:extLst>
      <p:ext uri="{BB962C8B-B14F-4D97-AF65-F5344CB8AC3E}">
        <p14:creationId xmlns:p14="http://schemas.microsoft.com/office/powerpoint/2010/main" val="148644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C38487-0FB1-7D45-97F1-781087DCF33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E58EC09-8779-574C-9998-FDE787C1E5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E1F26B2-8CF1-EB40-9C68-CA5541CEC1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9B9C96B-6109-5847-BE69-BDBD44F329CC}"/>
              </a:ext>
            </a:extLst>
          </p:cNvPr>
          <p:cNvSpPr>
            <a:spLocks noGrp="1"/>
          </p:cNvSpPr>
          <p:nvPr>
            <p:ph type="dt" sz="half" idx="10"/>
          </p:nvPr>
        </p:nvSpPr>
        <p:spPr/>
        <p:txBody>
          <a:bodyPr/>
          <a:lstStyle/>
          <a:p>
            <a:fld id="{B6514465-08C5-5E44-BF02-351AE2346D91}" type="datetimeFigureOut">
              <a:rPr lang="fr-FR" smtClean="0"/>
              <a:t>11/08/2021</a:t>
            </a:fld>
            <a:endParaRPr lang="fr-FR"/>
          </a:p>
        </p:txBody>
      </p:sp>
      <p:sp>
        <p:nvSpPr>
          <p:cNvPr id="6" name="Espace réservé du pied de page 5">
            <a:extLst>
              <a:ext uri="{FF2B5EF4-FFF2-40B4-BE49-F238E27FC236}">
                <a16:creationId xmlns:a16="http://schemas.microsoft.com/office/drawing/2014/main" id="{F08A2CB7-1D51-3647-8811-BEB530B963C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EA7A895-7AD4-AE45-B3B7-F7D054460053}"/>
              </a:ext>
            </a:extLst>
          </p:cNvPr>
          <p:cNvSpPr>
            <a:spLocks noGrp="1"/>
          </p:cNvSpPr>
          <p:nvPr>
            <p:ph type="sldNum" sz="quarter" idx="12"/>
          </p:nvPr>
        </p:nvSpPr>
        <p:spPr/>
        <p:txBody>
          <a:bodyPr/>
          <a:lstStyle/>
          <a:p>
            <a:fld id="{1A5D285D-3C85-3442-9E0B-7D32F103D06D}" type="slidenum">
              <a:rPr lang="fr-FR" smtClean="0"/>
              <a:t>‹N°›</a:t>
            </a:fld>
            <a:endParaRPr lang="fr-FR"/>
          </a:p>
        </p:txBody>
      </p:sp>
    </p:spTree>
    <p:extLst>
      <p:ext uri="{BB962C8B-B14F-4D97-AF65-F5344CB8AC3E}">
        <p14:creationId xmlns:p14="http://schemas.microsoft.com/office/powerpoint/2010/main" val="9833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3DECC8-3E4D-4D46-9CED-DB298BFB56A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1CD0FAC-BBEF-AD47-B47E-ADC8D8FAEF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25D2573-4E39-3D41-9C8D-885C9542D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9C6BA45-D403-0C41-849F-95578AA02F2A}"/>
              </a:ext>
            </a:extLst>
          </p:cNvPr>
          <p:cNvSpPr>
            <a:spLocks noGrp="1"/>
          </p:cNvSpPr>
          <p:nvPr>
            <p:ph type="dt" sz="half" idx="10"/>
          </p:nvPr>
        </p:nvSpPr>
        <p:spPr/>
        <p:txBody>
          <a:bodyPr/>
          <a:lstStyle/>
          <a:p>
            <a:fld id="{B6514465-08C5-5E44-BF02-351AE2346D91}" type="datetimeFigureOut">
              <a:rPr lang="fr-FR" smtClean="0"/>
              <a:t>11/08/2021</a:t>
            </a:fld>
            <a:endParaRPr lang="fr-FR"/>
          </a:p>
        </p:txBody>
      </p:sp>
      <p:sp>
        <p:nvSpPr>
          <p:cNvPr id="6" name="Espace réservé du pied de page 5">
            <a:extLst>
              <a:ext uri="{FF2B5EF4-FFF2-40B4-BE49-F238E27FC236}">
                <a16:creationId xmlns:a16="http://schemas.microsoft.com/office/drawing/2014/main" id="{5BC61F56-02AA-B64C-A6C2-349BE8D69A3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5BCD68A-14EC-0740-8A6C-5FE191D34DD0}"/>
              </a:ext>
            </a:extLst>
          </p:cNvPr>
          <p:cNvSpPr>
            <a:spLocks noGrp="1"/>
          </p:cNvSpPr>
          <p:nvPr>
            <p:ph type="sldNum" sz="quarter" idx="12"/>
          </p:nvPr>
        </p:nvSpPr>
        <p:spPr/>
        <p:txBody>
          <a:bodyPr/>
          <a:lstStyle/>
          <a:p>
            <a:fld id="{1A5D285D-3C85-3442-9E0B-7D32F103D06D}" type="slidenum">
              <a:rPr lang="fr-FR" smtClean="0"/>
              <a:t>‹N°›</a:t>
            </a:fld>
            <a:endParaRPr lang="fr-FR"/>
          </a:p>
        </p:txBody>
      </p:sp>
    </p:spTree>
    <p:extLst>
      <p:ext uri="{BB962C8B-B14F-4D97-AF65-F5344CB8AC3E}">
        <p14:creationId xmlns:p14="http://schemas.microsoft.com/office/powerpoint/2010/main" val="33521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0000">
            <a:alpha val="65000"/>
          </a:srgb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A88C22F-4F80-3D46-9710-7F38A2C5D8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AD9110A-071E-7C4C-81BF-DB1ACD1F83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EB4E6C-1B36-A44E-9878-02773AC05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514465-08C5-5E44-BF02-351AE2346D91}" type="datetimeFigureOut">
              <a:rPr lang="fr-FR" smtClean="0"/>
              <a:t>11/08/2021</a:t>
            </a:fld>
            <a:endParaRPr lang="fr-FR"/>
          </a:p>
        </p:txBody>
      </p:sp>
      <p:sp>
        <p:nvSpPr>
          <p:cNvPr id="5" name="Espace réservé du pied de page 4">
            <a:extLst>
              <a:ext uri="{FF2B5EF4-FFF2-40B4-BE49-F238E27FC236}">
                <a16:creationId xmlns:a16="http://schemas.microsoft.com/office/drawing/2014/main" id="{ED9D3285-89DC-0E40-87B3-D9C89333F2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422DC09-8A2B-6344-B85F-6CB637632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D285D-3C85-3442-9E0B-7D32F103D06D}" type="slidenum">
              <a:rPr lang="fr-FR" smtClean="0"/>
              <a:t>‹N°›</a:t>
            </a:fld>
            <a:endParaRPr lang="fr-FR"/>
          </a:p>
        </p:txBody>
      </p:sp>
    </p:spTree>
    <p:extLst>
      <p:ext uri="{BB962C8B-B14F-4D97-AF65-F5344CB8AC3E}">
        <p14:creationId xmlns:p14="http://schemas.microsoft.com/office/powerpoint/2010/main" val="2687342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7" Type="http://schemas.microsoft.com/office/2007/relationships/hdphoto" Target="../media/hdphoto8.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10" Type="http://schemas.microsoft.com/office/2007/relationships/hdphoto" Target="../media/hdphoto2.wdp"/><Relationship Id="rId4" Type="http://schemas.openxmlformats.org/officeDocument/2006/relationships/image" Target="../media/image7.jp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2.pn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8.jpg"/><Relationship Id="rId5" Type="http://schemas.openxmlformats.org/officeDocument/2006/relationships/image" Target="../media/image13.png"/><Relationship Id="rId10" Type="http://schemas.openxmlformats.org/officeDocument/2006/relationships/image" Target="../media/image17.jpg"/><Relationship Id="rId4" Type="http://schemas.microsoft.com/office/2007/relationships/hdphoto" Target="../media/hdphoto3.wdp"/><Relationship Id="rId9"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7.png"/><Relationship Id="rId7"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28.png"/><Relationship Id="rId4" Type="http://schemas.microsoft.com/office/2007/relationships/hdphoto" Target="../media/hdphoto6.wdp"/><Relationship Id="rId9"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BCF832A-DAD3-4FD1-9173-371A9F55F36F}"/>
              </a:ext>
            </a:extLst>
          </p:cNvPr>
          <p:cNvSpPr/>
          <p:nvPr/>
        </p:nvSpPr>
        <p:spPr>
          <a:xfrm>
            <a:off x="546371" y="1168639"/>
            <a:ext cx="11099259" cy="621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8173222A-66F6-4991-9310-57EEA5505765}"/>
              </a:ext>
            </a:extLst>
          </p:cNvPr>
          <p:cNvSpPr txBox="1"/>
          <p:nvPr/>
        </p:nvSpPr>
        <p:spPr>
          <a:xfrm>
            <a:off x="1" y="1130576"/>
            <a:ext cx="12192000" cy="769441"/>
          </a:xfrm>
          <a:prstGeom prst="rect">
            <a:avLst/>
          </a:prstGeom>
          <a:noFill/>
        </p:spPr>
        <p:txBody>
          <a:bodyPr wrap="square" rtlCol="0">
            <a:spAutoFit/>
          </a:bodyPr>
          <a:lstStyle/>
          <a:p>
            <a:pPr algn="ctr"/>
            <a:r>
              <a:rPr lang="fr-FR" sz="4400" dirty="0">
                <a:solidFill>
                  <a:srgbClr val="C00000"/>
                </a:solidFill>
                <a:latin typeface="Baloo" panose="03080902040302020200" pitchFamily="66" charset="77"/>
                <a:cs typeface="Baloo" panose="03080902040302020200" pitchFamily="66" charset="77"/>
              </a:rPr>
              <a:t>Le Carnaval de Venise</a:t>
            </a:r>
            <a:endParaRPr lang="fr-FR" sz="5400" i="1" dirty="0">
              <a:solidFill>
                <a:srgbClr val="C00000"/>
              </a:solidFill>
              <a:latin typeface="Baloo" panose="03080902040302020200" pitchFamily="66" charset="77"/>
              <a:cs typeface="Baloo" panose="03080902040302020200" pitchFamily="66" charset="77"/>
            </a:endParaRPr>
          </a:p>
        </p:txBody>
      </p:sp>
      <p:sp>
        <p:nvSpPr>
          <p:cNvPr id="11" name="ZoneTexte 10">
            <a:extLst>
              <a:ext uri="{FF2B5EF4-FFF2-40B4-BE49-F238E27FC236}">
                <a16:creationId xmlns:a16="http://schemas.microsoft.com/office/drawing/2014/main" id="{2D42597F-4184-436D-8987-F1F665CA6405}"/>
              </a:ext>
            </a:extLst>
          </p:cNvPr>
          <p:cNvSpPr txBox="1"/>
          <p:nvPr/>
        </p:nvSpPr>
        <p:spPr>
          <a:xfrm>
            <a:off x="1227306" y="245309"/>
            <a:ext cx="9737387" cy="923330"/>
          </a:xfrm>
          <a:prstGeom prst="rect">
            <a:avLst/>
          </a:prstGeom>
          <a:noFill/>
        </p:spPr>
        <p:txBody>
          <a:bodyPr wrap="square" rtlCol="0">
            <a:spAutoFit/>
          </a:bodyPr>
          <a:lstStyle/>
          <a:p>
            <a:pPr algn="ctr"/>
            <a:r>
              <a:rPr lang="fr-FR" sz="5400" dirty="0">
                <a:latin typeface="Chalkduster" panose="03050602040202020205" pitchFamily="66" charset="77"/>
              </a:rPr>
              <a:t>Fête en ITALIE</a:t>
            </a:r>
          </a:p>
        </p:txBody>
      </p:sp>
      <p:pic>
        <p:nvPicPr>
          <p:cNvPr id="4" name="Image 3">
            <a:extLst>
              <a:ext uri="{FF2B5EF4-FFF2-40B4-BE49-F238E27FC236}">
                <a16:creationId xmlns:a16="http://schemas.microsoft.com/office/drawing/2014/main" id="{E689D3B6-49C1-4382-B393-C4BD7CE9D86B}"/>
              </a:ext>
            </a:extLst>
          </p:cNvPr>
          <p:cNvPicPr>
            <a:picLocks noChangeAspect="1"/>
          </p:cNvPicPr>
          <p:nvPr/>
        </p:nvPicPr>
        <p:blipFill>
          <a:blip r:embed="rId3"/>
          <a:stretch>
            <a:fillRect/>
          </a:stretch>
        </p:blipFill>
        <p:spPr>
          <a:xfrm>
            <a:off x="3288606" y="2436440"/>
            <a:ext cx="5246370" cy="34975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87763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615D939-1805-4E9D-9509-7953DD759703}"/>
              </a:ext>
            </a:extLst>
          </p:cNvPr>
          <p:cNvPicPr>
            <a:picLocks noChangeAspect="1"/>
          </p:cNvPicPr>
          <p:nvPr/>
        </p:nvPicPr>
        <p:blipFill>
          <a:blip r:embed="rId3"/>
          <a:stretch>
            <a:fillRect/>
          </a:stretch>
        </p:blipFill>
        <p:spPr>
          <a:xfrm>
            <a:off x="7128635" y="189185"/>
            <a:ext cx="4859722" cy="6479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a:extLst>
              <a:ext uri="{FF2B5EF4-FFF2-40B4-BE49-F238E27FC236}">
                <a16:creationId xmlns:a16="http://schemas.microsoft.com/office/drawing/2014/main" id="{2860211A-46D0-4EE2-ABAB-000450F56028}"/>
              </a:ext>
            </a:extLst>
          </p:cNvPr>
          <p:cNvPicPr>
            <a:picLocks noChangeAspect="1"/>
          </p:cNvPicPr>
          <p:nvPr/>
        </p:nvPicPr>
        <p:blipFill rotWithShape="1">
          <a:blip r:embed="rId4"/>
          <a:srcRect t="11831" b="3126"/>
          <a:stretch/>
        </p:blipFill>
        <p:spPr>
          <a:xfrm>
            <a:off x="1055035" y="640003"/>
            <a:ext cx="4708635" cy="3003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 13">
            <a:extLst>
              <a:ext uri="{FF2B5EF4-FFF2-40B4-BE49-F238E27FC236}">
                <a16:creationId xmlns:a16="http://schemas.microsoft.com/office/drawing/2014/main" id="{5E73E26C-AE53-4A32-AAF0-DD895718F504}"/>
              </a:ext>
            </a:extLst>
          </p:cNvPr>
          <p:cNvPicPr>
            <a:picLocks noChangeAspect="1"/>
          </p:cNvPicPr>
          <p:nvPr/>
        </p:nvPicPr>
        <p:blipFill>
          <a:blip r:embed="rId5"/>
          <a:stretch>
            <a:fillRect/>
          </a:stretch>
        </p:blipFill>
        <p:spPr>
          <a:xfrm>
            <a:off x="2848307" y="3843283"/>
            <a:ext cx="3833027" cy="2553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 15">
            <a:extLst>
              <a:ext uri="{FF2B5EF4-FFF2-40B4-BE49-F238E27FC236}">
                <a16:creationId xmlns:a16="http://schemas.microsoft.com/office/drawing/2014/main" id="{B6EFEB84-A9F1-4A35-BC9A-0E7B0970744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9094" l="10000" r="100000">
                        <a14:foregroundMark x1="53700" y1="4381" x2="41800" y2="27039"/>
                        <a14:foregroundMark x1="48200" y1="9517" x2="43100" y2="20393"/>
                        <a14:foregroundMark x1="47300" y1="9819" x2="44700" y2="14955"/>
                        <a14:foregroundMark x1="44700" y1="14955" x2="43700" y2="18580"/>
                        <a14:foregroundMark x1="44600" y1="15257" x2="43700" y2="17674"/>
                        <a14:foregroundMark x1="37500" y1="95770" x2="38200" y2="78248"/>
                        <a14:foregroundMark x1="38400" y1="81722" x2="53600" y2="23867"/>
                        <a14:foregroundMark x1="42400" y1="28550" x2="41700" y2="39577"/>
                        <a14:foregroundMark x1="79300" y1="71601" x2="91400" y2="69486"/>
                        <a14:foregroundMark x1="14900" y1="54532" x2="20400" y2="51813"/>
                        <a14:foregroundMark x1="59100" y1="8912" x2="68100" y2="31118"/>
                        <a14:foregroundMark x1="51200" y1="67221" x2="37600" y2="88369"/>
                        <a14:foregroundMark x1="44000" y1="79154" x2="38900" y2="89577"/>
                        <a14:foregroundMark x1="42000" y1="83837" x2="38000" y2="93051"/>
                        <a14:foregroundMark x1="35700" y1="48489" x2="36400" y2="44713"/>
                        <a14:foregroundMark x1="35100" y1="50453" x2="33800" y2="52568"/>
                        <a14:foregroundMark x1="32500" y1="54079" x2="30000" y2="54985"/>
                        <a14:foregroundMark x1="30000" y1="54985" x2="27000" y2="53625"/>
                        <a14:foregroundMark x1="36400" y1="38218" x2="36400" y2="38218"/>
                        <a14:foregroundMark x1="76200" y1="53474" x2="77200" y2="55136"/>
                        <a14:foregroundMark x1="77200" y1="55287" x2="79400" y2="57553"/>
                        <a14:backgroundMark x1="34800" y1="97583" x2="31900" y2="64804"/>
                        <a14:backgroundMark x1="40300" y1="32628" x2="35000" y2="62840"/>
                        <a14:backgroundMark x1="71400" y1="37009" x2="70400" y2="82477"/>
                        <a14:backgroundMark x1="41900" y1="94864" x2="99400" y2="89879"/>
                        <a14:backgroundMark x1="26600" y1="52568" x2="27900" y2="53172"/>
                        <a14:backgroundMark x1="34800" y1="53323" x2="29600" y2="56949"/>
                        <a14:backgroundMark x1="77600" y1="55136" x2="79000" y2="56949"/>
                        <a14:backgroundMark x1="76500" y1="54985" x2="78400" y2="57100"/>
                        <a14:backgroundMark x1="79500" y1="57251" x2="78500" y2="55740"/>
                        <a14:backgroundMark x1="77200" y1="55589" x2="74400" y2="57553"/>
                      </a14:backgroundRemoval>
                    </a14:imgEffect>
                  </a14:imgLayer>
                </a14:imgProps>
              </a:ext>
            </a:extLst>
          </a:blip>
          <a:stretch>
            <a:fillRect/>
          </a:stretch>
        </p:blipFill>
        <p:spPr>
          <a:xfrm rot="20303314" flipH="1">
            <a:off x="-291662" y="4391190"/>
            <a:ext cx="3405542" cy="2254469"/>
          </a:xfrm>
          <a:prstGeom prst="rect">
            <a:avLst/>
          </a:prstGeom>
        </p:spPr>
      </p:pic>
      <p:sp>
        <p:nvSpPr>
          <p:cNvPr id="7" name="ZoneTexte 6">
            <a:extLst>
              <a:ext uri="{FF2B5EF4-FFF2-40B4-BE49-F238E27FC236}">
                <a16:creationId xmlns:a16="http://schemas.microsoft.com/office/drawing/2014/main" id="{ECDEAE80-0426-4E0D-A53E-B81E3A5F105A}"/>
              </a:ext>
            </a:extLst>
          </p:cNvPr>
          <p:cNvSpPr txBox="1"/>
          <p:nvPr/>
        </p:nvSpPr>
        <p:spPr>
          <a:xfrm>
            <a:off x="28575" y="124700"/>
            <a:ext cx="7077075" cy="369332"/>
          </a:xfrm>
          <a:prstGeom prst="rect">
            <a:avLst/>
          </a:prstGeom>
          <a:noFill/>
        </p:spPr>
        <p:txBody>
          <a:bodyPr wrap="square">
            <a:spAutoFit/>
          </a:bodyPr>
          <a:lstStyle/>
          <a:p>
            <a:pPr algn="ctr"/>
            <a:r>
              <a:rPr lang="fr-FR" dirty="0">
                <a:latin typeface="Chalkduster" panose="03050602040202020205" pitchFamily="66" charset="77"/>
              </a:rPr>
              <a:t>LES COSTUMES : LE MEDECIN</a:t>
            </a:r>
            <a:endParaRPr lang="fr-FR" dirty="0"/>
          </a:p>
        </p:txBody>
      </p:sp>
    </p:spTree>
    <p:extLst>
      <p:ext uri="{BB962C8B-B14F-4D97-AF65-F5344CB8AC3E}">
        <p14:creationId xmlns:p14="http://schemas.microsoft.com/office/powerpoint/2010/main" val="2842649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8">
            <a:extLst>
              <a:ext uri="{FF2B5EF4-FFF2-40B4-BE49-F238E27FC236}">
                <a16:creationId xmlns:a16="http://schemas.microsoft.com/office/drawing/2014/main" id="{62E8EA9C-5EC5-458D-A3B6-F23E25707439}"/>
              </a:ext>
            </a:extLst>
          </p:cNvPr>
          <p:cNvPicPr>
            <a:picLocks noChangeAspect="1"/>
          </p:cNvPicPr>
          <p:nvPr/>
        </p:nvPicPr>
        <p:blipFill rotWithShape="1">
          <a:blip r:embed="rId3"/>
          <a:srcRect l="13411" t="23038" r="1425"/>
          <a:stretch/>
        </p:blipFill>
        <p:spPr>
          <a:xfrm>
            <a:off x="6312782" y="3609616"/>
            <a:ext cx="4249739"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 2">
            <a:extLst>
              <a:ext uri="{FF2B5EF4-FFF2-40B4-BE49-F238E27FC236}">
                <a16:creationId xmlns:a16="http://schemas.microsoft.com/office/drawing/2014/main" id="{3D29A339-4FA2-479B-AD1F-E4DE3668DA0E}"/>
              </a:ext>
            </a:extLst>
          </p:cNvPr>
          <p:cNvPicPr>
            <a:picLocks noChangeAspect="1"/>
          </p:cNvPicPr>
          <p:nvPr/>
        </p:nvPicPr>
        <p:blipFill>
          <a:blip r:embed="rId4"/>
          <a:stretch>
            <a:fillRect/>
          </a:stretch>
        </p:blipFill>
        <p:spPr>
          <a:xfrm>
            <a:off x="341201" y="342198"/>
            <a:ext cx="4303190"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a:extLst>
              <a:ext uri="{FF2B5EF4-FFF2-40B4-BE49-F238E27FC236}">
                <a16:creationId xmlns:a16="http://schemas.microsoft.com/office/drawing/2014/main" id="{77BFB927-7308-4CCF-B867-27AAD16F896F}"/>
              </a:ext>
            </a:extLst>
          </p:cNvPr>
          <p:cNvPicPr>
            <a:picLocks noChangeAspect="1"/>
          </p:cNvPicPr>
          <p:nvPr/>
        </p:nvPicPr>
        <p:blipFill>
          <a:blip r:embed="rId5"/>
          <a:stretch>
            <a:fillRect/>
          </a:stretch>
        </p:blipFill>
        <p:spPr>
          <a:xfrm>
            <a:off x="8088088" y="342198"/>
            <a:ext cx="3840000"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a:extLst>
              <a:ext uri="{FF2B5EF4-FFF2-40B4-BE49-F238E27FC236}">
                <a16:creationId xmlns:a16="http://schemas.microsoft.com/office/drawing/2014/main" id="{A0725249-C3D7-4439-A75C-8430BBB8B241}"/>
              </a:ext>
            </a:extLst>
          </p:cNvPr>
          <p:cNvPicPr>
            <a:picLocks noChangeAspect="1"/>
          </p:cNvPicPr>
          <p:nvPr/>
        </p:nvPicPr>
        <p:blipFill rotWithShape="1">
          <a:blip r:embed="rId6"/>
          <a:srcRect r="18645"/>
          <a:stretch/>
        </p:blipFill>
        <p:spPr>
          <a:xfrm rot="21143651">
            <a:off x="5633556" y="462807"/>
            <a:ext cx="1465366" cy="2700480"/>
          </a:xfrm>
          <a:prstGeom prst="rect">
            <a:avLst/>
          </a:prstGeom>
          <a:ln w="38100" cap="sq">
            <a:solidFill>
              <a:srgbClr val="000000"/>
            </a:solidFill>
            <a:prstDash val="solid"/>
            <a:miter lim="800000"/>
          </a:ln>
          <a:effectLst>
            <a:outerShdw blurRad="63500" sx="102000" sy="102000" algn="ctr" rotWithShape="0">
              <a:prstClr val="black">
                <a:alpha val="40000"/>
              </a:prstClr>
            </a:outerShdw>
          </a:effectLst>
        </p:spPr>
      </p:pic>
      <p:pic>
        <p:nvPicPr>
          <p:cNvPr id="8" name="Image 7">
            <a:extLst>
              <a:ext uri="{FF2B5EF4-FFF2-40B4-BE49-F238E27FC236}">
                <a16:creationId xmlns:a16="http://schemas.microsoft.com/office/drawing/2014/main" id="{7C7B933E-003A-47AE-8298-9C952202D218}"/>
              </a:ext>
            </a:extLst>
          </p:cNvPr>
          <p:cNvPicPr>
            <a:picLocks noChangeAspect="1"/>
          </p:cNvPicPr>
          <p:nvPr/>
        </p:nvPicPr>
        <p:blipFill rotWithShape="1">
          <a:blip r:embed="rId7"/>
          <a:srcRect r="1607"/>
          <a:stretch/>
        </p:blipFill>
        <p:spPr>
          <a:xfrm>
            <a:off x="1629479" y="3609616"/>
            <a:ext cx="4249740"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5188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8658191-4940-4E12-B15C-9CB917A07B6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9934" r="100000">
                        <a14:backgroundMark x1="44868" y1="42400" x2="11921" y2="800"/>
                        <a14:backgroundMark x1="47351" y1="55200" x2="23013" y2="89200"/>
                        <a14:backgroundMark x1="45861" y1="89200" x2="28146" y2="91200"/>
                        <a14:backgroundMark x1="46026" y1="76000" x2="46026" y2="76000"/>
                      </a14:backgroundRemoval>
                    </a14:imgEffect>
                  </a14:imgLayer>
                </a14:imgProps>
              </a:ext>
            </a:extLst>
          </a:blip>
          <a:srcRect l="29496"/>
          <a:stretch/>
        </p:blipFill>
        <p:spPr>
          <a:xfrm>
            <a:off x="0" y="0"/>
            <a:ext cx="12192000" cy="6858000"/>
          </a:xfrm>
          <a:prstGeom prst="rect">
            <a:avLst/>
          </a:prstGeom>
        </p:spPr>
      </p:pic>
    </p:spTree>
    <p:extLst>
      <p:ext uri="{BB962C8B-B14F-4D97-AF65-F5344CB8AC3E}">
        <p14:creationId xmlns:p14="http://schemas.microsoft.com/office/powerpoint/2010/main" val="1637747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12FC3FE-B5F2-4BA1-9430-DFA754DEACD3}"/>
              </a:ext>
            </a:extLst>
          </p:cNvPr>
          <p:cNvPicPr>
            <a:picLocks noChangeAspect="1"/>
          </p:cNvPicPr>
          <p:nvPr/>
        </p:nvPicPr>
        <p:blipFill>
          <a:blip r:embed="rId3"/>
          <a:stretch>
            <a:fillRect/>
          </a:stretch>
        </p:blipFill>
        <p:spPr>
          <a:xfrm>
            <a:off x="582053" y="328921"/>
            <a:ext cx="11027894" cy="5513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ZoneTexte 16">
            <a:extLst>
              <a:ext uri="{FF2B5EF4-FFF2-40B4-BE49-F238E27FC236}">
                <a16:creationId xmlns:a16="http://schemas.microsoft.com/office/drawing/2014/main" id="{7BCC1B46-FBA0-4F5E-B6FB-020A7A25238A}"/>
              </a:ext>
            </a:extLst>
          </p:cNvPr>
          <p:cNvSpPr txBox="1"/>
          <p:nvPr/>
        </p:nvSpPr>
        <p:spPr>
          <a:xfrm>
            <a:off x="952501" y="6082668"/>
            <a:ext cx="10286999" cy="646331"/>
          </a:xfrm>
          <a:prstGeom prst="rect">
            <a:avLst/>
          </a:prstGeom>
          <a:noFill/>
        </p:spPr>
        <p:txBody>
          <a:bodyPr wrap="square">
            <a:spAutoFit/>
          </a:bodyPr>
          <a:lstStyle/>
          <a:p>
            <a:pPr algn="ctr"/>
            <a:r>
              <a:rPr lang="it-IT" dirty="0"/>
              <a:t>Francesco Guardi, "</a:t>
            </a:r>
            <a:r>
              <a:rPr lang="it-IT" dirty="0">
                <a:effectLst>
                  <a:outerShdw blurRad="38100" dist="38100" dir="2700000" algn="tl">
                    <a:srgbClr val="000000">
                      <a:alpha val="43137"/>
                    </a:srgbClr>
                  </a:outerShdw>
                </a:effectLst>
              </a:rPr>
              <a:t>Le Ridotto du Palazzo Dandolo à San Moisè</a:t>
            </a:r>
            <a:r>
              <a:rPr lang="it-IT" dirty="0"/>
              <a:t>" </a:t>
            </a:r>
          </a:p>
          <a:p>
            <a:pPr algn="ctr"/>
            <a:r>
              <a:rPr lang="it-IT" dirty="0"/>
              <a:t>vers 1746, Venise.</a:t>
            </a:r>
          </a:p>
        </p:txBody>
      </p:sp>
    </p:spTree>
    <p:extLst>
      <p:ext uri="{BB962C8B-B14F-4D97-AF65-F5344CB8AC3E}">
        <p14:creationId xmlns:p14="http://schemas.microsoft.com/office/powerpoint/2010/main" val="1730669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F919347-CB13-45FD-85F5-074A97BC70D3}"/>
              </a:ext>
            </a:extLst>
          </p:cNvPr>
          <p:cNvPicPr>
            <a:picLocks noChangeAspect="1"/>
          </p:cNvPicPr>
          <p:nvPr/>
        </p:nvPicPr>
        <p:blipFill>
          <a:blip r:embed="rId3"/>
          <a:stretch>
            <a:fillRect/>
          </a:stretch>
        </p:blipFill>
        <p:spPr>
          <a:xfrm>
            <a:off x="277839" y="946967"/>
            <a:ext cx="7825238" cy="5213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ZoneTexte 3">
            <a:extLst>
              <a:ext uri="{FF2B5EF4-FFF2-40B4-BE49-F238E27FC236}">
                <a16:creationId xmlns:a16="http://schemas.microsoft.com/office/drawing/2014/main" id="{33AA91E0-42A8-47EB-AEDC-DAB4D92058B6}"/>
              </a:ext>
            </a:extLst>
          </p:cNvPr>
          <p:cNvSpPr txBox="1"/>
          <p:nvPr/>
        </p:nvSpPr>
        <p:spPr>
          <a:xfrm>
            <a:off x="3881437" y="231044"/>
            <a:ext cx="4429125" cy="369332"/>
          </a:xfrm>
          <a:prstGeom prst="rect">
            <a:avLst/>
          </a:prstGeom>
          <a:noFill/>
        </p:spPr>
        <p:txBody>
          <a:bodyPr wrap="square">
            <a:spAutoFit/>
          </a:bodyPr>
          <a:lstStyle/>
          <a:p>
            <a:pPr algn="ctr"/>
            <a:r>
              <a:rPr lang="fr-FR" dirty="0">
                <a:latin typeface="Chalkduster" panose="03050602040202020205" pitchFamily="66" charset="77"/>
              </a:rPr>
              <a:t>LE VOL DU RAT</a:t>
            </a:r>
            <a:endParaRPr lang="fr-FR" dirty="0"/>
          </a:p>
        </p:txBody>
      </p:sp>
      <p:pic>
        <p:nvPicPr>
          <p:cNvPr id="5" name="Image 4">
            <a:extLst>
              <a:ext uri="{FF2B5EF4-FFF2-40B4-BE49-F238E27FC236}">
                <a16:creationId xmlns:a16="http://schemas.microsoft.com/office/drawing/2014/main" id="{15854AB8-F58F-40B3-A9EA-A36A832EC133}"/>
              </a:ext>
            </a:extLst>
          </p:cNvPr>
          <p:cNvPicPr>
            <a:picLocks noChangeAspect="1"/>
          </p:cNvPicPr>
          <p:nvPr/>
        </p:nvPicPr>
        <p:blipFill>
          <a:blip r:embed="rId4"/>
          <a:stretch>
            <a:fillRect/>
          </a:stretch>
        </p:blipFill>
        <p:spPr>
          <a:xfrm>
            <a:off x="8407253" y="3715555"/>
            <a:ext cx="3492000" cy="232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a:extLst>
              <a:ext uri="{FF2B5EF4-FFF2-40B4-BE49-F238E27FC236}">
                <a16:creationId xmlns:a16="http://schemas.microsoft.com/office/drawing/2014/main" id="{F13B6D38-EC71-4B6B-B4AD-B74880BB03E2}"/>
              </a:ext>
            </a:extLst>
          </p:cNvPr>
          <p:cNvPicPr>
            <a:picLocks noChangeAspect="1"/>
          </p:cNvPicPr>
          <p:nvPr/>
        </p:nvPicPr>
        <p:blipFill>
          <a:blip r:embed="rId5"/>
          <a:stretch>
            <a:fillRect/>
          </a:stretch>
        </p:blipFill>
        <p:spPr>
          <a:xfrm>
            <a:off x="8407253" y="1084278"/>
            <a:ext cx="3492000" cy="2325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3600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80B8839-5450-4101-A08D-142CB46373C0}"/>
              </a:ext>
            </a:extLst>
          </p:cNvPr>
          <p:cNvPicPr>
            <a:picLocks noChangeAspect="1"/>
          </p:cNvPicPr>
          <p:nvPr/>
        </p:nvPicPr>
        <p:blipFill>
          <a:blip r:embed="rId3"/>
          <a:stretch>
            <a:fillRect/>
          </a:stretch>
        </p:blipFill>
        <p:spPr>
          <a:xfrm>
            <a:off x="7198291" y="174786"/>
            <a:ext cx="2073600"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 13">
            <a:extLst>
              <a:ext uri="{FF2B5EF4-FFF2-40B4-BE49-F238E27FC236}">
                <a16:creationId xmlns:a16="http://schemas.microsoft.com/office/drawing/2014/main" id="{A07583F0-2991-47A4-B5D3-47A840C3FABD}"/>
              </a:ext>
            </a:extLst>
          </p:cNvPr>
          <p:cNvPicPr>
            <a:picLocks noChangeAspect="1"/>
          </p:cNvPicPr>
          <p:nvPr/>
        </p:nvPicPr>
        <p:blipFill>
          <a:blip r:embed="rId4"/>
          <a:stretch>
            <a:fillRect/>
          </a:stretch>
        </p:blipFill>
        <p:spPr>
          <a:xfrm>
            <a:off x="9871844" y="179548"/>
            <a:ext cx="1925439"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 15">
            <a:extLst>
              <a:ext uri="{FF2B5EF4-FFF2-40B4-BE49-F238E27FC236}">
                <a16:creationId xmlns:a16="http://schemas.microsoft.com/office/drawing/2014/main" id="{A9ABD2AA-E030-45DF-9D4A-230B9DD350F3}"/>
              </a:ext>
            </a:extLst>
          </p:cNvPr>
          <p:cNvPicPr>
            <a:picLocks noChangeAspect="1"/>
          </p:cNvPicPr>
          <p:nvPr/>
        </p:nvPicPr>
        <p:blipFill>
          <a:blip r:embed="rId5"/>
          <a:stretch>
            <a:fillRect/>
          </a:stretch>
        </p:blipFill>
        <p:spPr>
          <a:xfrm>
            <a:off x="4678338" y="174786"/>
            <a:ext cx="1920000"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7" name="Groupe 16">
            <a:extLst>
              <a:ext uri="{FF2B5EF4-FFF2-40B4-BE49-F238E27FC236}">
                <a16:creationId xmlns:a16="http://schemas.microsoft.com/office/drawing/2014/main" id="{D3290E9E-81C8-4CE8-8631-B1D496A8CB9B}"/>
              </a:ext>
            </a:extLst>
          </p:cNvPr>
          <p:cNvGrpSpPr/>
          <p:nvPr/>
        </p:nvGrpSpPr>
        <p:grpSpPr>
          <a:xfrm>
            <a:off x="349468" y="762335"/>
            <a:ext cx="3915104" cy="5636782"/>
            <a:chOff x="349467" y="174786"/>
            <a:chExt cx="3915104" cy="5636782"/>
          </a:xfrm>
        </p:grpSpPr>
        <p:sp>
          <p:nvSpPr>
            <p:cNvPr id="18" name="ZoneTexte 17">
              <a:extLst>
                <a:ext uri="{FF2B5EF4-FFF2-40B4-BE49-F238E27FC236}">
                  <a16:creationId xmlns:a16="http://schemas.microsoft.com/office/drawing/2014/main" id="{F06A5EA7-5598-4BB1-B01A-CAD785C3945F}"/>
                </a:ext>
              </a:extLst>
            </p:cNvPr>
            <p:cNvSpPr txBox="1"/>
            <p:nvPr/>
          </p:nvSpPr>
          <p:spPr>
            <a:xfrm>
              <a:off x="349467" y="5165237"/>
              <a:ext cx="3915103" cy="646331"/>
            </a:xfrm>
            <a:prstGeom prst="rect">
              <a:avLst/>
            </a:prstGeom>
            <a:noFill/>
          </p:spPr>
          <p:txBody>
            <a:bodyPr wrap="square">
              <a:spAutoFit/>
            </a:bodyPr>
            <a:lstStyle/>
            <a:p>
              <a:pPr algn="ctr"/>
              <a:r>
                <a:rPr lang="it-IT" dirty="0"/>
                <a:t>Pietro Longhi (1701 – 1785)</a:t>
              </a:r>
            </a:p>
            <a:p>
              <a:pPr algn="ctr"/>
              <a:r>
                <a:rPr lang="it-IT" dirty="0"/>
                <a:t> </a:t>
              </a:r>
              <a:r>
                <a:rPr lang="it-IT" dirty="0">
                  <a:effectLst>
                    <a:outerShdw blurRad="38100" dist="38100" dir="2700000" algn="tl">
                      <a:srgbClr val="000000">
                        <a:alpha val="43137"/>
                      </a:srgbClr>
                    </a:outerShdw>
                  </a:effectLst>
                </a:rPr>
                <a:t>Il Ridotto</a:t>
              </a:r>
              <a:endParaRPr lang="fr-FR" dirty="0">
                <a:effectLst>
                  <a:outerShdw blurRad="38100" dist="38100" dir="2700000" algn="tl">
                    <a:srgbClr val="000000">
                      <a:alpha val="43137"/>
                    </a:srgbClr>
                  </a:outerShdw>
                </a:effectLst>
              </a:endParaRPr>
            </a:p>
          </p:txBody>
        </p:sp>
        <p:pic>
          <p:nvPicPr>
            <p:cNvPr id="19" name="Image 18">
              <a:extLst>
                <a:ext uri="{FF2B5EF4-FFF2-40B4-BE49-F238E27FC236}">
                  <a16:creationId xmlns:a16="http://schemas.microsoft.com/office/drawing/2014/main" id="{D9EBBCE6-AE99-47A1-B916-226F533DADB0}"/>
                </a:ext>
              </a:extLst>
            </p:cNvPr>
            <p:cNvPicPr>
              <a:picLocks noChangeAspect="1"/>
            </p:cNvPicPr>
            <p:nvPr/>
          </p:nvPicPr>
          <p:blipFill>
            <a:blip r:embed="rId6"/>
            <a:stretch>
              <a:fillRect/>
            </a:stretch>
          </p:blipFill>
          <p:spPr>
            <a:xfrm>
              <a:off x="349468" y="174786"/>
              <a:ext cx="3915103" cy="4990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21" name="Image 20">
            <a:extLst>
              <a:ext uri="{FF2B5EF4-FFF2-40B4-BE49-F238E27FC236}">
                <a16:creationId xmlns:a16="http://schemas.microsoft.com/office/drawing/2014/main" id="{8CA9857F-595A-4215-B260-C01FEAE3D61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5519328" y="3584695"/>
            <a:ext cx="3752563" cy="2814422"/>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 name="Image 25">
            <a:extLst>
              <a:ext uri="{FF2B5EF4-FFF2-40B4-BE49-F238E27FC236}">
                <a16:creationId xmlns:a16="http://schemas.microsoft.com/office/drawing/2014/main" id="{DDB27D81-8D6E-4AAC-AAD2-AB81C6A548F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667" b="96500" l="9603" r="94371">
                        <a14:foregroundMark x1="12472" y1="64667" x2="16667" y2="59500"/>
                        <a14:foregroundMark x1="26380" y1="40167" x2="27042" y2="40500"/>
                        <a14:foregroundMark x1="71082" y1="35500" x2="70971" y2="44167"/>
                        <a14:foregroundMark x1="73841" y1="43667" x2="74503" y2="47167"/>
                        <a14:backgroundMark x1="51325" y1="38833" x2="62031" y2="36833"/>
                        <a14:backgroundMark x1="33885" y1="37667" x2="42163" y2="38667"/>
                        <a14:backgroundMark x1="82119" y1="63500" x2="82119" y2="63500"/>
                        <a14:backgroundMark x1="87748" y1="63167" x2="87748" y2="63167"/>
                        <a14:backgroundMark x1="19757" y1="62333" x2="19757" y2="62333"/>
                      </a14:backgroundRemoval>
                    </a14:imgEffect>
                  </a14:imgLayer>
                </a14:imgProps>
              </a:ext>
            </a:extLst>
          </a:blip>
          <a:stretch>
            <a:fillRect/>
          </a:stretch>
        </p:blipFill>
        <p:spPr>
          <a:xfrm>
            <a:off x="9818856" y="5138500"/>
            <a:ext cx="2373144" cy="1571619"/>
          </a:xfrm>
          <a:prstGeom prst="rect">
            <a:avLst/>
          </a:prstGeom>
        </p:spPr>
      </p:pic>
      <p:sp>
        <p:nvSpPr>
          <p:cNvPr id="11" name="ZoneTexte 10">
            <a:extLst>
              <a:ext uri="{FF2B5EF4-FFF2-40B4-BE49-F238E27FC236}">
                <a16:creationId xmlns:a16="http://schemas.microsoft.com/office/drawing/2014/main" id="{1BBCE722-3352-40FD-8372-F221994742AB}"/>
              </a:ext>
            </a:extLst>
          </p:cNvPr>
          <p:cNvSpPr txBox="1"/>
          <p:nvPr/>
        </p:nvSpPr>
        <p:spPr>
          <a:xfrm>
            <a:off x="114300" y="116004"/>
            <a:ext cx="4429125" cy="369332"/>
          </a:xfrm>
          <a:prstGeom prst="rect">
            <a:avLst/>
          </a:prstGeom>
          <a:noFill/>
        </p:spPr>
        <p:txBody>
          <a:bodyPr wrap="square">
            <a:spAutoFit/>
          </a:bodyPr>
          <a:lstStyle/>
          <a:p>
            <a:pPr algn="ctr"/>
            <a:r>
              <a:rPr lang="fr-FR" dirty="0">
                <a:latin typeface="Chalkduster" panose="03050602040202020205" pitchFamily="66" charset="77"/>
              </a:rPr>
              <a:t>LES COSTUMES : LA BAUTA</a:t>
            </a:r>
            <a:endParaRPr lang="fr-FR" dirty="0"/>
          </a:p>
        </p:txBody>
      </p:sp>
    </p:spTree>
    <p:extLst>
      <p:ext uri="{BB962C8B-B14F-4D97-AF65-F5344CB8AC3E}">
        <p14:creationId xmlns:p14="http://schemas.microsoft.com/office/powerpoint/2010/main" val="2468367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CF1F5B89-2FFA-4C1C-91A4-A3817E535E65}"/>
              </a:ext>
            </a:extLst>
          </p:cNvPr>
          <p:cNvGrpSpPr/>
          <p:nvPr/>
        </p:nvGrpSpPr>
        <p:grpSpPr>
          <a:xfrm>
            <a:off x="234433" y="156524"/>
            <a:ext cx="2328984" cy="2880000"/>
            <a:chOff x="1195093" y="1079938"/>
            <a:chExt cx="2328984" cy="2880000"/>
          </a:xfrm>
        </p:grpSpPr>
        <p:pic>
          <p:nvPicPr>
            <p:cNvPr id="13" name="Image 12">
              <a:extLst>
                <a:ext uri="{FF2B5EF4-FFF2-40B4-BE49-F238E27FC236}">
                  <a16:creationId xmlns:a16="http://schemas.microsoft.com/office/drawing/2014/main" id="{D5888E2A-0844-4081-9776-23F476522A5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45" b="95708" l="2339" r="98992">
                          <a14:foregroundMark x1="50081" y1="7243" x2="49798" y2="3454"/>
                          <a14:foregroundMark x1="52863" y1="3555" x2="52863" y2="3555"/>
                          <a14:foregroundMark x1="58105" y1="4494" x2="58105" y2="4494"/>
                          <a14:foregroundMark x1="89355" y1="3689" x2="89355" y2="3689"/>
                          <a14:foregroundMark x1="84355" y1="3924" x2="84355" y2="3924"/>
                          <a14:foregroundMark x1="15968" y1="5164" x2="15968" y2="5164"/>
                          <a14:foregroundMark x1="8911" y1="53689" x2="9315" y2="53689"/>
                          <a14:foregroundMark x1="9879" y1="56539" x2="8508" y2="49430"/>
                          <a14:foregroundMark x1="94032" y1="58954" x2="89476" y2="49531"/>
                          <a14:foregroundMark x1="81048" y1="91616" x2="70685" y2="89437"/>
                          <a14:foregroundMark x1="95847" y1="92421" x2="92944" y2="89873"/>
                          <a14:foregroundMark x1="24113" y1="91717" x2="31855" y2="88263"/>
                          <a14:foregroundMark x1="35847" y1="92052" x2="30202" y2="87827"/>
                          <a14:foregroundMark x1="38468" y1="91952" x2="46653" y2="92857"/>
                          <a14:foregroundMark x1="5161" y1="93226" x2="8911" y2="88062"/>
                          <a14:foregroundMark x1="95000" y1="82864" x2="95282" y2="83434"/>
                          <a14:foregroundMark x1="95968" y1="92757" x2="90605" y2="90912"/>
                          <a14:foregroundMark x1="10565" y1="93226" x2="17056" y2="91616"/>
                          <a14:foregroundMark x1="15685" y1="93327" x2="23145" y2="90577"/>
                        </a14:backgroundRemoval>
                      </a14:imgEffect>
                    </a14:imgLayer>
                  </a14:imgProps>
                </a:ext>
              </a:extLst>
            </a:blip>
            <a:srcRect l="18677" t="16036" r="16149" b="16938"/>
            <a:stretch/>
          </p:blipFill>
          <p:spPr>
            <a:xfrm>
              <a:off x="1256643" y="1079938"/>
              <a:ext cx="2216250"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ZoneTexte 14">
              <a:extLst>
                <a:ext uri="{FF2B5EF4-FFF2-40B4-BE49-F238E27FC236}">
                  <a16:creationId xmlns:a16="http://schemas.microsoft.com/office/drawing/2014/main" id="{11376E8C-98B3-4B3F-AEB3-F2608DB58260}"/>
                </a:ext>
              </a:extLst>
            </p:cNvPr>
            <p:cNvSpPr txBox="1"/>
            <p:nvPr/>
          </p:nvSpPr>
          <p:spPr>
            <a:xfrm>
              <a:off x="1195093" y="3682939"/>
              <a:ext cx="2328984" cy="261610"/>
            </a:xfrm>
            <a:prstGeom prst="rect">
              <a:avLst/>
            </a:prstGeom>
            <a:noFill/>
          </p:spPr>
          <p:txBody>
            <a:bodyPr wrap="square">
              <a:spAutoFit/>
            </a:bodyPr>
            <a:lstStyle/>
            <a:p>
              <a:pPr algn="ctr"/>
              <a:r>
                <a:rPr lang="fr-FR" sz="1100" dirty="0"/>
                <a:t>Lorenzo Tiepolo - </a:t>
              </a:r>
              <a:r>
                <a:rPr lang="fr-FR" sz="1100" dirty="0">
                  <a:effectLst>
                    <a:outerShdw blurRad="38100" dist="38100" dir="2700000" algn="tl">
                      <a:srgbClr val="000000">
                        <a:alpha val="43137"/>
                      </a:srgbClr>
                    </a:outerShdw>
                  </a:effectLst>
                </a:rPr>
                <a:t>Femme au masque</a:t>
              </a:r>
            </a:p>
          </p:txBody>
        </p:sp>
      </p:grpSp>
      <p:pic>
        <p:nvPicPr>
          <p:cNvPr id="18" name="Image 17">
            <a:extLst>
              <a:ext uri="{FF2B5EF4-FFF2-40B4-BE49-F238E27FC236}">
                <a16:creationId xmlns:a16="http://schemas.microsoft.com/office/drawing/2014/main" id="{EDBF0D78-A2EE-4B50-A9D9-29C0F9E5E68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503" r="100000">
                        <a14:backgroundMark x1="70854" y1="96457" x2="32161" y2="99606"/>
                        <a14:backgroundMark x1="47236" y1="42126" x2="62312" y2="42126"/>
                        <a14:backgroundMark x1="18090" y1="47244" x2="22613" y2="43307"/>
                      </a14:backgroundRemoval>
                    </a14:imgEffect>
                  </a14:imgLayer>
                </a14:imgProps>
              </a:ext>
            </a:extLst>
          </a:blip>
          <a:stretch>
            <a:fillRect/>
          </a:stretch>
        </p:blipFill>
        <p:spPr>
          <a:xfrm rot="20580482" flipH="1">
            <a:off x="325680" y="5084774"/>
            <a:ext cx="1271457" cy="1622865"/>
          </a:xfrm>
          <a:prstGeom prst="rect">
            <a:avLst/>
          </a:prstGeom>
        </p:spPr>
      </p:pic>
      <p:pic>
        <p:nvPicPr>
          <p:cNvPr id="20" name="Image 19">
            <a:extLst>
              <a:ext uri="{FF2B5EF4-FFF2-40B4-BE49-F238E27FC236}">
                <a16:creationId xmlns:a16="http://schemas.microsoft.com/office/drawing/2014/main" id="{22B7E779-51FF-4D36-A5AC-4DB947FAC277}"/>
              </a:ext>
            </a:extLst>
          </p:cNvPr>
          <p:cNvPicPr>
            <a:picLocks noChangeAspect="1"/>
          </p:cNvPicPr>
          <p:nvPr/>
        </p:nvPicPr>
        <p:blipFill>
          <a:blip r:embed="rId7"/>
          <a:stretch>
            <a:fillRect/>
          </a:stretch>
        </p:blipFill>
        <p:spPr>
          <a:xfrm>
            <a:off x="5772180" y="4103628"/>
            <a:ext cx="1800000" cy="18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Image 21">
            <a:extLst>
              <a:ext uri="{FF2B5EF4-FFF2-40B4-BE49-F238E27FC236}">
                <a16:creationId xmlns:a16="http://schemas.microsoft.com/office/drawing/2014/main" id="{77E7F66C-AE0F-443B-A4CC-DE3F1E7CECBF}"/>
              </a:ext>
            </a:extLst>
          </p:cNvPr>
          <p:cNvPicPr>
            <a:picLocks noChangeAspect="1"/>
          </p:cNvPicPr>
          <p:nvPr/>
        </p:nvPicPr>
        <p:blipFill>
          <a:blip r:embed="rId8"/>
          <a:stretch>
            <a:fillRect/>
          </a:stretch>
        </p:blipFill>
        <p:spPr>
          <a:xfrm>
            <a:off x="8283939" y="744920"/>
            <a:ext cx="3567589" cy="5368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Image 23">
            <a:extLst>
              <a:ext uri="{FF2B5EF4-FFF2-40B4-BE49-F238E27FC236}">
                <a16:creationId xmlns:a16="http://schemas.microsoft.com/office/drawing/2014/main" id="{9EB5706D-564B-4396-B755-927F3F10C4FC}"/>
              </a:ext>
            </a:extLst>
          </p:cNvPr>
          <p:cNvPicPr>
            <a:picLocks noChangeAspect="1"/>
          </p:cNvPicPr>
          <p:nvPr/>
        </p:nvPicPr>
        <p:blipFill>
          <a:blip r:embed="rId9"/>
          <a:stretch>
            <a:fillRect/>
          </a:stretch>
        </p:blipFill>
        <p:spPr>
          <a:xfrm>
            <a:off x="3143912" y="156524"/>
            <a:ext cx="1916509"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Image 25">
            <a:extLst>
              <a:ext uri="{FF2B5EF4-FFF2-40B4-BE49-F238E27FC236}">
                <a16:creationId xmlns:a16="http://schemas.microsoft.com/office/drawing/2014/main" id="{87BDB6A2-1469-4CA2-A6E4-DD8E7DFA5C62}"/>
              </a:ext>
            </a:extLst>
          </p:cNvPr>
          <p:cNvPicPr>
            <a:picLocks noChangeAspect="1"/>
          </p:cNvPicPr>
          <p:nvPr/>
        </p:nvPicPr>
        <p:blipFill>
          <a:blip r:embed="rId10"/>
          <a:stretch>
            <a:fillRect/>
          </a:stretch>
        </p:blipFill>
        <p:spPr>
          <a:xfrm>
            <a:off x="5640915" y="141135"/>
            <a:ext cx="2216251"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Image 29">
            <a:extLst>
              <a:ext uri="{FF2B5EF4-FFF2-40B4-BE49-F238E27FC236}">
                <a16:creationId xmlns:a16="http://schemas.microsoft.com/office/drawing/2014/main" id="{4E1BB33A-189E-4C1B-88BA-E43E293940BA}"/>
              </a:ext>
            </a:extLst>
          </p:cNvPr>
          <p:cNvPicPr>
            <a:picLocks noChangeAspect="1"/>
          </p:cNvPicPr>
          <p:nvPr/>
        </p:nvPicPr>
        <p:blipFill>
          <a:blip r:embed="rId11"/>
          <a:stretch>
            <a:fillRect/>
          </a:stretch>
        </p:blipFill>
        <p:spPr>
          <a:xfrm>
            <a:off x="2636200" y="3494412"/>
            <a:ext cx="2306295" cy="2880000"/>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ZoneTexte 10">
            <a:extLst>
              <a:ext uri="{FF2B5EF4-FFF2-40B4-BE49-F238E27FC236}">
                <a16:creationId xmlns:a16="http://schemas.microsoft.com/office/drawing/2014/main" id="{A57514F5-5557-4E33-8167-4B9F6D8A22B3}"/>
              </a:ext>
            </a:extLst>
          </p:cNvPr>
          <p:cNvSpPr txBox="1"/>
          <p:nvPr/>
        </p:nvSpPr>
        <p:spPr>
          <a:xfrm>
            <a:off x="7800975" y="175574"/>
            <a:ext cx="4429125" cy="369332"/>
          </a:xfrm>
          <a:prstGeom prst="rect">
            <a:avLst/>
          </a:prstGeom>
          <a:noFill/>
        </p:spPr>
        <p:txBody>
          <a:bodyPr wrap="square">
            <a:spAutoFit/>
          </a:bodyPr>
          <a:lstStyle/>
          <a:p>
            <a:pPr algn="ctr"/>
            <a:r>
              <a:rPr lang="fr-FR" dirty="0">
                <a:latin typeface="Chalkduster" panose="03050602040202020205" pitchFamily="66" charset="77"/>
              </a:rPr>
              <a:t>LES COSTUMES : LA MORETTA</a:t>
            </a:r>
            <a:endParaRPr lang="fr-FR" dirty="0"/>
          </a:p>
        </p:txBody>
      </p:sp>
    </p:spTree>
    <p:extLst>
      <p:ext uri="{BB962C8B-B14F-4D97-AF65-F5344CB8AC3E}">
        <p14:creationId xmlns:p14="http://schemas.microsoft.com/office/powerpoint/2010/main" val="1932999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5210220-EDAC-4A04-A48E-EA848E5DAA1C}"/>
              </a:ext>
            </a:extLst>
          </p:cNvPr>
          <p:cNvPicPr>
            <a:picLocks noChangeAspect="1"/>
          </p:cNvPicPr>
          <p:nvPr/>
        </p:nvPicPr>
        <p:blipFill>
          <a:blip r:embed="rId3"/>
          <a:stretch>
            <a:fillRect/>
          </a:stretch>
        </p:blipFill>
        <p:spPr>
          <a:xfrm>
            <a:off x="131379" y="129490"/>
            <a:ext cx="6352238" cy="4158731"/>
          </a:xfrm>
          <a:prstGeom prst="rect">
            <a:avLst/>
          </a:prstGeom>
        </p:spPr>
      </p:pic>
      <p:pic>
        <p:nvPicPr>
          <p:cNvPr id="9" name="Image 8">
            <a:extLst>
              <a:ext uri="{FF2B5EF4-FFF2-40B4-BE49-F238E27FC236}">
                <a16:creationId xmlns:a16="http://schemas.microsoft.com/office/drawing/2014/main" id="{B4CC08C8-A60A-475E-9983-9BF866AD3720}"/>
              </a:ext>
            </a:extLst>
          </p:cNvPr>
          <p:cNvPicPr>
            <a:picLocks noChangeAspect="1"/>
          </p:cNvPicPr>
          <p:nvPr/>
        </p:nvPicPr>
        <p:blipFill>
          <a:blip r:embed="rId4"/>
          <a:stretch>
            <a:fillRect/>
          </a:stretch>
        </p:blipFill>
        <p:spPr>
          <a:xfrm>
            <a:off x="6623108" y="2569778"/>
            <a:ext cx="5437514" cy="4158731"/>
          </a:xfrm>
          <a:prstGeom prst="rect">
            <a:avLst/>
          </a:prstGeom>
        </p:spPr>
      </p:pic>
      <p:sp>
        <p:nvSpPr>
          <p:cNvPr id="10" name="ZoneTexte 9">
            <a:extLst>
              <a:ext uri="{FF2B5EF4-FFF2-40B4-BE49-F238E27FC236}">
                <a16:creationId xmlns:a16="http://schemas.microsoft.com/office/drawing/2014/main" id="{062AFE22-3138-48EB-92A9-84CDE6652AAA}"/>
              </a:ext>
            </a:extLst>
          </p:cNvPr>
          <p:cNvSpPr txBox="1"/>
          <p:nvPr/>
        </p:nvSpPr>
        <p:spPr>
          <a:xfrm>
            <a:off x="6249985" y="313668"/>
            <a:ext cx="5914473" cy="1754326"/>
          </a:xfrm>
          <a:prstGeom prst="rect">
            <a:avLst/>
          </a:prstGeom>
          <a:noFill/>
        </p:spPr>
        <p:txBody>
          <a:bodyPr wrap="square" rtlCol="0">
            <a:spAutoFit/>
          </a:bodyPr>
          <a:lstStyle/>
          <a:p>
            <a:pPr algn="ctr"/>
            <a:r>
              <a:rPr lang="fr-FR" sz="5400" dirty="0">
                <a:latin typeface="Chalkduster" panose="03050602040202020205" pitchFamily="66" charset="77"/>
              </a:rPr>
              <a:t>COMMEDIA DELL’ARTE</a:t>
            </a:r>
          </a:p>
        </p:txBody>
      </p:sp>
      <p:pic>
        <p:nvPicPr>
          <p:cNvPr id="12" name="Image 11">
            <a:extLst>
              <a:ext uri="{FF2B5EF4-FFF2-40B4-BE49-F238E27FC236}">
                <a16:creationId xmlns:a16="http://schemas.microsoft.com/office/drawing/2014/main" id="{FCCB4494-2BA4-485D-B49B-B87BD7A58A9E}"/>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Lst>
          </a:blip>
          <a:stretch>
            <a:fillRect/>
          </a:stretch>
        </p:blipFill>
        <p:spPr>
          <a:xfrm>
            <a:off x="1809750" y="4585958"/>
            <a:ext cx="2857500" cy="1895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6946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2EE220A-524B-4837-AFEB-8BB1E212E3DC}"/>
              </a:ext>
            </a:extLst>
          </p:cNvPr>
          <p:cNvPicPr>
            <a:picLocks noChangeAspect="1"/>
          </p:cNvPicPr>
          <p:nvPr/>
        </p:nvPicPr>
        <p:blipFill rotWithShape="1">
          <a:blip r:embed="rId3"/>
          <a:srcRect l="12907" r="2730"/>
          <a:stretch/>
        </p:blipFill>
        <p:spPr>
          <a:xfrm>
            <a:off x="307423" y="809625"/>
            <a:ext cx="6629401" cy="523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 7">
            <a:extLst>
              <a:ext uri="{FF2B5EF4-FFF2-40B4-BE49-F238E27FC236}">
                <a16:creationId xmlns:a16="http://schemas.microsoft.com/office/drawing/2014/main" id="{6A152E15-30A4-43F3-8EA8-8AF5E524A581}"/>
              </a:ext>
            </a:extLst>
          </p:cNvPr>
          <p:cNvPicPr>
            <a:picLocks noChangeAspect="1"/>
          </p:cNvPicPr>
          <p:nvPr/>
        </p:nvPicPr>
        <p:blipFill>
          <a:blip r:embed="rId4"/>
          <a:stretch>
            <a:fillRect/>
          </a:stretch>
        </p:blipFill>
        <p:spPr>
          <a:xfrm>
            <a:off x="7332754" y="268014"/>
            <a:ext cx="4551820" cy="63219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ZoneTexte 3">
            <a:extLst>
              <a:ext uri="{FF2B5EF4-FFF2-40B4-BE49-F238E27FC236}">
                <a16:creationId xmlns:a16="http://schemas.microsoft.com/office/drawing/2014/main" id="{7C9DA97C-1317-49F6-BDBF-5B117A324C9E}"/>
              </a:ext>
            </a:extLst>
          </p:cNvPr>
          <p:cNvSpPr txBox="1"/>
          <p:nvPr/>
        </p:nvSpPr>
        <p:spPr>
          <a:xfrm>
            <a:off x="114300" y="248525"/>
            <a:ext cx="7077075" cy="369332"/>
          </a:xfrm>
          <a:prstGeom prst="rect">
            <a:avLst/>
          </a:prstGeom>
          <a:noFill/>
        </p:spPr>
        <p:txBody>
          <a:bodyPr wrap="square">
            <a:spAutoFit/>
          </a:bodyPr>
          <a:lstStyle/>
          <a:p>
            <a:pPr algn="ctr"/>
            <a:r>
              <a:rPr lang="fr-FR" dirty="0">
                <a:latin typeface="Chalkduster" panose="03050602040202020205" pitchFamily="66" charset="77"/>
              </a:rPr>
              <a:t>LES COSTUMES : ARLEQUIN</a:t>
            </a:r>
            <a:endParaRPr lang="fr-FR" dirty="0"/>
          </a:p>
        </p:txBody>
      </p:sp>
    </p:spTree>
    <p:extLst>
      <p:ext uri="{BB962C8B-B14F-4D97-AF65-F5344CB8AC3E}">
        <p14:creationId xmlns:p14="http://schemas.microsoft.com/office/powerpoint/2010/main" val="3672367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40A9D74-2A94-4995-A005-FCCC7051E976}"/>
              </a:ext>
            </a:extLst>
          </p:cNvPr>
          <p:cNvPicPr>
            <a:picLocks noChangeAspect="1"/>
          </p:cNvPicPr>
          <p:nvPr/>
        </p:nvPicPr>
        <p:blipFill>
          <a:blip r:embed="rId3"/>
          <a:stretch>
            <a:fillRect/>
          </a:stretch>
        </p:blipFill>
        <p:spPr>
          <a:xfrm>
            <a:off x="420190" y="1579179"/>
            <a:ext cx="6353175" cy="4762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 7">
            <a:extLst>
              <a:ext uri="{FF2B5EF4-FFF2-40B4-BE49-F238E27FC236}">
                <a16:creationId xmlns:a16="http://schemas.microsoft.com/office/drawing/2014/main" id="{F6F23545-711E-47C5-ADD4-89CE684C0C01}"/>
              </a:ext>
            </a:extLst>
          </p:cNvPr>
          <p:cNvPicPr>
            <a:picLocks noChangeAspect="1"/>
          </p:cNvPicPr>
          <p:nvPr/>
        </p:nvPicPr>
        <p:blipFill rotWithShape="1">
          <a:blip r:embed="rId4"/>
          <a:srcRect t="5419" r="12942" b="7212"/>
          <a:stretch/>
        </p:blipFill>
        <p:spPr>
          <a:xfrm>
            <a:off x="7888670" y="516320"/>
            <a:ext cx="3864194" cy="58253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a:extLst>
              <a:ext uri="{FF2B5EF4-FFF2-40B4-BE49-F238E27FC236}">
                <a16:creationId xmlns:a16="http://schemas.microsoft.com/office/drawing/2014/main" id="{5EC654D0-F7BB-408A-877D-7DEFD8ADAD79}"/>
              </a:ext>
            </a:extLst>
          </p:cNvPr>
          <p:cNvPicPr>
            <a:picLocks noChangeAspect="1"/>
          </p:cNvPicPr>
          <p:nvPr/>
        </p:nvPicPr>
        <p:blipFill>
          <a:blip r:embed="rId5"/>
          <a:stretch>
            <a:fillRect/>
          </a:stretch>
        </p:blipFill>
        <p:spPr>
          <a:xfrm>
            <a:off x="5857441" y="342899"/>
            <a:ext cx="1831848" cy="2743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ZoneTexte 4">
            <a:extLst>
              <a:ext uri="{FF2B5EF4-FFF2-40B4-BE49-F238E27FC236}">
                <a16:creationId xmlns:a16="http://schemas.microsoft.com/office/drawing/2014/main" id="{162C6032-5C29-4C46-A28E-EE3069122A54}"/>
              </a:ext>
            </a:extLst>
          </p:cNvPr>
          <p:cNvSpPr txBox="1"/>
          <p:nvPr/>
        </p:nvSpPr>
        <p:spPr>
          <a:xfrm>
            <a:off x="-152400" y="591707"/>
            <a:ext cx="7077075" cy="369332"/>
          </a:xfrm>
          <a:prstGeom prst="rect">
            <a:avLst/>
          </a:prstGeom>
          <a:noFill/>
        </p:spPr>
        <p:txBody>
          <a:bodyPr wrap="square">
            <a:spAutoFit/>
          </a:bodyPr>
          <a:lstStyle/>
          <a:p>
            <a:pPr algn="ctr"/>
            <a:r>
              <a:rPr lang="fr-FR" dirty="0">
                <a:latin typeface="Chalkduster" panose="03050602040202020205" pitchFamily="66" charset="77"/>
              </a:rPr>
              <a:t>LES COSTUMES : PIERROT</a:t>
            </a:r>
            <a:endParaRPr lang="fr-FR" dirty="0"/>
          </a:p>
        </p:txBody>
      </p:sp>
    </p:spTree>
    <p:extLst>
      <p:ext uri="{BB962C8B-B14F-4D97-AF65-F5344CB8AC3E}">
        <p14:creationId xmlns:p14="http://schemas.microsoft.com/office/powerpoint/2010/main" val="3007168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2C19BBC-C8F9-4930-AAEB-2777608DB79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500" b="90000" l="8511" r="93617"/>
                    </a14:imgEffect>
                  </a14:imgLayer>
                </a14:imgProps>
              </a:ext>
            </a:extLst>
          </a:blip>
          <a:stretch>
            <a:fillRect/>
          </a:stretch>
        </p:blipFill>
        <p:spPr>
          <a:xfrm>
            <a:off x="9572067" y="5076474"/>
            <a:ext cx="1686572" cy="1435380"/>
          </a:xfrm>
          <a:prstGeom prst="rect">
            <a:avLst/>
          </a:prstGeom>
        </p:spPr>
      </p:pic>
      <p:pic>
        <p:nvPicPr>
          <p:cNvPr id="8" name="Image 7">
            <a:extLst>
              <a:ext uri="{FF2B5EF4-FFF2-40B4-BE49-F238E27FC236}">
                <a16:creationId xmlns:a16="http://schemas.microsoft.com/office/drawing/2014/main" id="{22272814-2330-4E97-85F0-75A0BA74FF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20776836">
            <a:off x="1101925" y="5076475"/>
            <a:ext cx="1603628" cy="1614391"/>
          </a:xfrm>
          <a:prstGeom prst="rect">
            <a:avLst/>
          </a:prstGeom>
        </p:spPr>
      </p:pic>
      <p:pic>
        <p:nvPicPr>
          <p:cNvPr id="16" name="Image 15">
            <a:extLst>
              <a:ext uri="{FF2B5EF4-FFF2-40B4-BE49-F238E27FC236}">
                <a16:creationId xmlns:a16="http://schemas.microsoft.com/office/drawing/2014/main" id="{36E42FF7-B636-462D-9A92-20D1B994178D}"/>
              </a:ext>
            </a:extLst>
          </p:cNvPr>
          <p:cNvPicPr>
            <a:picLocks noChangeAspect="1"/>
          </p:cNvPicPr>
          <p:nvPr/>
        </p:nvPicPr>
        <p:blipFill rotWithShape="1">
          <a:blip r:embed="rId7"/>
          <a:srcRect r="4427" b="19209"/>
          <a:stretch/>
        </p:blipFill>
        <p:spPr>
          <a:xfrm>
            <a:off x="8693408" y="532086"/>
            <a:ext cx="2565231" cy="3600000"/>
          </a:xfrm>
          <a:prstGeom prst="rect">
            <a:avLst/>
          </a:prstGeom>
        </p:spPr>
      </p:pic>
      <p:pic>
        <p:nvPicPr>
          <p:cNvPr id="18" name="Image 17">
            <a:extLst>
              <a:ext uri="{FF2B5EF4-FFF2-40B4-BE49-F238E27FC236}">
                <a16:creationId xmlns:a16="http://schemas.microsoft.com/office/drawing/2014/main" id="{7EF51B37-4F02-44F6-9C16-4F6CDA3AC487}"/>
              </a:ext>
            </a:extLst>
          </p:cNvPr>
          <p:cNvPicPr>
            <a:picLocks noChangeAspect="1"/>
          </p:cNvPicPr>
          <p:nvPr/>
        </p:nvPicPr>
        <p:blipFill>
          <a:blip r:embed="rId8"/>
          <a:stretch>
            <a:fillRect/>
          </a:stretch>
        </p:blipFill>
        <p:spPr>
          <a:xfrm>
            <a:off x="4393562" y="532086"/>
            <a:ext cx="3411117" cy="57938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 13">
            <a:extLst>
              <a:ext uri="{FF2B5EF4-FFF2-40B4-BE49-F238E27FC236}">
                <a16:creationId xmlns:a16="http://schemas.microsoft.com/office/drawing/2014/main" id="{DBA7CBD2-E65B-4F93-AF3A-40F25D7ED96D}"/>
              </a:ext>
            </a:extLst>
          </p:cNvPr>
          <p:cNvPicPr>
            <a:picLocks noChangeAspect="1"/>
          </p:cNvPicPr>
          <p:nvPr/>
        </p:nvPicPr>
        <p:blipFill rotWithShape="1">
          <a:blip r:embed="rId9"/>
          <a:srcRect b="6187"/>
          <a:stretch/>
        </p:blipFill>
        <p:spPr>
          <a:xfrm>
            <a:off x="788014" y="532086"/>
            <a:ext cx="2716818" cy="3600000"/>
          </a:xfrm>
          <a:prstGeom prst="rect">
            <a:avLst/>
          </a:prstGeom>
        </p:spPr>
      </p:pic>
      <p:sp>
        <p:nvSpPr>
          <p:cNvPr id="7" name="ZoneTexte 6">
            <a:extLst>
              <a:ext uri="{FF2B5EF4-FFF2-40B4-BE49-F238E27FC236}">
                <a16:creationId xmlns:a16="http://schemas.microsoft.com/office/drawing/2014/main" id="{5FCAED61-7BE5-4273-B52C-2C9E5DD6E69F}"/>
              </a:ext>
            </a:extLst>
          </p:cNvPr>
          <p:cNvSpPr txBox="1"/>
          <p:nvPr/>
        </p:nvSpPr>
        <p:spPr>
          <a:xfrm>
            <a:off x="2557462" y="63859"/>
            <a:ext cx="7077075" cy="369332"/>
          </a:xfrm>
          <a:prstGeom prst="rect">
            <a:avLst/>
          </a:prstGeom>
          <a:noFill/>
        </p:spPr>
        <p:txBody>
          <a:bodyPr wrap="square">
            <a:spAutoFit/>
          </a:bodyPr>
          <a:lstStyle/>
          <a:p>
            <a:pPr algn="ctr"/>
            <a:r>
              <a:rPr lang="fr-FR" dirty="0">
                <a:latin typeface="Chalkduster" panose="03050602040202020205" pitchFamily="66" charset="77"/>
              </a:rPr>
              <a:t>LES COSTUMES : POLICHINELLE</a:t>
            </a:r>
            <a:endParaRPr lang="fr-FR" dirty="0"/>
          </a:p>
        </p:txBody>
      </p:sp>
    </p:spTree>
    <p:extLst>
      <p:ext uri="{BB962C8B-B14F-4D97-AF65-F5344CB8AC3E}">
        <p14:creationId xmlns:p14="http://schemas.microsoft.com/office/powerpoint/2010/main" val="3499121982"/>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TotalTime>
  <Words>1049</Words>
  <Application>Microsoft Office PowerPoint</Application>
  <PresentationFormat>Grand écran</PresentationFormat>
  <Paragraphs>54</Paragraphs>
  <Slides>12</Slides>
  <Notes>12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12</vt:i4>
      </vt:variant>
    </vt:vector>
  </HeadingPairs>
  <TitlesOfParts>
    <vt:vector size="20" baseType="lpstr">
      <vt:lpstr>Arial</vt:lpstr>
      <vt:lpstr>Baloo</vt:lpstr>
      <vt:lpstr>Calibri</vt:lpstr>
      <vt:lpstr>Calibri Light</vt:lpstr>
      <vt:lpstr>Chalkduster</vt:lpstr>
      <vt:lpstr>Helvetica Neue</vt:lpstr>
      <vt:lpstr>Times New Roman</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Sarah MORABITO</cp:lastModifiedBy>
  <cp:revision>40</cp:revision>
  <dcterms:created xsi:type="dcterms:W3CDTF">2021-07-14T07:58:51Z</dcterms:created>
  <dcterms:modified xsi:type="dcterms:W3CDTF">2021-08-11T20:39:10Z</dcterms:modified>
</cp:coreProperties>
</file>