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20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305" r:id="rId16"/>
    <p:sldId id="306" r:id="rId17"/>
    <p:sldId id="269" r:id="rId18"/>
    <p:sldId id="270" r:id="rId19"/>
    <p:sldId id="272" r:id="rId20"/>
    <p:sldId id="273" r:id="rId21"/>
    <p:sldId id="274" r:id="rId22"/>
    <p:sldId id="275" r:id="rId23"/>
    <p:sldId id="286" r:id="rId24"/>
    <p:sldId id="312" r:id="rId25"/>
    <p:sldId id="287" r:id="rId26"/>
    <p:sldId id="288" r:id="rId27"/>
    <p:sldId id="289" r:id="rId28"/>
    <p:sldId id="290" r:id="rId29"/>
    <p:sldId id="291" r:id="rId30"/>
    <p:sldId id="292" r:id="rId31"/>
    <p:sldId id="294" r:id="rId32"/>
    <p:sldId id="293" r:id="rId33"/>
    <p:sldId id="321" r:id="rId34"/>
    <p:sldId id="295" r:id="rId35"/>
    <p:sldId id="296" r:id="rId36"/>
    <p:sldId id="301" r:id="rId37"/>
    <p:sldId id="298" r:id="rId38"/>
    <p:sldId id="299" r:id="rId39"/>
    <p:sldId id="300" r:id="rId40"/>
    <p:sldId id="278" r:id="rId41"/>
    <p:sldId id="314" r:id="rId42"/>
    <p:sldId id="280" r:id="rId43"/>
    <p:sldId id="315" r:id="rId44"/>
    <p:sldId id="309" r:id="rId45"/>
    <p:sldId id="310" r:id="rId46"/>
    <p:sldId id="311" r:id="rId47"/>
    <p:sldId id="304" r:id="rId48"/>
    <p:sldId id="303" r:id="rId49"/>
    <p:sldId id="281" r:id="rId50"/>
    <p:sldId id="283" r:id="rId51"/>
    <p:sldId id="284" r:id="rId52"/>
    <p:sldId id="285" r:id="rId53"/>
    <p:sldId id="302" r:id="rId5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çois KLECZEWSKI" initials="FK" lastIdx="3" clrIdx="0">
    <p:extLst>
      <p:ext uri="{19B8F6BF-5375-455C-9EA6-DF929625EA0E}">
        <p15:presenceInfo xmlns:p15="http://schemas.microsoft.com/office/powerpoint/2012/main" userId="32f99a46bafedb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CC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F23BA-E049-406E-89BC-ADEE54A437FA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95612-A4D4-41FD-BAA0-790B553C61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19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5612-A4D4-41FD-BAA0-790B553C61C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3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5612-A4D4-41FD-BAA0-790B553C61C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38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5612-A4D4-41FD-BAA0-790B553C61C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7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75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0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2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73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42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7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82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5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8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05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5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50A8E-7AC0-46A4-9E42-9068F550960D}" type="datetimeFigureOut">
              <a:rPr lang="fr-FR" smtClean="0"/>
              <a:t>30/05/2017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DEA51-4E43-47E0-A17B-DC5120A27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40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3" Type="http://schemas.microsoft.com/office/2007/relationships/media" Target="../media/media2.m4a"/><Relationship Id="rId7" Type="http://schemas.openxmlformats.org/officeDocument/2006/relationships/image" Target="../media/image38.jpg"/><Relationship Id="rId12" Type="http://schemas.openxmlformats.org/officeDocument/2006/relationships/image" Target="../media/image43.gif"/><Relationship Id="rId2" Type="http://schemas.openxmlformats.org/officeDocument/2006/relationships/audio" Target="../media/media1.m4a"/><Relationship Id="rId16" Type="http://schemas.openxmlformats.org/officeDocument/2006/relationships/image" Target="../media/image47.gif"/><Relationship Id="rId1" Type="http://schemas.microsoft.com/office/2007/relationships/media" Target="../media/media1.m4a"/><Relationship Id="rId6" Type="http://schemas.openxmlformats.org/officeDocument/2006/relationships/image" Target="../media/image37.gif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audio" Target="../media/media2.m4a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1.jpeg"/><Relationship Id="rId4" Type="http://schemas.openxmlformats.org/officeDocument/2006/relationships/image" Target="../media/image47.gif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jpeg"/><Relationship Id="rId7" Type="http://schemas.openxmlformats.org/officeDocument/2006/relationships/image" Target="../media/image43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47.gif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ésultat de recherche d'images pour &quot;3ème forum du printemps de l'éducation&quot;"/>
          <p:cNvSpPr>
            <a:spLocks noChangeAspect="1" noChangeArrowheads="1"/>
          </p:cNvSpPr>
          <p:nvPr/>
        </p:nvSpPr>
        <p:spPr bwMode="auto">
          <a:xfrm>
            <a:off x="1288340" y="15615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7339" y="5902785"/>
            <a:ext cx="1159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Proposition de démarche en CE1, en CE2.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40" y="517923"/>
            <a:ext cx="9178674" cy="43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30708" y="1146131"/>
            <a:ext cx="613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La classe ne sait pas écrire:  geai   jouer!</a:t>
            </a:r>
            <a:r>
              <a:rPr lang="fr-FR" sz="2800" b="1" dirty="0" smtClean="0">
                <a:solidFill>
                  <a:srgbClr val="FF0000"/>
                </a:solidFill>
              </a:rPr>
              <a:t>   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60991" y="1146131"/>
            <a:ext cx="51638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Comment résoudre ce problème?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8710" y="2226482"/>
            <a:ext cx="2339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0070C0"/>
                </a:solidFill>
              </a:rPr>
              <a:t>Matériel:</a:t>
            </a:r>
            <a:endParaRPr lang="fr-FR" sz="44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P10806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8" y="2952006"/>
            <a:ext cx="3905156" cy="37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ttp://lewebpedagogique.com/conjugaisonhorizontalece1/files/2016/01/P1080629.jpg"/>
          <p:cNvSpPr>
            <a:spLocks noChangeAspect="1" noChangeArrowheads="1"/>
          </p:cNvSpPr>
          <p:nvPr/>
        </p:nvSpPr>
        <p:spPr bwMode="auto">
          <a:xfrm>
            <a:off x="63500" y="-136524"/>
            <a:ext cx="5914219" cy="44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083286" y="1546240"/>
            <a:ext cx="6950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rgbClr val="FFC000"/>
                </a:solidFill>
              </a:rPr>
              <a:t>TROUVER des modèles!</a:t>
            </a:r>
            <a:endParaRPr lang="fr-FR" sz="5400" b="1" dirty="0">
              <a:solidFill>
                <a:srgbClr val="FFC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70" y="2469570"/>
            <a:ext cx="4188620" cy="3141465"/>
          </a:xfrm>
          <a:prstGeom prst="rect">
            <a:avLst/>
          </a:prstGeom>
        </p:spPr>
      </p:pic>
      <p:pic>
        <p:nvPicPr>
          <p:cNvPr id="5130" name="Picture 10" descr="Pochette de 12 feutres pointes moyennes, couleurs assor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90" y="3102864"/>
            <a:ext cx="3593910" cy="23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737" y="1401727"/>
            <a:ext cx="7497174" cy="56228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45" y="801859"/>
            <a:ext cx="7207557" cy="54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1145176"/>
            <a:ext cx="7506267" cy="56297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92215" y="437290"/>
            <a:ext cx="334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Une règle d’or!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01802" y="1348656"/>
            <a:ext cx="472623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Recopier sans erreur!</a:t>
            </a:r>
          </a:p>
          <a:p>
            <a:endParaRPr lang="fr-FR" sz="28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88" y="3209524"/>
            <a:ext cx="4250862" cy="328094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73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050877"/>
            <a:ext cx="6315421" cy="56569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56211" y="1501254"/>
            <a:ext cx="4287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0000"/>
                </a:solidFill>
              </a:rPr>
              <a:t>Bilan </a:t>
            </a:r>
          </a:p>
          <a:p>
            <a:pPr algn="ctr"/>
            <a:r>
              <a:rPr lang="fr-FR" sz="4800" b="1" dirty="0" smtClean="0">
                <a:solidFill>
                  <a:srgbClr val="FF0000"/>
                </a:solidFill>
              </a:rPr>
              <a:t>de la recherche!</a:t>
            </a: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3671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" y="1610899"/>
            <a:ext cx="5141713" cy="46056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37829" y="1214651"/>
            <a:ext cx="49839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Utiliser les modèles 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pour écrire correctement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Geais joues! 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12507" y="1364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Rappel du problème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74024" y="340773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Récupérer les modèles trouvés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629" y="1871273"/>
            <a:ext cx="5561940" cy="419410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9" y="1037230"/>
            <a:ext cx="8521943" cy="57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12507" y="1364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Rappel du problème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74024" y="340773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Récupérer les modèles trouvés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74256" y="710105"/>
            <a:ext cx="38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Résoudre le problème avec les modèles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77971" y="1064103"/>
            <a:ext cx="14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Structuration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435"/>
            <a:ext cx="7120856" cy="53127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183" y="2253482"/>
            <a:ext cx="5262306" cy="39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95534" y="1228298"/>
            <a:ext cx="4023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Et les autres temps?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46643" y="1259075"/>
            <a:ext cx="7000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Comment les aborder en début de CE1?</a:t>
            </a:r>
            <a:endParaRPr lang="fr-FR" sz="3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38751" y="2161229"/>
            <a:ext cx="6217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rgbClr val="7030A0"/>
                </a:solidFill>
              </a:rPr>
              <a:t>L’appel de la cantine!</a:t>
            </a:r>
            <a:endParaRPr lang="fr-FR" sz="5400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415" y="3408762"/>
            <a:ext cx="2513462" cy="696036"/>
          </a:xfrm>
          <a:prstGeom prst="wedgeRectCallout">
            <a:avLst>
              <a:gd name="adj1" fmla="val 67674"/>
              <a:gd name="adj2" fmla="val 82283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Je </a:t>
            </a:r>
            <a:r>
              <a:rPr lang="fr-FR" sz="3200" b="1" dirty="0" err="1" smtClean="0"/>
              <a:t>mang</a:t>
            </a:r>
            <a:endParaRPr lang="fr-FR" sz="3200" b="1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738280" y="2731540"/>
            <a:ext cx="2442950" cy="706038"/>
          </a:xfrm>
          <a:prstGeom prst="wedgeRoundRectCallout">
            <a:avLst>
              <a:gd name="adj1" fmla="val -57705"/>
              <a:gd name="adj2" fmla="val 103093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Ge mange</a:t>
            </a:r>
            <a:endParaRPr lang="fr-FR" sz="2800" b="1" dirty="0"/>
          </a:p>
        </p:txBody>
      </p:sp>
      <p:sp>
        <p:nvSpPr>
          <p:cNvPr id="14" name="Bulle ronde 13"/>
          <p:cNvSpPr/>
          <p:nvPr/>
        </p:nvSpPr>
        <p:spPr>
          <a:xfrm>
            <a:off x="3887335" y="2954408"/>
            <a:ext cx="2210029" cy="1270900"/>
          </a:xfrm>
          <a:prstGeom prst="wedgeEllipseCallout">
            <a:avLst>
              <a:gd name="adj1" fmla="val 81679"/>
              <a:gd name="adj2" fmla="val 20619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Je mange</a:t>
            </a:r>
            <a:endParaRPr lang="fr-FR" sz="2800" b="1" dirty="0"/>
          </a:p>
        </p:txBody>
      </p:sp>
      <p:sp>
        <p:nvSpPr>
          <p:cNvPr id="15" name="Explosion 2 14"/>
          <p:cNvSpPr/>
          <p:nvPr/>
        </p:nvSpPr>
        <p:spPr>
          <a:xfrm>
            <a:off x="2203656" y="4095157"/>
            <a:ext cx="6096001" cy="2675127"/>
          </a:xfrm>
          <a:prstGeom prst="irregularSeal2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/>
              <a:t>Menteurs!!!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9192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4025" y="341194"/>
            <a:ext cx="8422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</a:rPr>
              <a:t>Prendre conscience que l’on doit parler au futur!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8490" y="1163399"/>
            <a:ext cx="634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Tout à l’heure, à la cantine, je … </a:t>
            </a:r>
            <a:endParaRPr lang="fr-FR" sz="3600" b="1" dirty="0"/>
          </a:p>
        </p:txBody>
      </p:sp>
      <p:sp>
        <p:nvSpPr>
          <p:cNvPr id="4" name="Bulle ronde 3"/>
          <p:cNvSpPr/>
          <p:nvPr/>
        </p:nvSpPr>
        <p:spPr>
          <a:xfrm>
            <a:off x="614151" y="2339547"/>
            <a:ext cx="4743030" cy="1815152"/>
          </a:xfrm>
          <a:prstGeom prst="wedgeEllipseCallout">
            <a:avLst>
              <a:gd name="adj1" fmla="val 42538"/>
              <a:gd name="adj2" fmla="val 5122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 smtClean="0">
                <a:solidFill>
                  <a:schemeClr val="tx1"/>
                </a:solidFill>
              </a:rPr>
              <a:t>Je vé mangé</a:t>
            </a:r>
            <a:endParaRPr lang="fr-FR" sz="4800" b="1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5540" y="2047160"/>
            <a:ext cx="5042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C’est le temps utilisé à l’oral!</a:t>
            </a:r>
            <a:endParaRPr lang="fr-FR" sz="3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650173" y="2762404"/>
            <a:ext cx="4978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Voici le </a:t>
            </a:r>
            <a:r>
              <a:rPr lang="fr-FR" sz="4800" b="1" dirty="0" smtClean="0">
                <a:solidFill>
                  <a:srgbClr val="FFC000"/>
                </a:solidFill>
              </a:rPr>
              <a:t>Futur Proche</a:t>
            </a:r>
            <a:r>
              <a:rPr lang="fr-FR" sz="4800" b="1" dirty="0" smtClean="0"/>
              <a:t>!</a:t>
            </a:r>
            <a:endParaRPr lang="fr-FR" sz="4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91070" y="2047160"/>
            <a:ext cx="188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Première réponse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91070" y="4349720"/>
            <a:ext cx="19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Deuxième réponse</a:t>
            </a:r>
            <a:endParaRPr lang="fr-FR" b="1" dirty="0"/>
          </a:p>
        </p:txBody>
      </p:sp>
      <p:sp>
        <p:nvSpPr>
          <p:cNvPr id="9" name="Bulle ronde 8"/>
          <p:cNvSpPr/>
          <p:nvPr/>
        </p:nvSpPr>
        <p:spPr>
          <a:xfrm>
            <a:off x="614151" y="4662506"/>
            <a:ext cx="4743030" cy="1815152"/>
          </a:xfrm>
          <a:prstGeom prst="wedgeEllipseCallout">
            <a:avLst>
              <a:gd name="adj1" fmla="val 42538"/>
              <a:gd name="adj2" fmla="val 51222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 smtClean="0">
                <a:solidFill>
                  <a:schemeClr val="tx1"/>
                </a:solidFill>
              </a:rPr>
              <a:t>Je </a:t>
            </a:r>
            <a:r>
              <a:rPr lang="fr-FR" sz="4800" b="1" dirty="0" err="1" smtClean="0">
                <a:solidFill>
                  <a:schemeClr val="tx1"/>
                </a:solidFill>
              </a:rPr>
              <a:t>mangeré</a:t>
            </a:r>
            <a:endParaRPr lang="fr-FR" sz="4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6616" y="5008637"/>
            <a:ext cx="4944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Voici le </a:t>
            </a:r>
            <a:r>
              <a:rPr lang="fr-FR" sz="4800" b="1" dirty="0">
                <a:solidFill>
                  <a:srgbClr val="FFFF00"/>
                </a:solidFill>
              </a:rPr>
              <a:t>Futur </a:t>
            </a:r>
            <a:r>
              <a:rPr lang="fr-FR" sz="4800" b="1" dirty="0" smtClean="0">
                <a:solidFill>
                  <a:srgbClr val="FFFF00"/>
                </a:solidFill>
              </a:rPr>
              <a:t>Simple</a:t>
            </a:r>
            <a:r>
              <a:rPr lang="fr-FR" sz="4800" b="1" dirty="0" smtClean="0"/>
              <a:t>!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428368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472" y="1066800"/>
            <a:ext cx="8667750" cy="5791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10" y="1347094"/>
            <a:ext cx="6154844" cy="52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215" y="-125730"/>
            <a:ext cx="13067653" cy="139674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73458" y="320040"/>
            <a:ext cx="1095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Carole </a:t>
            </a:r>
            <a:r>
              <a:rPr lang="fr-FR" sz="2400" b="1" dirty="0" err="1" smtClean="0">
                <a:solidFill>
                  <a:srgbClr val="FF0000"/>
                </a:solidFill>
              </a:rPr>
              <a:t>Tisset</a:t>
            </a:r>
            <a:r>
              <a:rPr lang="fr-FR" sz="2400" b="1" dirty="0" smtClean="0">
                <a:solidFill>
                  <a:srgbClr val="FF0000"/>
                </a:solidFill>
              </a:rPr>
              <a:t>   BLE 91 n°  25 – mars 1999</a:t>
            </a:r>
          </a:p>
          <a:p>
            <a:endParaRPr lang="fr-FR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35" y="-395784"/>
            <a:ext cx="6123297" cy="778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7" y="1146410"/>
            <a:ext cx="2856930" cy="21426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50" y="1146410"/>
            <a:ext cx="2856930" cy="21426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88" y="1146410"/>
            <a:ext cx="2856930" cy="21426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242" y="3699817"/>
            <a:ext cx="4071582" cy="30536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54" y="3699817"/>
            <a:ext cx="4071583" cy="305368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51" y="3699818"/>
            <a:ext cx="4071582" cy="30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12507" y="1364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Rappel du problème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74024" y="340773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Récupérer les modèles trouvés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4" y="1031146"/>
            <a:ext cx="8540174" cy="56108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" y="1206021"/>
            <a:ext cx="10058400" cy="56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12507" y="1364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Rappel du problème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74024" y="340773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Récupérer les modèles trouvés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74256" y="710105"/>
            <a:ext cx="38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Résoudre le problème avec les modèles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93" y="1379898"/>
            <a:ext cx="9287617" cy="533047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74" y="1268821"/>
            <a:ext cx="5792426" cy="434431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12420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3013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97437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12507" y="1364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Rappel du problème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74024" y="340773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Récupérer les modèles trouvés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74256" y="710105"/>
            <a:ext cx="38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Résoudre le problème avec les modèles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77971" y="1064103"/>
            <a:ext cx="14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Structuration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6" y="1433434"/>
            <a:ext cx="7878312" cy="52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13200" y="96432"/>
            <a:ext cx="268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C000"/>
                </a:solidFill>
              </a:rPr>
              <a:t>je</a:t>
            </a:r>
            <a:r>
              <a:rPr lang="fr-FR" dirty="0" smtClean="0"/>
              <a:t>  </a:t>
            </a:r>
            <a:r>
              <a:rPr lang="fr-FR" sz="4400" b="1" dirty="0" smtClean="0">
                <a:solidFill>
                  <a:srgbClr val="FFC000"/>
                </a:solidFill>
              </a:rPr>
              <a:t>vais</a:t>
            </a:r>
            <a:r>
              <a:rPr lang="fr-FR" dirty="0" smtClean="0"/>
              <a:t> chant</a:t>
            </a:r>
            <a:r>
              <a:rPr lang="fr-FR" sz="4400" b="1" dirty="0" smtClean="0">
                <a:solidFill>
                  <a:srgbClr val="FFC000"/>
                </a:solidFill>
              </a:rPr>
              <a:t>er</a:t>
            </a:r>
            <a:endParaRPr lang="fr-FR" sz="4400" b="1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13200" y="801212"/>
            <a:ext cx="1943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FF00"/>
                </a:solidFill>
              </a:rPr>
              <a:t>je</a:t>
            </a:r>
            <a:r>
              <a:rPr lang="fr-FR" dirty="0" smtClean="0"/>
              <a:t> chante</a:t>
            </a:r>
            <a:r>
              <a:rPr lang="fr-FR" sz="4800" dirty="0" smtClean="0">
                <a:solidFill>
                  <a:srgbClr val="FFFF00"/>
                </a:solidFill>
              </a:rPr>
              <a:t>rai</a:t>
            </a:r>
            <a:endParaRPr lang="fr-FR" sz="4800" dirty="0">
              <a:solidFill>
                <a:srgbClr val="FFFF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09119" y="1028277"/>
            <a:ext cx="1613803" cy="9214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Recherche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943572" y="865873"/>
            <a:ext cx="1948978" cy="12008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Résolution de problèmes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013200" y="1635314"/>
            <a:ext cx="1833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66CC"/>
                </a:solidFill>
              </a:rPr>
              <a:t>je</a:t>
            </a:r>
            <a:r>
              <a:rPr lang="fr-FR" dirty="0" smtClean="0"/>
              <a:t> chant</a:t>
            </a:r>
            <a:r>
              <a:rPr lang="fr-FR" sz="4400" b="1" dirty="0" smtClean="0">
                <a:solidFill>
                  <a:srgbClr val="FF66CC"/>
                </a:solidFill>
              </a:rPr>
              <a:t>ais</a:t>
            </a:r>
            <a:endParaRPr lang="fr-FR" sz="4400" b="1" dirty="0">
              <a:solidFill>
                <a:srgbClr val="FF66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67990" y="2404755"/>
            <a:ext cx="1724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j’ai</a:t>
            </a:r>
            <a:r>
              <a:rPr lang="fr-FR" dirty="0" smtClean="0"/>
              <a:t> chant</a:t>
            </a:r>
            <a:r>
              <a:rPr lang="fr-FR" sz="4400" b="1" dirty="0" smtClean="0">
                <a:solidFill>
                  <a:srgbClr val="FF0000"/>
                </a:solidFill>
              </a:rPr>
              <a:t>é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4701658"/>
            <a:ext cx="123778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Pour aborder </a:t>
            </a:r>
            <a:r>
              <a:rPr lang="fr-FR" sz="4400" b="1" dirty="0" smtClean="0">
                <a:solidFill>
                  <a:srgbClr val="92D050"/>
                </a:solidFill>
              </a:rPr>
              <a:t>le présent</a:t>
            </a:r>
            <a:r>
              <a:rPr lang="fr-FR" sz="4400" b="1" dirty="0" smtClean="0"/>
              <a:t>,</a:t>
            </a:r>
          </a:p>
          <a:p>
            <a:r>
              <a:rPr lang="fr-FR" sz="4400" b="1" dirty="0" smtClean="0"/>
              <a:t>nous avons besoin de la notion de verbe à l’infinitif.</a:t>
            </a:r>
            <a:endParaRPr lang="fr-FR" sz="4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69" y="0"/>
            <a:ext cx="5441031" cy="45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0" grpId="0" animBg="1"/>
      <p:bldP spid="11" grpId="0"/>
      <p:bldP spid="1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00496" y="554437"/>
            <a:ext cx="788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Redessiner 2 images mystères à partir de ce que j’entends!  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80201" y="2661910"/>
            <a:ext cx="1884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solidFill>
                  <a:srgbClr val="FF0000"/>
                </a:solidFill>
              </a:rPr>
              <a:t>Perdu!</a:t>
            </a:r>
            <a:endParaRPr lang="fr-FR" sz="4800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47" y="3395231"/>
            <a:ext cx="1729189" cy="21078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64" y="1506342"/>
            <a:ext cx="3039444" cy="17312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97" y="1016102"/>
            <a:ext cx="1709665" cy="214193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3787443"/>
            <a:ext cx="25859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Réactions!</a:t>
            </a:r>
          </a:p>
          <a:p>
            <a:r>
              <a:rPr lang="fr-FR" sz="4000" b="1" dirty="0" smtClean="0">
                <a:solidFill>
                  <a:srgbClr val="FF0000"/>
                </a:solidFill>
              </a:rPr>
              <a:t>Discussion!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46049" y="1664093"/>
            <a:ext cx="99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une</a:t>
            </a:r>
            <a:endParaRPr lang="fr-FR" sz="4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078396" y="2138088"/>
            <a:ext cx="56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la</a:t>
            </a:r>
            <a:endParaRPr lang="fr-FR" sz="4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133104" y="1625702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un</a:t>
            </a:r>
            <a:endParaRPr lang="fr-FR" sz="40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173598" y="2235302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le</a:t>
            </a:r>
            <a:endParaRPr lang="fr-FR" sz="4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776121" y="389763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elle</a:t>
            </a:r>
            <a:endParaRPr lang="fr-FR" sz="4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910133" y="4402996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</a:t>
            </a:r>
            <a:endParaRPr lang="fr-FR" sz="40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7" y="3274368"/>
            <a:ext cx="2353436" cy="195441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697108" y="3897630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il</a:t>
            </a:r>
            <a:endParaRPr lang="fr-FR" sz="4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628980" y="4549873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</a:t>
            </a:r>
            <a:endParaRPr lang="fr-FR" sz="40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-63543" y="0"/>
            <a:ext cx="241906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Aborder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 les notions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 nom / verbe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en 4 activités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3" name="sou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25389" y="1051366"/>
            <a:ext cx="609600" cy="609600"/>
          </a:xfrm>
          <a:prstGeom prst="rect">
            <a:avLst/>
          </a:prstGeom>
        </p:spPr>
      </p:pic>
      <p:pic>
        <p:nvPicPr>
          <p:cNvPr id="4" name="li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957" y="1016102"/>
            <a:ext cx="609600" cy="60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28638" y="27983"/>
            <a:ext cx="693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Activité n° 1:   le jeu </a:t>
            </a:r>
            <a:r>
              <a:rPr lang="fr-FR" sz="2800" b="1" dirty="0" smtClean="0">
                <a:solidFill>
                  <a:srgbClr val="CC00CC"/>
                </a:solidFill>
              </a:rPr>
              <a:t>des images « mystères »</a:t>
            </a:r>
            <a:endParaRPr lang="fr-FR" sz="2800" b="1" dirty="0">
              <a:solidFill>
                <a:srgbClr val="CC00CC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684">
            <a:off x="748697" y="5623220"/>
            <a:ext cx="1235097" cy="1042806"/>
          </a:xfrm>
          <a:prstGeom prst="rect">
            <a:avLst/>
          </a:prstGeom>
        </p:spPr>
      </p:pic>
      <p:pic>
        <p:nvPicPr>
          <p:cNvPr id="22" name="Picture 2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04" y="5503094"/>
            <a:ext cx="1000602" cy="12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oloriage fenêt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10" y="5345106"/>
            <a:ext cx="1111511" cy="15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51" y="5559958"/>
            <a:ext cx="1062604" cy="1059789"/>
          </a:xfrm>
          <a:prstGeom prst="rect">
            <a:avLst/>
          </a:prstGeom>
        </p:spPr>
      </p:pic>
      <p:pic>
        <p:nvPicPr>
          <p:cNvPr id="25" name="Picture 8" descr="Afficher l'image d'origin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4" y="5660709"/>
            <a:ext cx="1432924" cy="10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729" y="5585777"/>
            <a:ext cx="1110289" cy="1117691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204278" y="5983446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un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158332" y="5983446"/>
            <a:ext cx="360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il</a:t>
            </a:r>
            <a:endParaRPr lang="fr-FR" sz="28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4270447" y="5906502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une</a:t>
            </a:r>
            <a:endParaRPr lang="fr-FR" sz="28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6335747" y="5906502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elle</a:t>
            </a:r>
            <a:endParaRPr lang="fr-FR" sz="28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8097172" y="5907948"/>
            <a:ext cx="50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tu</a:t>
            </a:r>
            <a:endParaRPr lang="fr-FR" sz="28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0137704" y="5986575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731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68926" y="111689"/>
            <a:ext cx="885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Activité n°2:   Le jeu  « </a:t>
            </a:r>
            <a:r>
              <a:rPr lang="fr-FR" sz="2800" b="1" dirty="0" smtClean="0">
                <a:solidFill>
                  <a:srgbClr val="CC00CC"/>
                </a:solidFill>
              </a:rPr>
              <a:t>Mimer</a:t>
            </a:r>
            <a:r>
              <a:rPr lang="fr-FR" sz="2800" dirty="0" smtClean="0"/>
              <a:t> »  ou  « </a:t>
            </a:r>
            <a:r>
              <a:rPr lang="fr-FR" sz="2800" b="1" dirty="0" smtClean="0">
                <a:solidFill>
                  <a:srgbClr val="CC00CC"/>
                </a:solidFill>
              </a:rPr>
              <a:t>Faire semblant de</a:t>
            </a:r>
            <a:r>
              <a:rPr lang="fr-FR" sz="2800" dirty="0" smtClean="0"/>
              <a:t> »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44022" y="659698"/>
            <a:ext cx="12047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Principe: faire trouver une image mystère par le mime, en faisant semblant de…</a:t>
            </a:r>
            <a:endParaRPr lang="fr-FR" sz="2800" b="1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43" y="3893541"/>
            <a:ext cx="1549746" cy="18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4" y="1440389"/>
            <a:ext cx="2043562" cy="17254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99" y="3942448"/>
            <a:ext cx="1769801" cy="1781600"/>
          </a:xfrm>
          <a:prstGeom prst="rect">
            <a:avLst/>
          </a:prstGeom>
        </p:spPr>
      </p:pic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31" y="1340535"/>
            <a:ext cx="2276782" cy="1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loriage fenêt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74" y="1182918"/>
            <a:ext cx="1620202" cy="22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2670" y="5980847"/>
            <a:ext cx="340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C00CC"/>
                </a:solidFill>
              </a:rPr>
              <a:t>Faire semblant de </a:t>
            </a:r>
            <a:r>
              <a:rPr lang="fr-FR" sz="2400" b="1" dirty="0" smtClean="0"/>
              <a:t>pêcher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466422" y="5968450"/>
            <a:ext cx="349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C00CC"/>
                </a:solidFill>
              </a:rPr>
              <a:t>Faire semblant de </a:t>
            </a:r>
            <a:r>
              <a:rPr lang="fr-FR" sz="2400" b="1" dirty="0" smtClean="0"/>
              <a:t>manger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538342" y="2986042"/>
            <a:ext cx="324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C00CC"/>
                </a:solidFill>
              </a:rPr>
              <a:t>Faire semblant de </a:t>
            </a:r>
            <a:r>
              <a:rPr lang="fr-FR" sz="2400" b="1" dirty="0" smtClean="0"/>
              <a:t>nager</a:t>
            </a:r>
            <a:endParaRPr lang="fr-FR" sz="2400" b="1" dirty="0"/>
          </a:p>
        </p:txBody>
      </p:sp>
      <p:sp>
        <p:nvSpPr>
          <p:cNvPr id="7" name="Multiplier 6"/>
          <p:cNvSpPr/>
          <p:nvPr/>
        </p:nvSpPr>
        <p:spPr>
          <a:xfrm>
            <a:off x="715578" y="1390811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4631808" y="1290094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9060659" y="3893541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58" y="3805923"/>
            <a:ext cx="1808530" cy="18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3" grpId="0"/>
      <p:bldP spid="14" grpId="0"/>
      <p:bldP spid="7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252" y="90320"/>
            <a:ext cx="4633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Activité n°3:   Jeu  « </a:t>
            </a:r>
            <a:r>
              <a:rPr lang="fr-FR" sz="2800" b="1" dirty="0" smtClean="0">
                <a:solidFill>
                  <a:srgbClr val="CC00CC"/>
                </a:solidFill>
              </a:rPr>
              <a:t>Montrer</a:t>
            </a:r>
            <a:r>
              <a:rPr lang="fr-FR" sz="2800" dirty="0" smtClean="0"/>
              <a:t> »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44022" y="659698"/>
            <a:ext cx="10261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Principe: faire trouver une image mystère en montrant avec le doigt.</a:t>
            </a:r>
            <a:endParaRPr lang="fr-FR" sz="2800" b="1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6" y="3201111"/>
            <a:ext cx="1549746" cy="18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2" y="1439717"/>
            <a:ext cx="2043562" cy="17254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35" y="3255749"/>
            <a:ext cx="1769801" cy="1781600"/>
          </a:xfrm>
          <a:prstGeom prst="rect">
            <a:avLst/>
          </a:prstGeom>
        </p:spPr>
      </p:pic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54" y="1347363"/>
            <a:ext cx="2276782" cy="1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loriage fenêt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79" y="1142471"/>
            <a:ext cx="1620202" cy="22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436080" y="3241998"/>
            <a:ext cx="45719" cy="12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sp>
        <p:nvSpPr>
          <p:cNvPr id="7" name="Multiplier 6"/>
          <p:cNvSpPr/>
          <p:nvPr/>
        </p:nvSpPr>
        <p:spPr>
          <a:xfrm>
            <a:off x="961092" y="3364403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6743361" y="1243674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0" y="2197290"/>
            <a:ext cx="1115567" cy="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94" y="2070310"/>
            <a:ext cx="1179442" cy="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5" y="3529173"/>
            <a:ext cx="1179442" cy="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73" y="4299045"/>
            <a:ext cx="3324186" cy="23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732060" y="5695688"/>
            <a:ext cx="315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Activité à associer</a:t>
            </a:r>
          </a:p>
          <a:p>
            <a:r>
              <a:rPr lang="fr-FR" sz="2400" b="1" dirty="0" smtClean="0"/>
              <a:t> à la situation suivante:</a:t>
            </a:r>
            <a:endParaRPr lang="fr-FR" sz="2400" b="1" dirty="0"/>
          </a:p>
        </p:txBody>
      </p:sp>
      <p:sp>
        <p:nvSpPr>
          <p:cNvPr id="9" name="Bulle ronde 8"/>
          <p:cNvSpPr/>
          <p:nvPr/>
        </p:nvSpPr>
        <p:spPr>
          <a:xfrm>
            <a:off x="9130109" y="2734106"/>
            <a:ext cx="3007816" cy="1043285"/>
          </a:xfrm>
          <a:prstGeom prst="wedgeEllipseCallout">
            <a:avLst>
              <a:gd name="adj1" fmla="val -13262"/>
              <a:gd name="adj2" fmla="val 139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Tu vois!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Ça s’appelle …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1120571" y="4429969"/>
            <a:ext cx="1009934" cy="130110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3" y="3293606"/>
            <a:ext cx="1808530" cy="1803739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4346475" y="3425484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43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17" grpId="0" animBg="1"/>
      <p:bldP spid="8" grpId="0"/>
      <p:bldP spid="9" grpId="0" animBg="1"/>
      <p:bldP spid="10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90466" y="81654"/>
            <a:ext cx="6568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Activité n°4 : Le jeu  « </a:t>
            </a:r>
            <a:r>
              <a:rPr lang="fr-FR" sz="2800" b="1" dirty="0" smtClean="0">
                <a:solidFill>
                  <a:srgbClr val="CC00CC"/>
                </a:solidFill>
              </a:rPr>
              <a:t>Changer de temps</a:t>
            </a:r>
            <a:r>
              <a:rPr lang="fr-FR" sz="2800" dirty="0" smtClean="0"/>
              <a:t> » 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44022" y="659698"/>
            <a:ext cx="8899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Principe: Trouver les mots où l’on peut changer de temps…</a:t>
            </a:r>
            <a:endParaRPr lang="fr-FR" sz="2800" b="1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48" y="3520755"/>
            <a:ext cx="1549746" cy="18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1356929"/>
            <a:ext cx="2043562" cy="17254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509" y="3803633"/>
            <a:ext cx="1769801" cy="1781600"/>
          </a:xfrm>
          <a:prstGeom prst="rect">
            <a:avLst/>
          </a:prstGeom>
        </p:spPr>
      </p:pic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28" y="1237742"/>
            <a:ext cx="2276782" cy="1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loriage fenêt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68" y="1237742"/>
            <a:ext cx="1620202" cy="22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8360941" y="2848016"/>
            <a:ext cx="334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J’ai</a:t>
            </a:r>
            <a:r>
              <a:rPr lang="fr-FR" sz="2400" b="1" dirty="0" smtClean="0"/>
              <a:t> </a:t>
            </a:r>
            <a:r>
              <a:rPr lang="fr-FR" sz="2400" dirty="0" smtClean="0"/>
              <a:t>nag</a:t>
            </a:r>
            <a:r>
              <a:rPr lang="fr-FR" sz="2400" b="1" dirty="0" smtClean="0">
                <a:solidFill>
                  <a:srgbClr val="FF0000"/>
                </a:solidFill>
              </a:rPr>
              <a:t>é</a:t>
            </a:r>
            <a:r>
              <a:rPr lang="fr-FR" sz="2400" b="1" dirty="0" smtClean="0"/>
              <a:t> - </a:t>
            </a:r>
            <a:r>
              <a:rPr lang="fr-FR" sz="2400" b="1" dirty="0" smtClean="0">
                <a:solidFill>
                  <a:srgbClr val="FF66CC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 smtClean="0"/>
              <a:t>nage</a:t>
            </a:r>
            <a:r>
              <a:rPr lang="fr-FR" sz="2400" b="1" dirty="0" smtClean="0">
                <a:solidFill>
                  <a:srgbClr val="FF66CC"/>
                </a:solidFill>
              </a:rPr>
              <a:t>ais</a:t>
            </a:r>
            <a:r>
              <a:rPr lang="fr-FR" sz="2400" b="1" dirty="0" smtClean="0"/>
              <a:t> </a:t>
            </a:r>
            <a:endParaRPr lang="fr-FR" sz="2400" b="1" dirty="0" smtClean="0">
              <a:solidFill>
                <a:srgbClr val="92D05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C000"/>
                </a:solidFill>
              </a:rPr>
              <a:t>vais</a:t>
            </a:r>
            <a:r>
              <a:rPr lang="fr-FR" sz="2400" b="1" dirty="0" smtClean="0"/>
              <a:t> </a:t>
            </a:r>
            <a:r>
              <a:rPr lang="fr-FR" sz="2400" dirty="0" smtClean="0"/>
              <a:t>nag</a:t>
            </a:r>
            <a:r>
              <a:rPr lang="fr-FR" sz="2400" b="1" dirty="0" smtClean="0">
                <a:solidFill>
                  <a:srgbClr val="FFC000"/>
                </a:solidFill>
              </a:rPr>
              <a:t>er</a:t>
            </a:r>
            <a:r>
              <a:rPr lang="fr-FR" sz="2400" b="1" dirty="0" smtClean="0"/>
              <a:t> -  </a:t>
            </a:r>
            <a:r>
              <a:rPr lang="fr-FR" sz="2400" b="1" dirty="0" smtClean="0">
                <a:solidFill>
                  <a:srgbClr val="FFFF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 smtClean="0"/>
              <a:t>nage</a:t>
            </a:r>
            <a:r>
              <a:rPr lang="fr-FR" sz="2400" b="1" dirty="0" smtClean="0">
                <a:solidFill>
                  <a:srgbClr val="FFFF00"/>
                </a:solidFill>
              </a:rPr>
              <a:t>rai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7" name="Multiplier 6"/>
          <p:cNvSpPr/>
          <p:nvPr/>
        </p:nvSpPr>
        <p:spPr>
          <a:xfrm>
            <a:off x="1218335" y="1400961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5413935" y="1400961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9341542" y="3869112"/>
            <a:ext cx="1832768" cy="1716121"/>
          </a:xfrm>
          <a:prstGeom prst="mathMultiply">
            <a:avLst>
              <a:gd name="adj1" fmla="val 267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24063" y="5532597"/>
            <a:ext cx="366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J’ai</a:t>
            </a:r>
            <a:r>
              <a:rPr lang="fr-FR" sz="2400" b="1" dirty="0" smtClean="0"/>
              <a:t> </a:t>
            </a:r>
            <a:r>
              <a:rPr lang="fr-FR" sz="2400" dirty="0" smtClean="0"/>
              <a:t>pêch</a:t>
            </a:r>
            <a:r>
              <a:rPr lang="fr-FR" sz="2400" b="1" dirty="0" smtClean="0">
                <a:solidFill>
                  <a:srgbClr val="FF0000"/>
                </a:solidFill>
              </a:rPr>
              <a:t>é</a:t>
            </a:r>
            <a:r>
              <a:rPr lang="fr-FR" sz="2400" b="1" dirty="0" smtClean="0"/>
              <a:t> - </a:t>
            </a:r>
            <a:r>
              <a:rPr lang="fr-FR" sz="2400" b="1" dirty="0" smtClean="0">
                <a:solidFill>
                  <a:srgbClr val="FF66CC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/>
              <a:t>pêch</a:t>
            </a:r>
            <a:r>
              <a:rPr lang="fr-FR" sz="2400" b="1" dirty="0" smtClean="0">
                <a:solidFill>
                  <a:srgbClr val="FF66CC"/>
                </a:solidFill>
              </a:rPr>
              <a:t>ais</a:t>
            </a:r>
            <a:r>
              <a:rPr lang="fr-FR" sz="2400" b="1" dirty="0" smtClean="0"/>
              <a:t> </a:t>
            </a:r>
            <a:endParaRPr lang="fr-FR" sz="2400" b="1" dirty="0" smtClean="0">
              <a:solidFill>
                <a:srgbClr val="92D05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C000"/>
                </a:solidFill>
              </a:rPr>
              <a:t>vais</a:t>
            </a:r>
            <a:r>
              <a:rPr lang="fr-FR" sz="2400" b="1" dirty="0" smtClean="0"/>
              <a:t> </a:t>
            </a:r>
            <a:r>
              <a:rPr lang="fr-FR" sz="2400" dirty="0"/>
              <a:t>pêch</a:t>
            </a:r>
            <a:r>
              <a:rPr lang="fr-FR" sz="2400" b="1" dirty="0" smtClean="0">
                <a:solidFill>
                  <a:srgbClr val="FFC000"/>
                </a:solidFill>
              </a:rPr>
              <a:t>er</a:t>
            </a:r>
            <a:r>
              <a:rPr lang="fr-FR" sz="2400" b="1" dirty="0" smtClean="0"/>
              <a:t> -  </a:t>
            </a:r>
            <a:r>
              <a:rPr lang="fr-FR" sz="2400" b="1" dirty="0" smtClean="0">
                <a:solidFill>
                  <a:srgbClr val="FFFF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 smtClean="0"/>
              <a:t>pêche</a:t>
            </a:r>
            <a:r>
              <a:rPr lang="fr-FR" sz="2400" b="1" dirty="0" smtClean="0">
                <a:solidFill>
                  <a:srgbClr val="FFFF00"/>
                </a:solidFill>
              </a:rPr>
              <a:t>rai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36483" y="5448573"/>
            <a:ext cx="3820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J’ai</a:t>
            </a:r>
            <a:r>
              <a:rPr lang="fr-FR" sz="2400" b="1" dirty="0" smtClean="0"/>
              <a:t> </a:t>
            </a:r>
            <a:r>
              <a:rPr lang="fr-FR" sz="2400" dirty="0" smtClean="0"/>
              <a:t>mang</a:t>
            </a:r>
            <a:r>
              <a:rPr lang="fr-FR" sz="2400" b="1" dirty="0" smtClean="0">
                <a:solidFill>
                  <a:srgbClr val="FF0000"/>
                </a:solidFill>
              </a:rPr>
              <a:t>é</a:t>
            </a:r>
            <a:r>
              <a:rPr lang="fr-FR" sz="2400" b="1" dirty="0" smtClean="0"/>
              <a:t> - </a:t>
            </a:r>
            <a:r>
              <a:rPr lang="fr-FR" sz="2400" b="1" dirty="0" smtClean="0">
                <a:solidFill>
                  <a:srgbClr val="FF66CC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 smtClean="0"/>
              <a:t>mange</a:t>
            </a:r>
            <a:r>
              <a:rPr lang="fr-FR" sz="2400" b="1" dirty="0" smtClean="0">
                <a:solidFill>
                  <a:srgbClr val="FF66CC"/>
                </a:solidFill>
              </a:rPr>
              <a:t>ais</a:t>
            </a:r>
            <a:endParaRPr lang="fr-FR" sz="2400" b="1" dirty="0" smtClean="0">
              <a:solidFill>
                <a:srgbClr val="92D05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C000"/>
                </a:solidFill>
              </a:rPr>
              <a:t>vais</a:t>
            </a:r>
            <a:r>
              <a:rPr lang="fr-FR" sz="2400" b="1" dirty="0" smtClean="0"/>
              <a:t> </a:t>
            </a:r>
            <a:r>
              <a:rPr lang="fr-FR" sz="2400" dirty="0"/>
              <a:t>mang</a:t>
            </a:r>
            <a:r>
              <a:rPr lang="fr-FR" sz="2400" b="1" dirty="0" smtClean="0">
                <a:solidFill>
                  <a:srgbClr val="FFC000"/>
                </a:solidFill>
              </a:rPr>
              <a:t>er</a:t>
            </a:r>
            <a:r>
              <a:rPr lang="fr-FR" sz="2400" b="1" dirty="0" smtClean="0"/>
              <a:t> -  </a:t>
            </a:r>
            <a:r>
              <a:rPr lang="fr-FR" sz="2400" b="1" dirty="0" smtClean="0">
                <a:solidFill>
                  <a:srgbClr val="FFFF00"/>
                </a:solidFill>
              </a:rPr>
              <a:t>je</a:t>
            </a:r>
            <a:r>
              <a:rPr lang="fr-FR" sz="2400" b="1" dirty="0" smtClean="0"/>
              <a:t> </a:t>
            </a:r>
            <a:r>
              <a:rPr lang="fr-FR" sz="2400" dirty="0" smtClean="0"/>
              <a:t>mange</a:t>
            </a:r>
            <a:r>
              <a:rPr lang="fr-FR" sz="2400" b="1" dirty="0" smtClean="0">
                <a:solidFill>
                  <a:srgbClr val="FFFF00"/>
                </a:solidFill>
              </a:rPr>
              <a:t>rai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5" y="3521338"/>
            <a:ext cx="1808530" cy="18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7" grpId="0" animBg="1"/>
      <p:bldP spid="16" grpId="0" animBg="1"/>
      <p:bldP spid="17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7980" y="532008"/>
            <a:ext cx="245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Conjugaison verticale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960148" y="1133438"/>
            <a:ext cx="15781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</a:rPr>
              <a:t>Présent</a:t>
            </a:r>
          </a:p>
          <a:p>
            <a:r>
              <a:rPr lang="fr-FR" dirty="0" smtClean="0"/>
              <a:t>je chante</a:t>
            </a:r>
          </a:p>
          <a:p>
            <a:r>
              <a:rPr lang="fr-FR" dirty="0"/>
              <a:t>t</a:t>
            </a:r>
            <a:r>
              <a:rPr lang="fr-FR" dirty="0" smtClean="0"/>
              <a:t>u chantes</a:t>
            </a:r>
          </a:p>
          <a:p>
            <a:r>
              <a:rPr lang="fr-FR" dirty="0" smtClean="0"/>
              <a:t>il chante</a:t>
            </a:r>
          </a:p>
          <a:p>
            <a:r>
              <a:rPr lang="fr-FR" dirty="0" smtClean="0"/>
              <a:t>nous chantons</a:t>
            </a:r>
          </a:p>
          <a:p>
            <a:r>
              <a:rPr lang="fr-FR" dirty="0" smtClean="0"/>
              <a:t>vous chantez</a:t>
            </a:r>
          </a:p>
          <a:p>
            <a:r>
              <a:rPr lang="fr-FR" dirty="0" smtClean="0"/>
              <a:t>ils chantent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77280" y="1102812"/>
            <a:ext cx="16332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66CC"/>
                </a:solidFill>
              </a:rPr>
              <a:t>Imparfait</a:t>
            </a:r>
          </a:p>
          <a:p>
            <a:r>
              <a:rPr lang="fr-FR" dirty="0" smtClean="0"/>
              <a:t>je chantais</a:t>
            </a:r>
          </a:p>
          <a:p>
            <a:r>
              <a:rPr lang="fr-FR" dirty="0" smtClean="0"/>
              <a:t>tu chantais</a:t>
            </a:r>
          </a:p>
          <a:p>
            <a:r>
              <a:rPr lang="fr-FR" dirty="0" smtClean="0"/>
              <a:t>il chantait</a:t>
            </a:r>
          </a:p>
          <a:p>
            <a:r>
              <a:rPr lang="fr-FR" dirty="0" smtClean="0"/>
              <a:t>nous chantions</a:t>
            </a:r>
          </a:p>
          <a:p>
            <a:r>
              <a:rPr lang="fr-FR" dirty="0" smtClean="0"/>
              <a:t>vous chantiez</a:t>
            </a:r>
          </a:p>
          <a:p>
            <a:r>
              <a:rPr lang="fr-FR" dirty="0" smtClean="0"/>
              <a:t>ils chantaient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39002" y="1090030"/>
            <a:ext cx="19550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Passé Composé</a:t>
            </a:r>
          </a:p>
          <a:p>
            <a:r>
              <a:rPr lang="fr-FR" dirty="0" smtClean="0"/>
              <a:t>j’    ai  chanté</a:t>
            </a:r>
          </a:p>
          <a:p>
            <a:r>
              <a:rPr lang="fr-FR" dirty="0" smtClean="0"/>
              <a:t>tu  as  chanté</a:t>
            </a:r>
          </a:p>
          <a:p>
            <a:r>
              <a:rPr lang="fr-FR" dirty="0" smtClean="0"/>
              <a:t>Il    a   chanté</a:t>
            </a:r>
          </a:p>
          <a:p>
            <a:r>
              <a:rPr lang="fr-FR" dirty="0" smtClean="0"/>
              <a:t>nous avons chanté</a:t>
            </a:r>
          </a:p>
          <a:p>
            <a:r>
              <a:rPr lang="fr-FR" dirty="0" smtClean="0"/>
              <a:t>vous  avez chanté</a:t>
            </a:r>
          </a:p>
          <a:p>
            <a:r>
              <a:rPr lang="fr-FR" dirty="0" smtClean="0"/>
              <a:t>ils ont chanté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987872" y="1133438"/>
            <a:ext cx="1742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Futur simple</a:t>
            </a:r>
          </a:p>
          <a:p>
            <a:r>
              <a:rPr lang="fr-FR" dirty="0" smtClean="0"/>
              <a:t>je chanterai</a:t>
            </a:r>
          </a:p>
          <a:p>
            <a:r>
              <a:rPr lang="fr-FR" dirty="0" smtClean="0"/>
              <a:t>tu chanteras</a:t>
            </a:r>
          </a:p>
          <a:p>
            <a:r>
              <a:rPr lang="fr-FR" dirty="0" smtClean="0"/>
              <a:t>il chantera</a:t>
            </a:r>
          </a:p>
          <a:p>
            <a:r>
              <a:rPr lang="fr-FR" dirty="0" smtClean="0"/>
              <a:t>nous chanterons</a:t>
            </a:r>
          </a:p>
          <a:p>
            <a:r>
              <a:rPr lang="fr-FR" dirty="0" smtClean="0"/>
              <a:t>vous chanterez</a:t>
            </a:r>
          </a:p>
          <a:p>
            <a:r>
              <a:rPr lang="fr-FR" dirty="0" smtClean="0"/>
              <a:t>ils chanteront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7980" y="78939"/>
            <a:ext cx="924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Vous adorez le verbe chanter!      Conjuguons ce verbe!      Cela vous rappelle de bons souvenirs!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65474" y="3478849"/>
            <a:ext cx="274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Conjugaison horizontale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07840" y="3953549"/>
            <a:ext cx="812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Passé composé</a:t>
            </a:r>
            <a:r>
              <a:rPr lang="fr-FR" dirty="0" smtClean="0"/>
              <a:t>                  </a:t>
            </a:r>
            <a:r>
              <a:rPr lang="fr-FR" b="1" dirty="0" smtClean="0">
                <a:solidFill>
                  <a:srgbClr val="FF66CC"/>
                </a:solidFill>
              </a:rPr>
              <a:t>Imparfait</a:t>
            </a:r>
            <a:r>
              <a:rPr lang="fr-FR" dirty="0" smtClean="0"/>
              <a:t>                      </a:t>
            </a:r>
            <a:r>
              <a:rPr lang="fr-FR" b="1" dirty="0" smtClean="0">
                <a:solidFill>
                  <a:srgbClr val="92D050"/>
                </a:solidFill>
              </a:rPr>
              <a:t>Présent</a:t>
            </a:r>
            <a:r>
              <a:rPr lang="fr-FR" dirty="0" smtClean="0"/>
              <a:t>                            </a:t>
            </a:r>
            <a:r>
              <a:rPr lang="fr-FR" b="1" dirty="0" smtClean="0">
                <a:solidFill>
                  <a:srgbClr val="FFFF00"/>
                </a:solidFill>
              </a:rPr>
              <a:t>Futur simple</a:t>
            </a:r>
          </a:p>
          <a:p>
            <a:r>
              <a:rPr lang="fr-FR" dirty="0" smtClean="0"/>
              <a:t>j’   ai  chanté                       je chantais                    je chante                          je chanterai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7840" y="4520582"/>
            <a:ext cx="805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tu as  chanté                      tu chantais                    tu chantes                        tu chanteras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838" y="4820835"/>
            <a:ext cx="799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   a  chanté                       il  chantait                    il chante                            il chantera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74015" y="5127229"/>
            <a:ext cx="844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ous avons chanté           nous chantions             nous chantons                 nous chanterons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74015" y="5407608"/>
            <a:ext cx="827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vous avez chanté              vous chantiez                vous chantez                    vous chanterez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1871" y="5699348"/>
            <a:ext cx="818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Ils ont chanté                    ils chantaient                 ils chantent                      ils chanteront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24442" y="6162272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Bilan:</a:t>
            </a:r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97547" y="6223828"/>
            <a:ext cx="4656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Au final, ça ne change rien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009719" y="6223828"/>
            <a:ext cx="3698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mais ça change tout!</a:t>
            </a:r>
          </a:p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578510" y="6100717"/>
            <a:ext cx="2367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Pourquoi?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9175" y="4027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Structuration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62316" y="0"/>
            <a:ext cx="3720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2 groupes de mots</a:t>
            </a:r>
            <a:endParaRPr lang="fr-FR" sz="36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19" y="809503"/>
            <a:ext cx="1470379" cy="1241457"/>
          </a:xfrm>
          <a:prstGeom prst="rect">
            <a:avLst/>
          </a:prstGeom>
        </p:spPr>
      </p:pic>
      <p:pic>
        <p:nvPicPr>
          <p:cNvPr id="5" name="Picture 10" descr="Coloriage fenê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33" y="2123548"/>
            <a:ext cx="1161705" cy="16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05" y="3931897"/>
            <a:ext cx="1171533" cy="1179343"/>
          </a:xfrm>
          <a:prstGeom prst="rect">
            <a:avLst/>
          </a:prstGeom>
        </p:spPr>
      </p:pic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56" y="878488"/>
            <a:ext cx="939927" cy="5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11" y="2284478"/>
            <a:ext cx="939927" cy="5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09" y="4018781"/>
            <a:ext cx="939927" cy="5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50182" y="2829315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une/la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88559" y="4516280"/>
            <a:ext cx="133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un/le</a:t>
            </a:r>
            <a:endParaRPr lang="fr-FR" sz="4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90875" y="1343074"/>
            <a:ext cx="133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un/le</a:t>
            </a:r>
            <a:endParaRPr lang="fr-FR" sz="4000" b="1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1988009" y="5456871"/>
            <a:ext cx="1928013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Arc plein 15"/>
          <p:cNvSpPr/>
          <p:nvPr/>
        </p:nvSpPr>
        <p:spPr>
          <a:xfrm rot="10800000">
            <a:off x="805364" y="4870223"/>
            <a:ext cx="1212738" cy="1088573"/>
          </a:xfrm>
          <a:prstGeom prst="blockArc">
            <a:avLst>
              <a:gd name="adj1" fmla="val 10800000"/>
              <a:gd name="adj2" fmla="val 0"/>
              <a:gd name="adj3" fmla="val 559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8229" y="5986408"/>
            <a:ext cx="140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Déterminant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435138" y="5439571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NOM</a:t>
            </a:r>
            <a:endParaRPr lang="fr-FR" sz="3200" b="1" dirty="0"/>
          </a:p>
        </p:txBody>
      </p:sp>
      <p:pic>
        <p:nvPicPr>
          <p:cNvPr id="19" name="Picture 8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75" y="774206"/>
            <a:ext cx="1897850" cy="13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53" y="2250180"/>
            <a:ext cx="1285042" cy="15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499567" y="2603299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je/il</a:t>
            </a:r>
            <a:endParaRPr lang="fr-FR" sz="40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4701459" y="791491"/>
            <a:ext cx="3197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je/il/le garçon</a:t>
            </a:r>
            <a:endParaRPr lang="fr-FR" sz="4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5040461" y="4512429"/>
            <a:ext cx="2501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je/elle/Léa</a:t>
            </a:r>
            <a:endParaRPr lang="fr-FR" sz="4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9221136" y="4001286"/>
            <a:ext cx="2801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J’ai</a:t>
            </a:r>
            <a:r>
              <a:rPr lang="fr-FR" b="1" dirty="0" smtClean="0"/>
              <a:t> </a:t>
            </a:r>
            <a:r>
              <a:rPr lang="fr-FR" dirty="0" smtClean="0"/>
              <a:t>mang</a:t>
            </a:r>
            <a:r>
              <a:rPr lang="fr-FR" b="1" dirty="0" smtClean="0">
                <a:solidFill>
                  <a:srgbClr val="FF0000"/>
                </a:solidFill>
              </a:rPr>
              <a:t>é</a:t>
            </a:r>
            <a:r>
              <a:rPr lang="fr-FR" b="1" dirty="0" smtClean="0"/>
              <a:t> - </a:t>
            </a:r>
            <a:r>
              <a:rPr lang="fr-FR" b="1" dirty="0" smtClean="0">
                <a:solidFill>
                  <a:srgbClr val="FF66CC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 smtClean="0"/>
              <a:t>mange</a:t>
            </a:r>
            <a:r>
              <a:rPr lang="fr-FR" b="1" dirty="0" smtClean="0">
                <a:solidFill>
                  <a:srgbClr val="FF66CC"/>
                </a:solidFill>
              </a:rPr>
              <a:t>ais</a:t>
            </a:r>
            <a:endParaRPr lang="fr-FR" b="1" dirty="0" smtClean="0">
              <a:solidFill>
                <a:srgbClr val="92D050"/>
              </a:solidFill>
            </a:endParaRPr>
          </a:p>
          <a:p>
            <a:pPr algn="ctr"/>
            <a:r>
              <a:rPr lang="fr-FR" b="1" dirty="0" smtClean="0">
                <a:solidFill>
                  <a:srgbClr val="FFC0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vais</a:t>
            </a:r>
            <a:r>
              <a:rPr lang="fr-FR" b="1" dirty="0" smtClean="0"/>
              <a:t> </a:t>
            </a:r>
            <a:r>
              <a:rPr lang="fr-FR" dirty="0"/>
              <a:t>mang</a:t>
            </a:r>
            <a:r>
              <a:rPr lang="fr-FR" b="1" dirty="0" smtClean="0">
                <a:solidFill>
                  <a:srgbClr val="FFC000"/>
                </a:solidFill>
              </a:rPr>
              <a:t>er</a:t>
            </a:r>
            <a:r>
              <a:rPr lang="fr-FR" b="1" dirty="0" smtClean="0"/>
              <a:t> -  </a:t>
            </a:r>
            <a:r>
              <a:rPr lang="fr-FR" b="1" dirty="0" smtClean="0">
                <a:solidFill>
                  <a:srgbClr val="FFFF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 err="1"/>
              <a:t>mang</a:t>
            </a:r>
            <a:r>
              <a:rPr lang="fr-FR" b="1" dirty="0" err="1" smtClean="0">
                <a:solidFill>
                  <a:srgbClr val="FFFF00"/>
                </a:solidFill>
              </a:rPr>
              <a:t>rai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476334" y="718525"/>
            <a:ext cx="2546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J’ai</a:t>
            </a:r>
            <a:r>
              <a:rPr lang="fr-FR" b="1" dirty="0" smtClean="0"/>
              <a:t> </a:t>
            </a:r>
            <a:r>
              <a:rPr lang="fr-FR" dirty="0" smtClean="0"/>
              <a:t>nag</a:t>
            </a:r>
            <a:r>
              <a:rPr lang="fr-FR" b="1" dirty="0" smtClean="0">
                <a:solidFill>
                  <a:srgbClr val="FF0000"/>
                </a:solidFill>
              </a:rPr>
              <a:t>é</a:t>
            </a:r>
            <a:r>
              <a:rPr lang="fr-FR" b="1" dirty="0" smtClean="0"/>
              <a:t> - </a:t>
            </a:r>
            <a:r>
              <a:rPr lang="fr-FR" b="1" dirty="0" smtClean="0">
                <a:solidFill>
                  <a:srgbClr val="FF66CC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 smtClean="0"/>
              <a:t>nage</a:t>
            </a:r>
            <a:r>
              <a:rPr lang="fr-FR" b="1" dirty="0" smtClean="0">
                <a:solidFill>
                  <a:srgbClr val="FF66CC"/>
                </a:solidFill>
              </a:rPr>
              <a:t>ais</a:t>
            </a:r>
            <a:r>
              <a:rPr lang="fr-FR" b="1" dirty="0" smtClean="0"/>
              <a:t> </a:t>
            </a:r>
            <a:endParaRPr lang="fr-FR" b="1" dirty="0" smtClean="0">
              <a:solidFill>
                <a:srgbClr val="92D050"/>
              </a:solidFill>
            </a:endParaRPr>
          </a:p>
          <a:p>
            <a:pPr algn="ctr"/>
            <a:r>
              <a:rPr lang="fr-FR" b="1" dirty="0" smtClean="0">
                <a:solidFill>
                  <a:srgbClr val="FFC0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vais</a:t>
            </a:r>
            <a:r>
              <a:rPr lang="fr-FR" b="1" dirty="0" smtClean="0"/>
              <a:t> </a:t>
            </a:r>
            <a:r>
              <a:rPr lang="fr-FR" dirty="0" smtClean="0"/>
              <a:t>nag</a:t>
            </a:r>
            <a:r>
              <a:rPr lang="fr-FR" b="1" dirty="0" smtClean="0">
                <a:solidFill>
                  <a:srgbClr val="FFC000"/>
                </a:solidFill>
              </a:rPr>
              <a:t>er</a:t>
            </a:r>
            <a:r>
              <a:rPr lang="fr-FR" b="1" dirty="0" smtClean="0"/>
              <a:t> -  </a:t>
            </a:r>
            <a:r>
              <a:rPr lang="fr-FR" b="1" dirty="0" smtClean="0">
                <a:solidFill>
                  <a:srgbClr val="FFFF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 smtClean="0"/>
              <a:t>nage</a:t>
            </a:r>
            <a:r>
              <a:rPr lang="fr-FR" b="1" dirty="0" smtClean="0">
                <a:solidFill>
                  <a:srgbClr val="FFFF00"/>
                </a:solidFill>
              </a:rPr>
              <a:t>rai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274243" y="2330364"/>
            <a:ext cx="277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J’ai</a:t>
            </a:r>
            <a:r>
              <a:rPr lang="fr-FR" b="1" dirty="0" smtClean="0"/>
              <a:t> </a:t>
            </a:r>
            <a:r>
              <a:rPr lang="fr-FR" dirty="0" smtClean="0"/>
              <a:t>pêch</a:t>
            </a:r>
            <a:r>
              <a:rPr lang="fr-FR" b="1" dirty="0" smtClean="0">
                <a:solidFill>
                  <a:srgbClr val="FF0000"/>
                </a:solidFill>
              </a:rPr>
              <a:t>é</a:t>
            </a:r>
            <a:r>
              <a:rPr lang="fr-FR" b="1" dirty="0" smtClean="0"/>
              <a:t> - </a:t>
            </a:r>
            <a:r>
              <a:rPr lang="fr-FR" b="1" dirty="0" smtClean="0">
                <a:solidFill>
                  <a:srgbClr val="FF66CC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/>
              <a:t>pêch</a:t>
            </a:r>
            <a:r>
              <a:rPr lang="fr-FR" b="1" dirty="0" smtClean="0">
                <a:solidFill>
                  <a:srgbClr val="FF66CC"/>
                </a:solidFill>
              </a:rPr>
              <a:t>ais</a:t>
            </a:r>
            <a:r>
              <a:rPr lang="fr-FR" b="1" dirty="0" smtClean="0"/>
              <a:t> </a:t>
            </a:r>
            <a:endParaRPr lang="fr-FR" b="1" dirty="0" smtClean="0">
              <a:solidFill>
                <a:srgbClr val="92D050"/>
              </a:solidFill>
            </a:endParaRPr>
          </a:p>
          <a:p>
            <a:pPr algn="ctr"/>
            <a:r>
              <a:rPr lang="fr-FR" b="1" dirty="0" smtClean="0">
                <a:solidFill>
                  <a:srgbClr val="FFC0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vais</a:t>
            </a:r>
            <a:r>
              <a:rPr lang="fr-FR" b="1" dirty="0" smtClean="0"/>
              <a:t> </a:t>
            </a:r>
            <a:r>
              <a:rPr lang="fr-FR" dirty="0"/>
              <a:t>pêch</a:t>
            </a:r>
            <a:r>
              <a:rPr lang="fr-FR" b="1" dirty="0" smtClean="0">
                <a:solidFill>
                  <a:srgbClr val="FFC000"/>
                </a:solidFill>
              </a:rPr>
              <a:t>er</a:t>
            </a:r>
            <a:r>
              <a:rPr lang="fr-FR" b="1" dirty="0" smtClean="0"/>
              <a:t> -  </a:t>
            </a:r>
            <a:r>
              <a:rPr lang="fr-FR" b="1" dirty="0" smtClean="0">
                <a:solidFill>
                  <a:srgbClr val="FFFF00"/>
                </a:solidFill>
              </a:rPr>
              <a:t>je</a:t>
            </a:r>
            <a:r>
              <a:rPr lang="fr-FR" b="1" dirty="0" smtClean="0"/>
              <a:t> </a:t>
            </a:r>
            <a:r>
              <a:rPr lang="fr-FR" dirty="0" smtClean="0"/>
              <a:t>pêche</a:t>
            </a:r>
            <a:r>
              <a:rPr lang="fr-FR" b="1" dirty="0" smtClean="0">
                <a:solidFill>
                  <a:srgbClr val="FFFF00"/>
                </a:solidFill>
              </a:rPr>
              <a:t>rai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7562350" y="5366017"/>
            <a:ext cx="19280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040461" y="5366017"/>
            <a:ext cx="2433819" cy="32622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03188" y="5354317"/>
            <a:ext cx="1049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Sujet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924653" y="5401633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VERBE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490363" y="1784895"/>
            <a:ext cx="251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C00CC"/>
                </a:solidFill>
              </a:rPr>
              <a:t>Faire semblant de  </a:t>
            </a:r>
            <a:r>
              <a:rPr lang="fr-FR" b="1" dirty="0" smtClean="0"/>
              <a:t>nager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9371261" y="3281066"/>
            <a:ext cx="268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C00CC"/>
                </a:solidFill>
              </a:rPr>
              <a:t>Faire semblant de  </a:t>
            </a:r>
            <a:r>
              <a:rPr lang="fr-FR" b="1" dirty="0" smtClean="0"/>
              <a:t>pêcher</a:t>
            </a:r>
            <a:endParaRPr lang="fr-FR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9317412" y="4800257"/>
            <a:ext cx="279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C00CC"/>
                </a:solidFill>
              </a:rPr>
              <a:t>Faire semblant de  </a:t>
            </a:r>
            <a:r>
              <a:rPr lang="fr-FR" b="1" dirty="0" smtClean="0"/>
              <a:t>manger</a:t>
            </a:r>
            <a:endParaRPr lang="fr-FR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11017914" y="5076616"/>
            <a:ext cx="1089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Verbe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 à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l’infinitif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5584851" y="6135520"/>
            <a:ext cx="6468871" cy="63632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La conjugaison sert à identifier les verbes.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35" name="Picture 2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73" y="5896510"/>
            <a:ext cx="1261055" cy="9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20" y="3940485"/>
            <a:ext cx="1314658" cy="13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6" grpId="0" animBg="1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13" grpId="0"/>
      <p:bldP spid="15" grpId="0"/>
      <p:bldP spid="31" grpId="0"/>
      <p:bldP spid="32" grpId="0"/>
      <p:bldP spid="33" grpId="0"/>
      <p:bldP spid="22" grpId="0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83" y="-109183"/>
            <a:ext cx="5458503" cy="77211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61" y="-109183"/>
            <a:ext cx="5091216" cy="72016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4889" y="272956"/>
            <a:ext cx="19575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rgbClr val="FFC000"/>
                </a:solidFill>
              </a:rPr>
              <a:t>Fiches</a:t>
            </a:r>
          </a:p>
          <a:p>
            <a:r>
              <a:rPr lang="fr-FR" sz="5400" b="1" dirty="0" smtClean="0">
                <a:solidFill>
                  <a:srgbClr val="FFC000"/>
                </a:solidFill>
              </a:rPr>
              <a:t> outils</a:t>
            </a:r>
            <a:endParaRPr lang="fr-FR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9" y="199521"/>
            <a:ext cx="2857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35796" y="30709"/>
            <a:ext cx="8157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Récupérer les modèles au </a:t>
            </a:r>
            <a:r>
              <a:rPr lang="fr-FR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présent</a:t>
            </a:r>
            <a:r>
              <a:rPr lang="fr-FR" sz="4000" dirty="0" smtClean="0"/>
              <a:t>.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557949" y="1774210"/>
            <a:ext cx="2243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change</a:t>
            </a:r>
          </a:p>
          <a:p>
            <a:pPr algn="ctr"/>
            <a:r>
              <a:rPr lang="fr-FR" sz="2000" dirty="0" err="1" smtClean="0"/>
              <a:t>Rayan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3480845" y="1774210"/>
            <a:ext cx="2601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continue</a:t>
            </a:r>
          </a:p>
          <a:p>
            <a:pPr algn="ctr"/>
            <a:r>
              <a:rPr lang="fr-FR" sz="2000" dirty="0" smtClean="0"/>
              <a:t>Mélina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7097501" y="1774210"/>
            <a:ext cx="1540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suis</a:t>
            </a:r>
          </a:p>
          <a:p>
            <a:pPr algn="ctr"/>
            <a:r>
              <a:rPr lang="fr-FR" sz="2000" dirty="0" err="1" smtClean="0"/>
              <a:t>Maëllys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9373528" y="1774210"/>
            <a:ext cx="21689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J’entends</a:t>
            </a:r>
          </a:p>
          <a:p>
            <a:pPr algn="ctr"/>
            <a:r>
              <a:rPr lang="fr-FR" sz="2800" dirty="0"/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7949" y="3026098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viens</a:t>
            </a:r>
          </a:p>
          <a:p>
            <a:pPr algn="ctr"/>
            <a:r>
              <a:rPr lang="fr-FR" sz="2000" dirty="0" smtClean="0"/>
              <a:t>Fatima-Zohra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914873" y="2994955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dois</a:t>
            </a:r>
          </a:p>
          <a:p>
            <a:pPr algn="ctr"/>
            <a:r>
              <a:rPr lang="fr-FR" sz="2000" dirty="0" err="1" smtClean="0"/>
              <a:t>Amjade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773008" y="2997962"/>
            <a:ext cx="2600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retourne</a:t>
            </a:r>
          </a:p>
          <a:p>
            <a:pPr algn="ctr"/>
            <a:r>
              <a:rPr lang="fr-FR" sz="2000" dirty="0" smtClean="0"/>
              <a:t>Ibrahim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864140" y="2994955"/>
            <a:ext cx="1518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sais</a:t>
            </a:r>
          </a:p>
          <a:p>
            <a:pPr algn="ctr"/>
            <a:r>
              <a:rPr lang="fr-FR" sz="2000" dirty="0" err="1" smtClean="0"/>
              <a:t>Inbrahim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57948" y="4163373"/>
            <a:ext cx="177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peux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9755905" y="4157151"/>
            <a:ext cx="1734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veux</a:t>
            </a:r>
          </a:p>
          <a:p>
            <a:pPr algn="ctr"/>
            <a:r>
              <a:rPr lang="fr-FR" sz="2000" dirty="0" err="1" smtClean="0"/>
              <a:t>Avram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241660" y="4162709"/>
            <a:ext cx="957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J’ai</a:t>
            </a:r>
          </a:p>
          <a:p>
            <a:pPr algn="ctr"/>
            <a:r>
              <a:rPr lang="fr-FR" sz="2000" dirty="0" err="1" smtClean="0"/>
              <a:t>Rayan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723388" y="4157152"/>
            <a:ext cx="2341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raconte</a:t>
            </a:r>
          </a:p>
          <a:p>
            <a:pPr algn="ctr"/>
            <a:r>
              <a:rPr lang="fr-FR" sz="2000" dirty="0" err="1" smtClean="0"/>
              <a:t>Rosalino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57948" y="5295925"/>
            <a:ext cx="228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préfère</a:t>
            </a:r>
          </a:p>
          <a:p>
            <a:pPr algn="ctr"/>
            <a:r>
              <a:rPr lang="fr-FR" sz="2000" dirty="0" err="1" smtClean="0"/>
              <a:t>Esteban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975755" y="5343338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bois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723388" y="5302039"/>
            <a:ext cx="1980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vends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275036" y="5377897"/>
            <a:ext cx="2696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descends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635796" y="719846"/>
            <a:ext cx="2837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Les recopier.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6443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6897" y="42989"/>
            <a:ext cx="4131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Rappel du problème!</a:t>
            </a:r>
          </a:p>
          <a:p>
            <a:r>
              <a:rPr lang="fr-FR" sz="3600" dirty="0" smtClean="0"/>
              <a:t>  </a:t>
            </a:r>
            <a:r>
              <a:rPr lang="fr-FR" sz="4000" b="1" dirty="0" smtClean="0">
                <a:solidFill>
                  <a:srgbClr val="00B050"/>
                </a:solidFill>
              </a:rPr>
              <a:t>Je</a:t>
            </a:r>
            <a:r>
              <a:rPr lang="fr-FR" sz="3600" dirty="0" smtClean="0"/>
              <a:t> </a:t>
            </a:r>
            <a:r>
              <a:rPr lang="fr-FR" sz="3600" dirty="0" err="1" smtClean="0"/>
              <a:t>mang</a:t>
            </a:r>
            <a:r>
              <a:rPr lang="fr-FR" sz="5400" b="1" dirty="0" smtClean="0">
                <a:solidFill>
                  <a:srgbClr val="00B050"/>
                </a:solidFill>
              </a:rPr>
              <a:t>?</a:t>
            </a:r>
            <a:endParaRPr lang="fr-FR" sz="3600" b="1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2058633"/>
            <a:ext cx="29300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Objectif: </a:t>
            </a:r>
          </a:p>
          <a:p>
            <a:r>
              <a:rPr lang="fr-FR" sz="3600" dirty="0" smtClean="0"/>
              <a:t>Regarder </a:t>
            </a:r>
            <a:r>
              <a:rPr lang="fr-FR" sz="3600" b="1" dirty="0" smtClean="0"/>
              <a:t>la fin</a:t>
            </a:r>
          </a:p>
          <a:p>
            <a:r>
              <a:rPr lang="fr-FR" sz="3600" b="1" dirty="0" smtClean="0"/>
              <a:t> </a:t>
            </a:r>
            <a:r>
              <a:rPr lang="fr-FR" sz="3600" dirty="0" smtClean="0"/>
              <a:t>des modèles!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4351275"/>
            <a:ext cx="5102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Distribution des modèles,</a:t>
            </a:r>
          </a:p>
          <a:p>
            <a:r>
              <a:rPr lang="fr-FR" sz="3600" b="1" dirty="0" smtClean="0"/>
              <a:t>observation, tri!</a:t>
            </a:r>
            <a:endParaRPr lang="fr-FR" sz="3600" b="1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94" y="-704529"/>
            <a:ext cx="10219723" cy="770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6897" y="42989"/>
            <a:ext cx="6191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Rappel du problème!  </a:t>
            </a:r>
            <a:r>
              <a:rPr lang="fr-FR" sz="4000" b="1" dirty="0" smtClean="0">
                <a:solidFill>
                  <a:srgbClr val="00B050"/>
                </a:solidFill>
              </a:rPr>
              <a:t>Je</a:t>
            </a:r>
            <a:r>
              <a:rPr lang="fr-FR" sz="3600" dirty="0" smtClean="0"/>
              <a:t> </a:t>
            </a:r>
            <a:r>
              <a:rPr lang="fr-FR" sz="3600" dirty="0" err="1" smtClean="0"/>
              <a:t>mang</a:t>
            </a:r>
            <a:r>
              <a:rPr lang="fr-FR" sz="5400" b="1" dirty="0" smtClean="0">
                <a:solidFill>
                  <a:srgbClr val="00B050"/>
                </a:solidFill>
              </a:rPr>
              <a:t>?</a:t>
            </a:r>
            <a:endParaRPr lang="fr-FR" sz="3600" b="1" dirty="0">
              <a:solidFill>
                <a:srgbClr val="00B05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47646" y="327084"/>
            <a:ext cx="344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 Observation, tri!</a:t>
            </a:r>
            <a:endParaRPr lang="fr-FR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09088" y="1693374"/>
            <a:ext cx="2243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change</a:t>
            </a:r>
          </a:p>
          <a:p>
            <a:pPr algn="ctr"/>
            <a:r>
              <a:rPr lang="fr-FR" sz="2000" dirty="0" err="1" smtClean="0"/>
              <a:t>Rayan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237861" y="2513889"/>
            <a:ext cx="2601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continue</a:t>
            </a:r>
          </a:p>
          <a:p>
            <a:pPr algn="ctr"/>
            <a:r>
              <a:rPr lang="fr-FR" sz="2000" dirty="0" smtClean="0"/>
              <a:t>Mélina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4122931" y="2681481"/>
            <a:ext cx="1540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suis</a:t>
            </a:r>
          </a:p>
          <a:p>
            <a:pPr algn="ctr"/>
            <a:r>
              <a:rPr lang="fr-FR" sz="2000" dirty="0" err="1" smtClean="0"/>
              <a:t>Maëllys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5863150" y="1739247"/>
            <a:ext cx="21689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J’entends</a:t>
            </a:r>
          </a:p>
          <a:p>
            <a:pPr algn="ctr"/>
            <a:r>
              <a:rPr lang="fr-FR" sz="2800" dirty="0"/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77478" y="5295925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viens</a:t>
            </a:r>
          </a:p>
          <a:p>
            <a:pPr algn="ctr"/>
            <a:r>
              <a:rPr lang="fr-FR" sz="2000" dirty="0" smtClean="0"/>
              <a:t>Fatima-Zohra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4052398" y="1697692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dois</a:t>
            </a:r>
          </a:p>
          <a:p>
            <a:pPr algn="ctr"/>
            <a:r>
              <a:rPr lang="fr-FR" sz="2000" dirty="0" err="1" smtClean="0"/>
              <a:t>Amjade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7938" y="3459747"/>
            <a:ext cx="2600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retourne</a:t>
            </a:r>
          </a:p>
          <a:p>
            <a:pPr algn="ctr"/>
            <a:r>
              <a:rPr lang="fr-FR" sz="2000" dirty="0" smtClean="0"/>
              <a:t>Ibrahim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134152" y="4485139"/>
            <a:ext cx="1518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sais</a:t>
            </a:r>
          </a:p>
          <a:p>
            <a:pPr algn="ctr"/>
            <a:r>
              <a:rPr lang="fr-FR" sz="2000" dirty="0" err="1" smtClean="0"/>
              <a:t>Inbrahim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823582" y="1739247"/>
            <a:ext cx="177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peux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9909284" y="2709037"/>
            <a:ext cx="1734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veux</a:t>
            </a:r>
          </a:p>
          <a:p>
            <a:pPr algn="ctr"/>
            <a:r>
              <a:rPr lang="fr-FR" sz="2000" dirty="0" err="1" smtClean="0"/>
              <a:t>Avram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941199" y="4173101"/>
            <a:ext cx="957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J’ai</a:t>
            </a:r>
          </a:p>
          <a:p>
            <a:pPr algn="ctr"/>
            <a:r>
              <a:rPr lang="fr-FR" sz="2000" dirty="0" err="1" smtClean="0"/>
              <a:t>Rayan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60229" y="4280262"/>
            <a:ext cx="2341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raconte</a:t>
            </a:r>
          </a:p>
          <a:p>
            <a:pPr algn="ctr"/>
            <a:r>
              <a:rPr lang="fr-FR" sz="2000" dirty="0" err="1" smtClean="0"/>
              <a:t>Rosalino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57948" y="5295925"/>
            <a:ext cx="228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préfère</a:t>
            </a:r>
          </a:p>
          <a:p>
            <a:pPr algn="ctr"/>
            <a:r>
              <a:rPr lang="fr-FR" sz="2000" dirty="0" err="1" smtClean="0"/>
              <a:t>Esteban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073431" y="366527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bois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966387" y="2649607"/>
            <a:ext cx="1980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vends</a:t>
            </a:r>
          </a:p>
          <a:p>
            <a:pPr algn="ctr"/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20" name="Rectangle 19"/>
          <p:cNvSpPr/>
          <p:nvPr/>
        </p:nvSpPr>
        <p:spPr>
          <a:xfrm>
            <a:off x="2385773" y="1791072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68763" y="2605591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61186" y="3529552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39915" y="4380404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82059" y="5396067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47128" y="1780212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68856" y="2774331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60985" y="3766904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59751" y="4568764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2336" y="5396066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02303" y="1834539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42169" y="2744899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243338" y="1816121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x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293531" y="2787102"/>
            <a:ext cx="353486" cy="5175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x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030161" y="3751045"/>
            <a:ext cx="2928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Classement 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généralement réalisé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par les élèves.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54339" y="1814364"/>
            <a:ext cx="838280" cy="5579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err="1" smtClean="0">
                <a:solidFill>
                  <a:srgbClr val="002060"/>
                </a:solidFill>
              </a:rPr>
              <a:t>ds</a:t>
            </a:r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0" y="6306782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Bilan: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123201" y="6312249"/>
            <a:ext cx="11233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Au </a:t>
            </a:r>
            <a:r>
              <a:rPr lang="fr-FR" sz="3200" b="1" dirty="0" smtClean="0">
                <a:solidFill>
                  <a:srgbClr val="00B050"/>
                </a:solidFill>
              </a:rPr>
              <a:t>présent</a:t>
            </a:r>
            <a:r>
              <a:rPr lang="fr-FR" sz="2400" b="1" dirty="0" smtClean="0"/>
              <a:t> avec je, le verbe se termine par </a:t>
            </a:r>
            <a:r>
              <a:rPr lang="fr-FR" sz="3200" b="1" dirty="0" smtClean="0">
                <a:solidFill>
                  <a:srgbClr val="00B050"/>
                </a:solidFill>
              </a:rPr>
              <a:t>e</a:t>
            </a:r>
            <a:r>
              <a:rPr lang="fr-FR" sz="2400" b="1" dirty="0" smtClean="0"/>
              <a:t>, </a:t>
            </a:r>
            <a:r>
              <a:rPr lang="fr-FR" sz="3200" b="1" dirty="0" err="1">
                <a:solidFill>
                  <a:srgbClr val="00B050"/>
                </a:solidFill>
              </a:rPr>
              <a:t>ds</a:t>
            </a:r>
            <a:r>
              <a:rPr lang="fr-FR" sz="2400" b="1" dirty="0" smtClean="0"/>
              <a:t> ou </a:t>
            </a:r>
            <a:r>
              <a:rPr lang="fr-FR" sz="3200" b="1" dirty="0" smtClean="0">
                <a:solidFill>
                  <a:srgbClr val="00B050"/>
                </a:solidFill>
              </a:rPr>
              <a:t>s</a:t>
            </a:r>
            <a:r>
              <a:rPr lang="fr-FR" sz="2400" b="1" dirty="0" smtClean="0"/>
              <a:t>    sauf    je peux, je veux, j’ai.</a:t>
            </a:r>
            <a:endParaRPr lang="fr-FR" sz="24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777103" y="3766997"/>
            <a:ext cx="3437223" cy="156966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Apporter 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un classement plus précis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 (par un autre groupe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 ou  par l’enseignant)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52246" y="2708450"/>
            <a:ext cx="838280" cy="5579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err="1" smtClean="0">
                <a:solidFill>
                  <a:srgbClr val="002060"/>
                </a:solidFill>
              </a:rPr>
              <a:t>ds</a:t>
            </a:r>
            <a:endParaRPr lang="fr-FR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 animBg="1"/>
      <p:bldP spid="38" grpId="0"/>
      <p:bldP spid="39" grpId="0"/>
      <p:bldP spid="42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7890" y="32654"/>
            <a:ext cx="4849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Faire compléter</a:t>
            </a:r>
          </a:p>
          <a:p>
            <a:r>
              <a:rPr lang="fr-FR" sz="4400" b="1" dirty="0" smtClean="0"/>
              <a:t> les verbes suivants:</a:t>
            </a:r>
            <a:endParaRPr lang="fr-FR" sz="4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71437" y="1556677"/>
            <a:ext cx="1771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je pli…</a:t>
            </a:r>
            <a:endParaRPr lang="fr-FR" sz="4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71437" y="2230798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je li…</a:t>
            </a:r>
            <a:endParaRPr lang="fr-FR" sz="4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40179" y="2973951"/>
            <a:ext cx="1479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je ri…</a:t>
            </a:r>
            <a:endParaRPr lang="fr-FR" sz="4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95264" y="4590308"/>
            <a:ext cx="2285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j’ </a:t>
            </a:r>
            <a:r>
              <a:rPr lang="fr-FR" sz="4400" b="1" dirty="0" err="1" smtClean="0"/>
              <a:t>atten</a:t>
            </a:r>
            <a:r>
              <a:rPr lang="fr-FR" sz="4400" b="1" dirty="0" smtClean="0"/>
              <a:t>…</a:t>
            </a:r>
            <a:endParaRPr lang="fr-FR" sz="4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40179" y="3776330"/>
            <a:ext cx="2195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j</a:t>
            </a:r>
            <a:r>
              <a:rPr lang="fr-FR" sz="4400" b="1" dirty="0" smtClean="0"/>
              <a:t>’ oubli…</a:t>
            </a:r>
            <a:endParaRPr lang="fr-FR" sz="4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81747" y="5304358"/>
            <a:ext cx="1675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je tri…</a:t>
            </a:r>
            <a:endParaRPr lang="fr-FR" sz="4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90435" y="6007582"/>
            <a:ext cx="2528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je </a:t>
            </a:r>
            <a:r>
              <a:rPr lang="fr-FR" sz="4400" b="1" dirty="0" err="1" smtClean="0"/>
              <a:t>répon</a:t>
            </a:r>
            <a:r>
              <a:rPr lang="fr-FR" sz="4400" b="1" dirty="0" smtClean="0"/>
              <a:t>…</a:t>
            </a:r>
            <a:endParaRPr lang="fr-FR" sz="4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94134" y="-31360"/>
            <a:ext cx="59715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/>
              <a:t>Bilan </a:t>
            </a:r>
          </a:p>
          <a:p>
            <a:r>
              <a:rPr lang="fr-FR" sz="4800" b="1" dirty="0" smtClean="0"/>
              <a:t>pour chaque verbe:</a:t>
            </a:r>
          </a:p>
          <a:p>
            <a:r>
              <a:rPr lang="fr-FR" sz="4800" b="1" dirty="0" smtClean="0">
                <a:solidFill>
                  <a:srgbClr val="00B050"/>
                </a:solidFill>
              </a:rPr>
              <a:t>30 %</a:t>
            </a:r>
            <a:r>
              <a:rPr lang="fr-FR" sz="4800" b="1" dirty="0" smtClean="0"/>
              <a:t> </a:t>
            </a:r>
            <a:r>
              <a:rPr lang="fr-FR" sz="3200" b="1" dirty="0" smtClean="0"/>
              <a:t>des élèves choisissent</a:t>
            </a:r>
            <a:r>
              <a:rPr lang="fr-FR" sz="3200" b="1" dirty="0">
                <a:solidFill>
                  <a:srgbClr val="00B050"/>
                </a:solidFill>
              </a:rPr>
              <a:t> </a:t>
            </a:r>
            <a:r>
              <a:rPr lang="fr-FR" sz="4800" b="1" dirty="0" smtClean="0">
                <a:solidFill>
                  <a:srgbClr val="00B050"/>
                </a:solidFill>
              </a:rPr>
              <a:t>e</a:t>
            </a:r>
            <a:br>
              <a:rPr lang="fr-FR" sz="4800" b="1" dirty="0" smtClean="0">
                <a:solidFill>
                  <a:srgbClr val="00B050"/>
                </a:solidFill>
              </a:rPr>
            </a:br>
            <a:r>
              <a:rPr lang="fr-FR" sz="4800" b="1" dirty="0" smtClean="0">
                <a:solidFill>
                  <a:srgbClr val="00B050"/>
                </a:solidFill>
              </a:rPr>
              <a:t>30 %</a:t>
            </a:r>
            <a:r>
              <a:rPr lang="fr-FR" sz="4800" b="1" dirty="0"/>
              <a:t> </a:t>
            </a:r>
            <a:r>
              <a:rPr lang="fr-FR" sz="3200" b="1" dirty="0"/>
              <a:t>des élèves </a:t>
            </a:r>
            <a:r>
              <a:rPr lang="fr-FR" sz="3200" b="1" dirty="0" smtClean="0"/>
              <a:t>choisissent</a:t>
            </a:r>
            <a:r>
              <a:rPr lang="fr-FR" sz="3200" b="1" dirty="0">
                <a:solidFill>
                  <a:srgbClr val="00B050"/>
                </a:solidFill>
              </a:rPr>
              <a:t> </a:t>
            </a:r>
            <a:r>
              <a:rPr lang="fr-FR" sz="4800" b="1" dirty="0" err="1" smtClean="0">
                <a:solidFill>
                  <a:srgbClr val="00B050"/>
                </a:solidFill>
              </a:rPr>
              <a:t>ds</a:t>
            </a:r>
            <a:r>
              <a:rPr lang="fr-FR" sz="3200" b="1" dirty="0" smtClean="0"/>
              <a:t> </a:t>
            </a:r>
            <a:br>
              <a:rPr lang="fr-FR" sz="3200" b="1" dirty="0" smtClean="0"/>
            </a:br>
            <a:r>
              <a:rPr lang="fr-FR" sz="4800" b="1" dirty="0" smtClean="0">
                <a:solidFill>
                  <a:srgbClr val="00B050"/>
                </a:solidFill>
              </a:rPr>
              <a:t>30 %</a:t>
            </a:r>
            <a:r>
              <a:rPr lang="fr-FR" sz="4800" b="1" dirty="0"/>
              <a:t> </a:t>
            </a:r>
            <a:r>
              <a:rPr lang="fr-FR" sz="3200" b="1" dirty="0"/>
              <a:t>des élèves </a:t>
            </a:r>
            <a:r>
              <a:rPr lang="fr-FR" sz="3200" b="1" dirty="0" smtClean="0"/>
              <a:t>choisissent</a:t>
            </a:r>
            <a:r>
              <a:rPr lang="fr-FR" sz="4800" b="1" dirty="0">
                <a:solidFill>
                  <a:srgbClr val="00B050"/>
                </a:solidFill>
              </a:rPr>
              <a:t> </a:t>
            </a:r>
            <a:r>
              <a:rPr lang="fr-FR" sz="4800" b="1" dirty="0" smtClean="0">
                <a:solidFill>
                  <a:srgbClr val="00B050"/>
                </a:solidFill>
              </a:rPr>
              <a:t>s</a:t>
            </a:r>
            <a:br>
              <a:rPr lang="fr-FR" sz="4800" b="1" dirty="0" smtClean="0">
                <a:solidFill>
                  <a:srgbClr val="00B050"/>
                </a:solidFill>
              </a:rPr>
            </a:br>
            <a:r>
              <a:rPr lang="fr-FR" sz="4800" b="1" dirty="0" smtClean="0">
                <a:solidFill>
                  <a:srgbClr val="00B050"/>
                </a:solidFill>
              </a:rPr>
              <a:t>10 %</a:t>
            </a:r>
            <a:r>
              <a:rPr lang="fr-FR" sz="4800" b="1" dirty="0"/>
              <a:t> </a:t>
            </a:r>
            <a:r>
              <a:rPr lang="fr-FR" sz="3200" b="1" dirty="0"/>
              <a:t>des élèves </a:t>
            </a:r>
            <a:r>
              <a:rPr lang="fr-FR" sz="3200" b="1" dirty="0" smtClean="0"/>
              <a:t>choisissent </a:t>
            </a:r>
            <a:r>
              <a:rPr lang="fr-FR" sz="4800" b="1" dirty="0">
                <a:solidFill>
                  <a:srgbClr val="00B050"/>
                </a:solidFill>
              </a:rPr>
              <a:t> /</a:t>
            </a:r>
            <a:endParaRPr lang="fr-FR" sz="4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057914" y="4561032"/>
            <a:ext cx="81340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</a:rPr>
              <a:t>Comment choisir entre </a:t>
            </a:r>
            <a:r>
              <a:rPr lang="fr-FR" sz="4400" b="1" dirty="0" smtClean="0">
                <a:solidFill>
                  <a:srgbClr val="92D050"/>
                </a:solidFill>
              </a:rPr>
              <a:t>e</a:t>
            </a:r>
            <a:r>
              <a:rPr lang="fr-FR" sz="4400" b="1" dirty="0" smtClean="0">
                <a:solidFill>
                  <a:srgbClr val="FF0000"/>
                </a:solidFill>
              </a:rPr>
              <a:t>, </a:t>
            </a:r>
            <a:r>
              <a:rPr lang="fr-FR" sz="4400" b="1" dirty="0" err="1" smtClean="0">
                <a:solidFill>
                  <a:srgbClr val="92D050"/>
                </a:solidFill>
              </a:rPr>
              <a:t>ds</a:t>
            </a:r>
            <a:r>
              <a:rPr lang="fr-FR" sz="4400" b="1" dirty="0" smtClean="0">
                <a:solidFill>
                  <a:srgbClr val="FF0000"/>
                </a:solidFill>
              </a:rPr>
              <a:t> et </a:t>
            </a:r>
            <a:r>
              <a:rPr lang="fr-FR" sz="4400" b="1" dirty="0" smtClean="0">
                <a:solidFill>
                  <a:srgbClr val="92D050"/>
                </a:solidFill>
              </a:rPr>
              <a:t>s</a:t>
            </a:r>
            <a:r>
              <a:rPr lang="fr-FR" sz="4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4400" b="1" dirty="0" smtClean="0">
                <a:solidFill>
                  <a:srgbClr val="FF0000"/>
                </a:solidFill>
              </a:rPr>
              <a:t>sans se tromper?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49170" y="6392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4057914" y="6073799"/>
            <a:ext cx="7747399" cy="703224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Développer une vigilance par rapport aux lettres muettes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4819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11474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Faire chercher l’infinitif des modèles au présent!</a:t>
            </a:r>
            <a:endParaRPr lang="fr-FR" sz="4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4313" y="1107473"/>
            <a:ext cx="18069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    Je pli</a:t>
            </a:r>
            <a:r>
              <a:rPr lang="fr-FR" sz="3200" b="1" dirty="0" smtClean="0">
                <a:solidFill>
                  <a:srgbClr val="00B050"/>
                </a:solidFill>
              </a:rPr>
              <a:t>e</a:t>
            </a:r>
          </a:p>
          <a:p>
            <a:r>
              <a:rPr lang="fr-FR" sz="3200" b="1" dirty="0" smtClean="0"/>
              <a:t>   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Je clou</a:t>
            </a:r>
            <a:r>
              <a:rPr lang="fr-FR" sz="3200" b="1" dirty="0" smtClean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20376" y="3566554"/>
            <a:ext cx="2580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C00CC"/>
                </a:solidFill>
              </a:rPr>
              <a:t>Faire </a:t>
            </a:r>
          </a:p>
          <a:p>
            <a:pPr algn="ctr"/>
            <a:r>
              <a:rPr lang="fr-FR" sz="3200" b="1" dirty="0" smtClean="0">
                <a:solidFill>
                  <a:srgbClr val="CC00CC"/>
                </a:solidFill>
              </a:rPr>
              <a:t>semblant de…</a:t>
            </a:r>
            <a:endParaRPr lang="fr-FR" sz="3200" b="1" dirty="0">
              <a:solidFill>
                <a:srgbClr val="CC00CC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5596" y="5099792"/>
            <a:ext cx="13356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Je boi</a:t>
            </a:r>
            <a:r>
              <a:rPr lang="fr-FR" sz="3200" b="1" dirty="0">
                <a:solidFill>
                  <a:srgbClr val="00B050"/>
                </a:solidFill>
              </a:rPr>
              <a:t>s</a:t>
            </a:r>
          </a:p>
          <a:p>
            <a:r>
              <a:rPr lang="fr-FR" sz="3200" b="1" dirty="0"/>
              <a:t>Je fini</a:t>
            </a:r>
            <a:r>
              <a:rPr lang="fr-FR" sz="3200" b="1" dirty="0">
                <a:solidFill>
                  <a:srgbClr val="00B050"/>
                </a:solidFill>
              </a:rPr>
              <a:t>s</a:t>
            </a:r>
          </a:p>
          <a:p>
            <a:r>
              <a:rPr lang="fr-FR" sz="3200" b="1" dirty="0" smtClean="0"/>
              <a:t>Je </a:t>
            </a:r>
            <a:r>
              <a:rPr lang="fr-FR" sz="3200" b="1" dirty="0"/>
              <a:t>sai</a:t>
            </a:r>
            <a:r>
              <a:rPr lang="fr-FR" sz="3200" b="1" dirty="0">
                <a:solidFill>
                  <a:srgbClr val="00B050"/>
                </a:solidFill>
              </a:rPr>
              <a:t>s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4313" y="3078438"/>
            <a:ext cx="1943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  Je </a:t>
            </a:r>
            <a:r>
              <a:rPr lang="fr-FR" sz="3200" b="1" dirty="0"/>
              <a:t>ren</a:t>
            </a:r>
            <a:r>
              <a:rPr lang="fr-FR" sz="3200" b="1" dirty="0">
                <a:solidFill>
                  <a:srgbClr val="00B050"/>
                </a:solidFill>
              </a:rPr>
              <a:t>ds</a:t>
            </a:r>
          </a:p>
          <a:p>
            <a:endParaRPr lang="fr-FR" sz="3200" b="1" dirty="0" smtClean="0"/>
          </a:p>
          <a:p>
            <a:r>
              <a:rPr lang="fr-FR" sz="3200" b="1" dirty="0" smtClean="0"/>
              <a:t>   Je pon</a:t>
            </a:r>
            <a:r>
              <a:rPr lang="fr-FR" sz="3200" b="1" dirty="0" smtClean="0">
                <a:solidFill>
                  <a:srgbClr val="00B050"/>
                </a:solidFill>
              </a:rPr>
              <a:t>ds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737404" y="1079984"/>
            <a:ext cx="15167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    pli</a:t>
            </a:r>
            <a:r>
              <a:rPr lang="fr-FR" sz="3200" b="1" dirty="0" smtClean="0">
                <a:solidFill>
                  <a:srgbClr val="CC00CC"/>
                </a:solidFill>
              </a:rPr>
              <a:t>er</a:t>
            </a:r>
          </a:p>
          <a:p>
            <a:endParaRPr lang="fr-FR" sz="3200" b="1" dirty="0" smtClean="0"/>
          </a:p>
          <a:p>
            <a:r>
              <a:rPr lang="fr-FR" sz="3200" b="1" dirty="0" smtClean="0"/>
              <a:t>  clou</a:t>
            </a:r>
            <a:r>
              <a:rPr lang="fr-FR" sz="3200" b="1" dirty="0" smtClean="0">
                <a:solidFill>
                  <a:srgbClr val="CC00CC"/>
                </a:solidFill>
              </a:rPr>
              <a:t>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37404" y="3138927"/>
            <a:ext cx="1691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  ren</a:t>
            </a:r>
            <a:r>
              <a:rPr lang="fr-FR" sz="3200" b="1" dirty="0" smtClean="0">
                <a:solidFill>
                  <a:srgbClr val="CC00CC"/>
                </a:solidFill>
              </a:rPr>
              <a:t>dre</a:t>
            </a:r>
            <a:endParaRPr lang="fr-FR" sz="3200" b="1" dirty="0">
              <a:solidFill>
                <a:srgbClr val="CC00CC"/>
              </a:solidFill>
            </a:endParaRPr>
          </a:p>
          <a:p>
            <a:endParaRPr lang="fr-FR" sz="3200" b="1" dirty="0" smtClean="0"/>
          </a:p>
          <a:p>
            <a:r>
              <a:rPr lang="fr-FR" sz="3200" b="1" dirty="0" smtClean="0"/>
              <a:t>   pon</a:t>
            </a:r>
            <a:r>
              <a:rPr lang="fr-FR" sz="3200" b="1" dirty="0" smtClean="0">
                <a:solidFill>
                  <a:srgbClr val="CC00CC"/>
                </a:solidFill>
              </a:rPr>
              <a:t>dre</a:t>
            </a:r>
            <a:endParaRPr lang="fr-FR" sz="3200" b="1" dirty="0">
              <a:solidFill>
                <a:srgbClr val="CC00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37479" y="5042620"/>
            <a:ext cx="120257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boire</a:t>
            </a:r>
            <a:endParaRPr lang="fr-FR" sz="3200" b="1" dirty="0">
              <a:solidFill>
                <a:srgbClr val="00B050"/>
              </a:solidFill>
            </a:endParaRPr>
          </a:p>
          <a:p>
            <a:r>
              <a:rPr lang="fr-FR" sz="3200" b="1" dirty="0" smtClean="0"/>
              <a:t>finir</a:t>
            </a:r>
            <a:endParaRPr lang="fr-FR" sz="3200" b="1" dirty="0">
              <a:solidFill>
                <a:srgbClr val="00B050"/>
              </a:solidFill>
            </a:endParaRPr>
          </a:p>
          <a:p>
            <a:r>
              <a:rPr lang="fr-FR" sz="3200" b="1" dirty="0" smtClean="0"/>
              <a:t>savoir</a:t>
            </a:r>
            <a:endParaRPr lang="fr-FR" sz="3200" b="1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043236" y="1523096"/>
            <a:ext cx="41487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Faire le lien entre 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b="1" dirty="0"/>
              <a:t>l</a:t>
            </a:r>
            <a:r>
              <a:rPr lang="fr-FR" sz="2800" b="1" dirty="0" smtClean="0"/>
              <a:t>e son entendu </a:t>
            </a:r>
          </a:p>
          <a:p>
            <a:pPr algn="ctr"/>
            <a:r>
              <a:rPr lang="fr-FR" sz="2800" b="1" dirty="0" smtClean="0"/>
              <a:t>à la fin </a:t>
            </a:r>
          </a:p>
          <a:p>
            <a:pPr algn="ctr"/>
            <a:r>
              <a:rPr lang="fr-FR" sz="2800" b="1" dirty="0" smtClean="0"/>
              <a:t>du verbe à l’infinitif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e</a:t>
            </a:r>
            <a:r>
              <a:rPr lang="fr-FR" sz="2800" b="1" dirty="0" smtClean="0"/>
              <a:t>t la ou les lettres muettes</a:t>
            </a:r>
          </a:p>
          <a:p>
            <a:pPr algn="ctr"/>
            <a:r>
              <a:rPr lang="fr-FR" sz="2800" b="1" dirty="0"/>
              <a:t>d</a:t>
            </a:r>
            <a:r>
              <a:rPr lang="fr-FR" sz="2800" b="1" dirty="0" smtClean="0"/>
              <a:t>u verbe au présent </a:t>
            </a:r>
          </a:p>
          <a:p>
            <a:pPr algn="ctr"/>
            <a:r>
              <a:rPr lang="fr-FR" sz="2800" b="1" dirty="0" smtClean="0"/>
              <a:t>avec je.</a:t>
            </a:r>
            <a:endParaRPr lang="fr-FR" sz="2800" b="1" dirty="0"/>
          </a:p>
        </p:txBody>
      </p:sp>
      <p:sp>
        <p:nvSpPr>
          <p:cNvPr id="29" name="Flèche courbée vers le bas 28"/>
          <p:cNvSpPr/>
          <p:nvPr/>
        </p:nvSpPr>
        <p:spPr>
          <a:xfrm flipH="1">
            <a:off x="1656025" y="1523096"/>
            <a:ext cx="5347823" cy="595099"/>
          </a:xfrm>
          <a:prstGeom prst="curved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Flèche courbée vers le bas 29"/>
          <p:cNvSpPr/>
          <p:nvPr/>
        </p:nvSpPr>
        <p:spPr>
          <a:xfrm flipH="1">
            <a:off x="1656024" y="2569889"/>
            <a:ext cx="5347823" cy="666228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 courbée vers le bas 30"/>
          <p:cNvSpPr/>
          <p:nvPr/>
        </p:nvSpPr>
        <p:spPr>
          <a:xfrm flipH="1">
            <a:off x="1636753" y="3566554"/>
            <a:ext cx="5347823" cy="592261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Flèche courbée vers le bas 31"/>
          <p:cNvSpPr/>
          <p:nvPr/>
        </p:nvSpPr>
        <p:spPr>
          <a:xfrm flipH="1">
            <a:off x="1656025" y="628291"/>
            <a:ext cx="5347823" cy="584262"/>
          </a:xfrm>
          <a:prstGeom prst="curved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20" grpId="0"/>
      <p:bldP spid="29" grpId="0" animBg="1"/>
      <p:bldP spid="30" grpId="0" animBg="1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648" y="260417"/>
            <a:ext cx="3449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Conjuguer au </a:t>
            </a:r>
            <a:r>
              <a:rPr lang="fr-FR" sz="2800" b="1" dirty="0" smtClean="0">
                <a:solidFill>
                  <a:srgbClr val="00B050"/>
                </a:solidFill>
              </a:rPr>
              <a:t>présent</a:t>
            </a:r>
            <a:r>
              <a:rPr lang="fr-FR" dirty="0" smtClean="0"/>
              <a:t> avec </a:t>
            </a:r>
            <a:r>
              <a:rPr lang="fr-FR" sz="2800" b="1" dirty="0" smtClean="0">
                <a:solidFill>
                  <a:srgbClr val="00B0F0"/>
                </a:solidFill>
              </a:rPr>
              <a:t>JE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083188" y="1760561"/>
            <a:ext cx="3507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je pli…</a:t>
            </a:r>
            <a:endParaRPr lang="fr-FR" sz="8800" dirty="0"/>
          </a:p>
        </p:txBody>
      </p:sp>
      <p:sp>
        <p:nvSpPr>
          <p:cNvPr id="4" name="Pensées 3"/>
          <p:cNvSpPr/>
          <p:nvPr/>
        </p:nvSpPr>
        <p:spPr>
          <a:xfrm>
            <a:off x="1774208" y="4258044"/>
            <a:ext cx="6059606" cy="1037230"/>
          </a:xfrm>
          <a:prstGeom prst="cloudCallout">
            <a:avLst>
              <a:gd name="adj1" fmla="val 37300"/>
              <a:gd name="adj2" fmla="val 39715"/>
            </a:avLst>
          </a:prstGeom>
          <a:solidFill>
            <a:srgbClr val="FF66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Faire semblant de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6400800" y="4776659"/>
            <a:ext cx="4039737" cy="1160059"/>
          </a:xfrm>
          <a:prstGeom prst="cloudCallout">
            <a:avLst>
              <a:gd name="adj1" fmla="val 32358"/>
              <a:gd name="adj2" fmla="val 37996"/>
            </a:avLst>
          </a:prstGeom>
          <a:solidFill>
            <a:srgbClr val="A36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plier</a:t>
            </a:r>
            <a:endParaRPr lang="fr-FR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ensées 5"/>
          <p:cNvSpPr/>
          <p:nvPr/>
        </p:nvSpPr>
        <p:spPr>
          <a:xfrm>
            <a:off x="9461943" y="5336273"/>
            <a:ext cx="2575383" cy="1337593"/>
          </a:xfrm>
          <a:prstGeom prst="cloudCallout">
            <a:avLst>
              <a:gd name="adj1" fmla="val 25489"/>
              <a:gd name="adj2" fmla="val 4431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 smtClean="0">
                <a:sym typeface="Webdings" panose="05030102010509060703" pitchFamily="18" charset="2"/>
              </a:rPr>
              <a:t>é</a:t>
            </a:r>
            <a:endParaRPr lang="fr-FR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9351760" y="1972045"/>
            <a:ext cx="928048" cy="102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800" dirty="0" smtClean="0">
                <a:solidFill>
                  <a:srgbClr val="00B050"/>
                </a:solidFill>
              </a:rPr>
              <a:t>e</a:t>
            </a:r>
            <a:endParaRPr lang="fr-FR" sz="8800" dirty="0">
              <a:solidFill>
                <a:srgbClr val="00B05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9" y="900482"/>
            <a:ext cx="4443272" cy="3332454"/>
          </a:xfrm>
          <a:prstGeom prst="rect">
            <a:avLst/>
          </a:prstGeom>
        </p:spPr>
      </p:pic>
      <p:sp>
        <p:nvSpPr>
          <p:cNvPr id="10" name="Pensées 9"/>
          <p:cNvSpPr/>
          <p:nvPr/>
        </p:nvSpPr>
        <p:spPr>
          <a:xfrm>
            <a:off x="5340824" y="99060"/>
            <a:ext cx="6851176" cy="1450017"/>
          </a:xfrm>
          <a:prstGeom prst="cloudCallout">
            <a:avLst>
              <a:gd name="adj1" fmla="val -14381"/>
              <a:gd name="adj2" fmla="val 41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Ecrire ce que je me dis!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273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648" y="260417"/>
            <a:ext cx="3449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Conjuguer au </a:t>
            </a:r>
            <a:r>
              <a:rPr lang="fr-FR" sz="2800" b="1" dirty="0" smtClean="0">
                <a:solidFill>
                  <a:srgbClr val="00B050"/>
                </a:solidFill>
              </a:rPr>
              <a:t>présent</a:t>
            </a:r>
            <a:r>
              <a:rPr lang="fr-FR" dirty="0" smtClean="0"/>
              <a:t> avec </a:t>
            </a:r>
            <a:r>
              <a:rPr lang="fr-FR" sz="2800" b="1" dirty="0" smtClean="0">
                <a:solidFill>
                  <a:srgbClr val="00B0F0"/>
                </a:solidFill>
              </a:rPr>
              <a:t>JE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486400" y="1760561"/>
            <a:ext cx="5500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je </a:t>
            </a:r>
            <a:r>
              <a:rPr lang="fr-FR" sz="8800" dirty="0" err="1" smtClean="0"/>
              <a:t>répon</a:t>
            </a:r>
            <a:r>
              <a:rPr lang="fr-FR" sz="8800" dirty="0" smtClean="0"/>
              <a:t>…</a:t>
            </a:r>
            <a:endParaRPr lang="fr-FR" sz="8800" dirty="0"/>
          </a:p>
        </p:txBody>
      </p:sp>
      <p:sp>
        <p:nvSpPr>
          <p:cNvPr id="4" name="Pensées 3"/>
          <p:cNvSpPr/>
          <p:nvPr/>
        </p:nvSpPr>
        <p:spPr>
          <a:xfrm>
            <a:off x="1259640" y="4230087"/>
            <a:ext cx="6059606" cy="1037230"/>
          </a:xfrm>
          <a:prstGeom prst="cloudCallout">
            <a:avLst>
              <a:gd name="adj1" fmla="val 37300"/>
              <a:gd name="adj2" fmla="val 39715"/>
            </a:avLst>
          </a:prstGeom>
          <a:solidFill>
            <a:srgbClr val="FF66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Faire semblant de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5486400" y="4871947"/>
            <a:ext cx="4039737" cy="1160059"/>
          </a:xfrm>
          <a:prstGeom prst="cloudCallout">
            <a:avLst>
              <a:gd name="adj1" fmla="val 32358"/>
              <a:gd name="adj2" fmla="val 37996"/>
            </a:avLst>
          </a:prstGeom>
          <a:solidFill>
            <a:srgbClr val="A36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répondre</a:t>
            </a:r>
            <a:endParaRPr lang="fr-FR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ensées 5"/>
          <p:cNvSpPr/>
          <p:nvPr/>
        </p:nvSpPr>
        <p:spPr>
          <a:xfrm>
            <a:off x="8424713" y="5336273"/>
            <a:ext cx="3639908" cy="1337593"/>
          </a:xfrm>
          <a:prstGeom prst="cloudCallout">
            <a:avLst>
              <a:gd name="adj1" fmla="val 25489"/>
              <a:gd name="adj2" fmla="val 4431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 smtClean="0">
                <a:sym typeface="Webdings" panose="05030102010509060703" pitchFamily="18" charset="2"/>
              </a:rPr>
              <a:t></a:t>
            </a:r>
            <a:r>
              <a:rPr lang="fr-FR" sz="7200" b="1" dirty="0" err="1" smtClean="0">
                <a:sym typeface="Webdings" panose="05030102010509060703" pitchFamily="18" charset="2"/>
              </a:rPr>
              <a:t>dre</a:t>
            </a:r>
            <a:endParaRPr lang="fr-FR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9351760" y="1972045"/>
            <a:ext cx="1416324" cy="102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8800" dirty="0" err="1" smtClean="0">
                <a:solidFill>
                  <a:srgbClr val="00B050"/>
                </a:solidFill>
              </a:rPr>
              <a:t>ds</a:t>
            </a:r>
            <a:endParaRPr lang="fr-FR" sz="8800" dirty="0">
              <a:solidFill>
                <a:srgbClr val="00B050"/>
              </a:solidFill>
            </a:endParaRPr>
          </a:p>
        </p:txBody>
      </p:sp>
      <p:sp>
        <p:nvSpPr>
          <p:cNvPr id="8" name="Pensées 7"/>
          <p:cNvSpPr/>
          <p:nvPr/>
        </p:nvSpPr>
        <p:spPr>
          <a:xfrm>
            <a:off x="4722125" y="112786"/>
            <a:ext cx="6851176" cy="1450017"/>
          </a:xfrm>
          <a:prstGeom prst="cloudCallout">
            <a:avLst>
              <a:gd name="adj1" fmla="val -14381"/>
              <a:gd name="adj2" fmla="val 41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Ecrire ce que je me dis!</a:t>
            </a:r>
            <a:endParaRPr lang="fr-FR" sz="32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6" y="869256"/>
            <a:ext cx="2564855" cy="33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22" y="62354"/>
            <a:ext cx="3449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Conjuguer au </a:t>
            </a:r>
            <a:r>
              <a:rPr lang="fr-FR" sz="2800" b="1" dirty="0" smtClean="0">
                <a:solidFill>
                  <a:srgbClr val="00B050"/>
                </a:solidFill>
              </a:rPr>
              <a:t>présent</a:t>
            </a:r>
            <a:r>
              <a:rPr lang="fr-FR" dirty="0" smtClean="0"/>
              <a:t> avec </a:t>
            </a:r>
            <a:r>
              <a:rPr lang="fr-FR" sz="2800" b="1" dirty="0" smtClean="0">
                <a:solidFill>
                  <a:srgbClr val="00B0F0"/>
                </a:solidFill>
              </a:rPr>
              <a:t>JE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974006" y="1760561"/>
            <a:ext cx="34026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 smtClean="0"/>
              <a:t>je </a:t>
            </a:r>
            <a:r>
              <a:rPr lang="fr-FR" sz="8800" dirty="0" err="1" smtClean="0"/>
              <a:t>voi</a:t>
            </a:r>
            <a:r>
              <a:rPr lang="fr-FR" sz="8800" dirty="0" smtClean="0"/>
              <a:t>…</a:t>
            </a:r>
            <a:endParaRPr lang="fr-FR" sz="8800" dirty="0"/>
          </a:p>
        </p:txBody>
      </p:sp>
      <p:sp>
        <p:nvSpPr>
          <p:cNvPr id="4" name="Pensées 3"/>
          <p:cNvSpPr/>
          <p:nvPr/>
        </p:nvSpPr>
        <p:spPr>
          <a:xfrm>
            <a:off x="242299" y="4226412"/>
            <a:ext cx="6059606" cy="1037230"/>
          </a:xfrm>
          <a:prstGeom prst="cloudCallout">
            <a:avLst>
              <a:gd name="adj1" fmla="val 37300"/>
              <a:gd name="adj2" fmla="val 39715"/>
            </a:avLst>
          </a:prstGeom>
          <a:solidFill>
            <a:srgbClr val="FF66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Faire semblant de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4280895" y="4787253"/>
            <a:ext cx="4039737" cy="1160059"/>
          </a:xfrm>
          <a:prstGeom prst="cloudCallout">
            <a:avLst>
              <a:gd name="adj1" fmla="val 32358"/>
              <a:gd name="adj2" fmla="val 37996"/>
            </a:avLst>
          </a:prstGeom>
          <a:solidFill>
            <a:srgbClr val="A36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voir</a:t>
            </a:r>
            <a:endParaRPr lang="fr-FR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ensées 5"/>
          <p:cNvSpPr/>
          <p:nvPr/>
        </p:nvSpPr>
        <p:spPr>
          <a:xfrm>
            <a:off x="6780560" y="4481236"/>
            <a:ext cx="5490445" cy="1715378"/>
          </a:xfrm>
          <a:prstGeom prst="cloudCallout">
            <a:avLst>
              <a:gd name="adj1" fmla="val 25489"/>
              <a:gd name="adj2" fmla="val 4431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 smtClean="0">
                <a:sym typeface="Webdings" panose="05030102010509060703" pitchFamily="18" charset="2"/>
              </a:rPr>
              <a:t> é -</a:t>
            </a:r>
            <a:r>
              <a:rPr lang="fr-FR" sz="7200" b="1" dirty="0" err="1" smtClean="0">
                <a:sym typeface="Webdings" panose="05030102010509060703" pitchFamily="18" charset="2"/>
              </a:rPr>
              <a:t>dre</a:t>
            </a:r>
            <a:endParaRPr lang="fr-FR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9471545" y="1972045"/>
            <a:ext cx="1105469" cy="102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8800" dirty="0" smtClean="0">
                <a:solidFill>
                  <a:srgbClr val="00B050"/>
                </a:solidFill>
              </a:rPr>
              <a:t>s</a:t>
            </a:r>
            <a:endParaRPr lang="fr-FR" sz="8800" dirty="0">
              <a:solidFill>
                <a:srgbClr val="00B050"/>
              </a:solidFill>
            </a:endParaRPr>
          </a:p>
        </p:txBody>
      </p:sp>
      <p:sp>
        <p:nvSpPr>
          <p:cNvPr id="8" name="Croix 7"/>
          <p:cNvSpPr/>
          <p:nvPr/>
        </p:nvSpPr>
        <p:spPr>
          <a:xfrm rot="2684463">
            <a:off x="7284478" y="4621260"/>
            <a:ext cx="1514992" cy="1505666"/>
          </a:xfrm>
          <a:prstGeom prst="plus">
            <a:avLst>
              <a:gd name="adj" fmla="val 478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ensées 8"/>
          <p:cNvSpPr/>
          <p:nvPr/>
        </p:nvSpPr>
        <p:spPr>
          <a:xfrm>
            <a:off x="4722125" y="112786"/>
            <a:ext cx="6851176" cy="1450017"/>
          </a:xfrm>
          <a:prstGeom prst="cloudCallout">
            <a:avLst>
              <a:gd name="adj1" fmla="val -14381"/>
              <a:gd name="adj2" fmla="val 41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Ecrire ce que je me dis!</a:t>
            </a:r>
            <a:endParaRPr lang="fr-FR" sz="32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9" y="537275"/>
            <a:ext cx="4038596" cy="3673112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40124" y="5516158"/>
            <a:ext cx="4149738" cy="12673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Procédure reprise</a:t>
            </a:r>
          </a:p>
          <a:p>
            <a:pPr algn="ctr"/>
            <a:r>
              <a:rPr lang="fr-FR" sz="2400" b="1" dirty="0" smtClean="0"/>
              <a:t>lors de l’étude du présent</a:t>
            </a:r>
          </a:p>
          <a:p>
            <a:pPr algn="ctr"/>
            <a:r>
              <a:rPr lang="fr-FR" sz="2400" b="1" dirty="0" smtClean="0"/>
              <a:t>avec il / le chat /elle/ la poule, 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4301854" y="6063176"/>
            <a:ext cx="2478706" cy="72865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pour le TU,</a:t>
            </a:r>
            <a:endParaRPr lang="fr-FR" sz="2800" b="1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892552" y="6253329"/>
            <a:ext cx="5217994" cy="58688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e</a:t>
            </a:r>
            <a:r>
              <a:rPr lang="fr-FR" sz="2400" b="1" dirty="0" smtClean="0">
                <a:solidFill>
                  <a:schemeClr val="bg1"/>
                </a:solidFill>
              </a:rPr>
              <a:t>t pour les verbes faire, dire, venir …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162514"/>
            <a:ext cx="12345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La conjugaison horizontale va dans le sens de l’écrit!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865" y="34782"/>
            <a:ext cx="982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Que se passe-t-il quand vous parlez, quand vous écrivez ?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6657" y="3802048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Le chien</a:t>
            </a:r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865" y="1096436"/>
            <a:ext cx="11959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Vous choisissez d’écrire ce qu’il fait, ce qu’il est, où le verbe sera le noyau dur!   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339613" y="1466158"/>
            <a:ext cx="4913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uFill>
                  <a:solidFill>
                    <a:srgbClr val="FF0000"/>
                  </a:solidFill>
                </a:uFill>
              </a:rPr>
              <a:t>jouer</a:t>
            </a:r>
            <a:r>
              <a:rPr lang="fr-FR" sz="3200" b="1" dirty="0" smtClean="0">
                <a:uFill>
                  <a:solidFill>
                    <a:srgbClr val="FF0000"/>
                  </a:solidFill>
                </a:uFill>
              </a:rPr>
              <a:t>  </a:t>
            </a:r>
            <a:r>
              <a:rPr lang="fr-FR" sz="3200" dirty="0" smtClean="0">
                <a:uFill>
                  <a:solidFill>
                    <a:srgbClr val="FF0000"/>
                  </a:solidFill>
                </a:uFill>
              </a:rPr>
              <a:t>avec sa balle.</a:t>
            </a:r>
            <a:endParaRPr lang="fr-FR" sz="3200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6657" y="1957163"/>
            <a:ext cx="972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Avec le verbe, vous indiquez si cela se passe  au passé, </a:t>
            </a:r>
            <a:endParaRPr lang="fr-FR" sz="3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6865" y="452569"/>
            <a:ext cx="1040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Vous choisissez tout d’abord 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un sujet</a:t>
            </a:r>
            <a:r>
              <a:rPr lang="fr-FR" sz="2800" b="1" dirty="0" smtClean="0"/>
              <a:t>!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867066" y="2562616"/>
            <a:ext cx="2049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a joué  </a:t>
            </a:r>
          </a:p>
          <a:p>
            <a:r>
              <a:rPr lang="fr-FR" sz="4000" b="1" dirty="0" smtClean="0"/>
              <a:t>jouait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720135" y="1954945"/>
            <a:ext cx="1995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au présent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6657" y="2359010"/>
            <a:ext cx="21635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ou au futur.</a:t>
            </a:r>
            <a:br>
              <a:rPr lang="fr-FR" sz="3200" b="1" dirty="0" smtClean="0"/>
            </a:br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867067" y="412480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joue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900767" y="4845224"/>
            <a:ext cx="155036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jouera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303154" y="5448688"/>
            <a:ext cx="8089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Passé composé</a:t>
            </a:r>
            <a:r>
              <a:rPr lang="fr-FR" dirty="0" smtClean="0"/>
              <a:t>                  </a:t>
            </a:r>
            <a:r>
              <a:rPr lang="fr-FR" b="1" dirty="0" smtClean="0">
                <a:solidFill>
                  <a:srgbClr val="FF66CC"/>
                </a:solidFill>
              </a:rPr>
              <a:t>Imparfait</a:t>
            </a:r>
            <a:r>
              <a:rPr lang="fr-FR" dirty="0" smtClean="0"/>
              <a:t>                       </a:t>
            </a:r>
            <a:r>
              <a:rPr lang="fr-FR" b="1" dirty="0" smtClean="0">
                <a:solidFill>
                  <a:srgbClr val="92D050"/>
                </a:solidFill>
              </a:rPr>
              <a:t>Présent</a:t>
            </a:r>
            <a:r>
              <a:rPr lang="fr-FR" dirty="0" smtClean="0"/>
              <a:t>                            </a:t>
            </a:r>
            <a:r>
              <a:rPr lang="fr-FR" b="1" dirty="0" smtClean="0">
                <a:solidFill>
                  <a:srgbClr val="FFFF00"/>
                </a:solidFill>
              </a:rPr>
              <a:t>Futur simple</a:t>
            </a:r>
          </a:p>
          <a:p>
            <a:r>
              <a:rPr lang="fr-FR" dirty="0" smtClean="0"/>
              <a:t>Il    a  chanté                       il  chantait                    il chante                            il chantera</a:t>
            </a:r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 rot="800601">
            <a:off x="2517221" y="4163177"/>
            <a:ext cx="1195871" cy="180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838823">
            <a:off x="2366794" y="4697507"/>
            <a:ext cx="1446926" cy="18000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rot="20355382">
            <a:off x="2449201" y="3454375"/>
            <a:ext cx="1331912" cy="180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 rot="964861">
            <a:off x="9810365" y="3560658"/>
            <a:ext cx="2242791" cy="1319317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1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er</a:t>
            </a:r>
            <a:r>
              <a:rPr lang="fr-FR" sz="2000" b="1" dirty="0" smtClean="0">
                <a:solidFill>
                  <a:srgbClr val="FF0000"/>
                </a:solidFill>
              </a:rPr>
              <a:t> argument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en faveur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de la conjugaison horizontale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97578" y="3703513"/>
            <a:ext cx="2929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  <a:r>
              <a:rPr lang="fr-FR" sz="4000" dirty="0" smtClean="0"/>
              <a:t>vec sa balle.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123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1" y="1043296"/>
            <a:ext cx="11062278" cy="73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7" y="1092249"/>
            <a:ext cx="10058400" cy="56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037669"/>
            <a:ext cx="8555240" cy="57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1146412"/>
            <a:ext cx="2375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Exemple 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d’affichage 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3" y="1050877"/>
            <a:ext cx="8182742" cy="61068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7604" y="379516"/>
            <a:ext cx="6432865" cy="79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7681414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Exercices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6" y="1050878"/>
            <a:ext cx="7124565" cy="573915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84984" y="2374710"/>
            <a:ext cx="29290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Cléo</a:t>
            </a:r>
            <a:r>
              <a:rPr lang="fr-FR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CE1</a:t>
            </a:r>
          </a:p>
          <a:p>
            <a:pPr algn="ctr"/>
            <a:r>
              <a:rPr lang="fr-FR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Retz</a:t>
            </a:r>
            <a:endParaRPr lang="fr-FR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7681414" y="109182"/>
            <a:ext cx="1480784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Exercices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" y="1050878"/>
            <a:ext cx="8339217" cy="57813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935570" y="5472752"/>
            <a:ext cx="96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Voir site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590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58116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61641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8822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Résolution du problème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130118" y="109182"/>
            <a:ext cx="1480784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Fiches outils</a:t>
            </a:r>
            <a:endParaRPr lang="fr-FR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7681413" y="109182"/>
            <a:ext cx="219956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Exercices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7" y="1178639"/>
            <a:ext cx="7086913" cy="55901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929349" y="6399446"/>
            <a:ext cx="400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Origine du </a:t>
            </a:r>
            <a:r>
              <a:rPr lang="fr-FR" dirty="0" err="1" smtClean="0"/>
              <a:t>support:Coccinelle</a:t>
            </a:r>
            <a:r>
              <a:rPr lang="fr-FR" dirty="0" smtClean="0"/>
              <a:t> CE2 Hatier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6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60" y="204716"/>
            <a:ext cx="823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Règles à apporter par rapport aux temps.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88722" y="840387"/>
            <a:ext cx="395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solidFill>
                  <a:srgbClr val="7030A0"/>
                </a:solidFill>
              </a:rPr>
              <a:t>Quel é choisir?</a:t>
            </a:r>
            <a:endParaRPr lang="fr-FR" sz="4800" b="1" dirty="0">
              <a:solidFill>
                <a:srgbClr val="7030A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0502" y="1801502"/>
            <a:ext cx="2381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J’ai chant</a:t>
            </a:r>
            <a:r>
              <a:rPr lang="fr-FR" sz="4000" b="1" dirty="0" smtClean="0">
                <a:solidFill>
                  <a:srgbClr val="FF0000"/>
                </a:solidFill>
              </a:rPr>
              <a:t>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61178" y="1801500"/>
            <a:ext cx="2273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 chant</a:t>
            </a:r>
            <a:r>
              <a:rPr lang="fr-FR" sz="4000" b="1" dirty="0" smtClean="0">
                <a:solidFill>
                  <a:srgbClr val="FF66CC"/>
                </a:solidFill>
              </a:rPr>
              <a:t>?</a:t>
            </a:r>
            <a:endParaRPr lang="fr-FR" sz="4000" b="1" dirty="0">
              <a:solidFill>
                <a:srgbClr val="FF66CC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684979" y="1829082"/>
            <a:ext cx="3208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 vais chant</a:t>
            </a:r>
            <a:r>
              <a:rPr lang="fr-FR" sz="4000" b="1" dirty="0" smtClean="0">
                <a:solidFill>
                  <a:srgbClr val="FFC000"/>
                </a:solidFill>
              </a:rPr>
              <a:t>?</a:t>
            </a:r>
            <a:endParaRPr lang="fr-FR" sz="4000" b="1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6249" y="2872572"/>
            <a:ext cx="3074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J’écris au passé,</a:t>
            </a:r>
          </a:p>
          <a:p>
            <a:pPr algn="ctr"/>
            <a:r>
              <a:rPr lang="fr-FR" sz="2800" b="1" dirty="0" smtClean="0"/>
              <a:t> au passé composé.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49755" y="4189863"/>
            <a:ext cx="3110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Je choisis le </a:t>
            </a:r>
            <a:r>
              <a:rPr lang="fr-FR" sz="2800" b="1" dirty="0" smtClean="0">
                <a:solidFill>
                  <a:srgbClr val="FF0000"/>
                </a:solidFill>
              </a:rPr>
              <a:t>é </a:t>
            </a:r>
          </a:p>
          <a:p>
            <a:r>
              <a:rPr lang="fr-FR" sz="2800" b="1" dirty="0" smtClean="0"/>
              <a:t>du passé compos</a:t>
            </a:r>
            <a:r>
              <a:rPr lang="fr-FR" sz="3600" b="1" u="sng" dirty="0" smtClean="0">
                <a:solidFill>
                  <a:srgbClr val="FF0000"/>
                </a:solidFill>
              </a:rPr>
              <a:t>é</a:t>
            </a:r>
            <a:r>
              <a:rPr lang="fr-FR" sz="2800" b="1" dirty="0" smtClean="0"/>
              <a:t>.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32946" y="5848204"/>
            <a:ext cx="2381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J’ai chant</a:t>
            </a:r>
            <a:r>
              <a:rPr lang="fr-FR" sz="4000" b="1" dirty="0" smtClean="0">
                <a:solidFill>
                  <a:srgbClr val="FF0000"/>
                </a:solidFill>
              </a:rPr>
              <a:t>é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77647" y="2872571"/>
            <a:ext cx="1840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J’écris à </a:t>
            </a:r>
          </a:p>
          <a:p>
            <a:pPr algn="ctr"/>
            <a:r>
              <a:rPr lang="fr-FR" sz="2800" b="1" dirty="0" smtClean="0"/>
              <a:t>l’imparfait.</a:t>
            </a:r>
            <a:endParaRPr lang="fr-FR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961178" y="4162281"/>
            <a:ext cx="2376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Je choisis le </a:t>
            </a:r>
            <a:r>
              <a:rPr lang="fr-FR" sz="2800" b="1" dirty="0" smtClean="0">
                <a:solidFill>
                  <a:srgbClr val="FF66CC"/>
                </a:solidFill>
              </a:rPr>
              <a:t>ai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2800" b="1" dirty="0" smtClean="0"/>
              <a:t>de l’imparf</a:t>
            </a:r>
            <a:r>
              <a:rPr lang="fr-FR" sz="3600" b="1" dirty="0" smtClean="0">
                <a:solidFill>
                  <a:srgbClr val="FF66CC"/>
                </a:solidFill>
              </a:rPr>
              <a:t>ai</a:t>
            </a:r>
            <a:r>
              <a:rPr lang="fr-FR" sz="2800" b="1" dirty="0" smtClean="0"/>
              <a:t>t.</a:t>
            </a:r>
            <a:endParaRPr lang="fr-FR" sz="2800" b="1" u="sng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58039" y="5833516"/>
            <a:ext cx="2616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 chant</a:t>
            </a:r>
            <a:r>
              <a:rPr lang="fr-FR" sz="4000" b="1" u="sng" dirty="0" smtClean="0">
                <a:solidFill>
                  <a:srgbClr val="FF66CC"/>
                </a:solidFill>
              </a:rPr>
              <a:t>ai</a:t>
            </a:r>
            <a:r>
              <a:rPr lang="fr-FR" sz="4000" b="1" dirty="0" smtClean="0">
                <a:solidFill>
                  <a:srgbClr val="FF66CC"/>
                </a:solidFill>
              </a:rPr>
              <a:t>s</a:t>
            </a:r>
            <a:endParaRPr lang="fr-FR" sz="4000" b="1" dirty="0">
              <a:solidFill>
                <a:srgbClr val="FF66C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189989" y="2872571"/>
            <a:ext cx="2198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J’écris au </a:t>
            </a:r>
          </a:p>
          <a:p>
            <a:pPr algn="ctr"/>
            <a:r>
              <a:rPr lang="fr-FR" sz="2800" b="1" dirty="0" smtClean="0"/>
              <a:t>futur proche.</a:t>
            </a:r>
            <a:endParaRPr lang="fr-FR" sz="2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578282" y="3974418"/>
            <a:ext cx="34138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Au futu</a:t>
            </a:r>
            <a:r>
              <a:rPr lang="fr-FR" sz="3600" b="1" u="sng" dirty="0" smtClean="0">
                <a:solidFill>
                  <a:srgbClr val="FFC000"/>
                </a:solidFill>
              </a:rPr>
              <a:t>r</a:t>
            </a:r>
            <a:r>
              <a:rPr lang="fr-FR" sz="2800" b="1" dirty="0" smtClean="0"/>
              <a:t>, </a:t>
            </a:r>
          </a:p>
          <a:p>
            <a:r>
              <a:rPr lang="fr-FR" sz="2800" b="1" dirty="0" smtClean="0"/>
              <a:t>il y a toujours un </a:t>
            </a:r>
            <a:r>
              <a:rPr lang="fr-FR" sz="2800" b="1" dirty="0" smtClean="0">
                <a:solidFill>
                  <a:srgbClr val="FFC000"/>
                </a:solidFill>
              </a:rPr>
              <a:t>R</a:t>
            </a:r>
            <a:r>
              <a:rPr lang="fr-FR" sz="2800" b="1" dirty="0" smtClean="0"/>
              <a:t>,</a:t>
            </a:r>
          </a:p>
          <a:p>
            <a:r>
              <a:rPr lang="fr-FR" sz="2800" b="1" dirty="0"/>
              <a:t>i</a:t>
            </a:r>
            <a:r>
              <a:rPr lang="fr-FR" sz="2800" b="1" dirty="0" smtClean="0"/>
              <a:t>l est caché dans le </a:t>
            </a:r>
            <a:r>
              <a:rPr lang="fr-FR" sz="2800" b="1" dirty="0" smtClean="0">
                <a:solidFill>
                  <a:srgbClr val="FFC000"/>
                </a:solidFill>
              </a:rPr>
              <a:t>er</a:t>
            </a:r>
            <a:r>
              <a:rPr lang="fr-FR" sz="2800" b="1" dirty="0" smtClean="0"/>
              <a:t>.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586361" y="5833516"/>
            <a:ext cx="340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Je  vais chant</a:t>
            </a:r>
            <a:r>
              <a:rPr lang="fr-FR" sz="4000" b="1" u="sng" dirty="0" smtClean="0">
                <a:solidFill>
                  <a:srgbClr val="FFC000"/>
                </a:solidFill>
              </a:rPr>
              <a:t>er</a:t>
            </a:r>
            <a:endParaRPr lang="fr-FR" sz="4000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8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766289"/>
            <a:ext cx="179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Période 1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58066" y="807802"/>
            <a:ext cx="4277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Moi pendant les vacances…</a:t>
            </a: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Récit de vie.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55217" y="792413"/>
            <a:ext cx="1885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Je</a:t>
            </a:r>
          </a:p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PC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 smtClean="0">
                <a:solidFill>
                  <a:srgbClr val="FF66CC"/>
                </a:solidFill>
              </a:rPr>
              <a:t>I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 smtClean="0">
                <a:solidFill>
                  <a:srgbClr val="FFFF00"/>
                </a:solidFill>
              </a:rPr>
              <a:t>FS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rgbClr val="FFC000"/>
                </a:solidFill>
              </a:rPr>
              <a:t>FP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983" y="1678746"/>
            <a:ext cx="179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Période 2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13427" y="1776447"/>
            <a:ext cx="416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Récit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Personnages seuls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46079" y="1750268"/>
            <a:ext cx="1885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Il, elle</a:t>
            </a:r>
          </a:p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PC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66CC"/>
                </a:solidFill>
              </a:rPr>
              <a:t>I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P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FF00"/>
                </a:solidFill>
              </a:rPr>
              <a:t>FS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FP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284" y="2437315"/>
            <a:ext cx="30011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</a:rPr>
              <a:t>Fin période 2</a:t>
            </a:r>
          </a:p>
          <a:p>
            <a:r>
              <a:rPr lang="fr-FR" sz="3200" b="1" dirty="0" smtClean="0">
                <a:solidFill>
                  <a:srgbClr val="FFC000"/>
                </a:solidFill>
              </a:rPr>
              <a:t>début période 3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3749006"/>
            <a:ext cx="2409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Fin période 3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13427" y="3749006"/>
            <a:ext cx="32498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Notre sortie au ….</a:t>
            </a: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Récit de vie collectif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45209" y="3726620"/>
            <a:ext cx="1885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Nous</a:t>
            </a:r>
          </a:p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PC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66CC"/>
                </a:solidFill>
              </a:rPr>
              <a:t>I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P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FF00"/>
                </a:solidFill>
              </a:rPr>
              <a:t>FS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FP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983" y="4903806"/>
            <a:ext cx="179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Période 4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958066" y="4890768"/>
            <a:ext cx="30889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Toi, Maman…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Poème pour la fête des mères.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45209" y="4690761"/>
            <a:ext cx="1885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Tu</a:t>
            </a:r>
          </a:p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PC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66CC"/>
                </a:solidFill>
              </a:rPr>
              <a:t>I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P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FF00"/>
                </a:solidFill>
              </a:rPr>
              <a:t>FS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FP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58066" y="2777278"/>
            <a:ext cx="24479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C000"/>
                </a:solidFill>
              </a:rPr>
              <a:t>Récit</a:t>
            </a:r>
          </a:p>
          <a:p>
            <a:r>
              <a:rPr lang="fr-FR" b="1" dirty="0" smtClean="0">
                <a:solidFill>
                  <a:srgbClr val="FFC000"/>
                </a:solidFill>
              </a:rPr>
              <a:t>Groupe de personnages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55217" y="2745187"/>
            <a:ext cx="1695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</a:rPr>
              <a:t>Ils, elles</a:t>
            </a:r>
          </a:p>
          <a:p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rgbClr val="FF0000"/>
                </a:solidFill>
              </a:rPr>
              <a:t>PC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sz="1600" b="1" dirty="0">
                <a:solidFill>
                  <a:srgbClr val="FF66CC"/>
                </a:solidFill>
              </a:rPr>
              <a:t>I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rgbClr val="00B050"/>
                </a:solidFill>
              </a:rPr>
              <a:t>P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sz="1600" b="1" dirty="0">
                <a:solidFill>
                  <a:srgbClr val="FFFF00"/>
                </a:solidFill>
              </a:rPr>
              <a:t>FS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rgbClr val="FFC000"/>
                </a:solidFill>
              </a:rPr>
              <a:t>FP</a:t>
            </a: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9983" y="5830043"/>
            <a:ext cx="179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</a:rPr>
              <a:t>Période 5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58066" y="5860821"/>
            <a:ext cx="3053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C000"/>
                </a:solidFill>
              </a:rPr>
              <a:t>Ecrire les consignes</a:t>
            </a:r>
          </a:p>
          <a:p>
            <a:r>
              <a:rPr lang="fr-FR" sz="2800" b="1" dirty="0" smtClean="0">
                <a:solidFill>
                  <a:srgbClr val="FFC000"/>
                </a:solidFill>
              </a:rPr>
              <a:t> de l’enseignant.</a:t>
            </a:r>
            <a:endParaRPr lang="fr-FR" sz="3200" b="1" dirty="0" smtClean="0">
              <a:solidFill>
                <a:srgbClr val="FFC000"/>
              </a:solidFill>
            </a:endParaRPr>
          </a:p>
          <a:p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345209" y="5830043"/>
            <a:ext cx="188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</a:rPr>
              <a:t>Vous</a:t>
            </a:r>
          </a:p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PC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66CC"/>
                </a:solidFill>
              </a:rPr>
              <a:t>I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P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fr-FR" b="1" dirty="0">
                <a:solidFill>
                  <a:srgbClr val="FFFF00"/>
                </a:solidFill>
              </a:rPr>
              <a:t>FS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FP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3600" b="1" dirty="0">
              <a:solidFill>
                <a:srgbClr val="FFC000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124719" y="69083"/>
            <a:ext cx="6414392" cy="55955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fr-FR" sz="2800" b="1" dirty="0" smtClean="0"/>
          </a:p>
          <a:p>
            <a:pPr algn="ctr"/>
            <a:r>
              <a:rPr lang="fr-FR" sz="2800" b="1" dirty="0" smtClean="0"/>
              <a:t>Programmation pour le reste de l’année.</a:t>
            </a:r>
            <a:endParaRPr lang="fr-FR" sz="2800" b="1" dirty="0"/>
          </a:p>
          <a:p>
            <a:pPr algn="ctr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9747834" y="1936723"/>
            <a:ext cx="19732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On travaille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 les 5 temps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 tout le long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 de l’année!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9655137" y="4041393"/>
            <a:ext cx="2429824" cy="1628389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2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ème</a:t>
            </a:r>
            <a:r>
              <a:rPr lang="fr-FR" sz="2400" b="1" dirty="0" smtClean="0">
                <a:solidFill>
                  <a:srgbClr val="FF0000"/>
                </a:solidFill>
              </a:rPr>
              <a:t> argument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 en faveur de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 la conjugaison horizontale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7421" y="29602"/>
            <a:ext cx="11367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Les modèles avec </a:t>
            </a:r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</a:rPr>
              <a:t>ils, les chats,  elles, les poules.</a:t>
            </a:r>
            <a:endParaRPr lang="fr-FR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7421" y="830466"/>
            <a:ext cx="8910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Passé composé</a:t>
            </a:r>
            <a:r>
              <a:rPr lang="fr-FR" sz="2400" dirty="0" smtClean="0"/>
              <a:t>          </a:t>
            </a:r>
            <a:r>
              <a:rPr lang="fr-FR" sz="2400" b="1" dirty="0" smtClean="0">
                <a:solidFill>
                  <a:srgbClr val="FF66CC"/>
                </a:solidFill>
              </a:rPr>
              <a:t>Imparfait        </a:t>
            </a:r>
            <a:r>
              <a:rPr lang="fr-FR" sz="2400" dirty="0" smtClean="0"/>
              <a:t>         </a:t>
            </a:r>
            <a:r>
              <a:rPr lang="fr-FR" sz="2400" b="1" dirty="0" smtClean="0">
                <a:solidFill>
                  <a:srgbClr val="00B050"/>
                </a:solidFill>
              </a:rPr>
              <a:t>Présent</a:t>
            </a:r>
            <a:r>
              <a:rPr lang="fr-FR" sz="2400" dirty="0" smtClean="0"/>
              <a:t>                 </a:t>
            </a:r>
            <a:r>
              <a:rPr lang="fr-FR" sz="2400" b="1" dirty="0" smtClean="0">
                <a:solidFill>
                  <a:srgbClr val="FFFF00"/>
                </a:solidFill>
              </a:rPr>
              <a:t>Futur simple</a:t>
            </a:r>
          </a:p>
          <a:p>
            <a:r>
              <a:rPr lang="fr-FR" sz="2400" b="1" dirty="0" smtClean="0"/>
              <a:t>Ils ont chanté             ils chantaient         ils chantent         ils chanteront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9488384" y="818593"/>
            <a:ext cx="2156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Futur Proche</a:t>
            </a:r>
          </a:p>
          <a:p>
            <a:r>
              <a:rPr lang="fr-FR" sz="2400" b="1" dirty="0" smtClean="0"/>
              <a:t>ils vont chanter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17517" y="1942269"/>
            <a:ext cx="31461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i</a:t>
            </a:r>
            <a:r>
              <a:rPr lang="fr-FR" sz="3600" b="1" dirty="0" smtClean="0"/>
              <a:t>ls ont chanté</a:t>
            </a:r>
          </a:p>
          <a:p>
            <a:r>
              <a:rPr lang="fr-FR" sz="3600" b="1" dirty="0" smtClean="0"/>
              <a:t>ils chantaient</a:t>
            </a:r>
          </a:p>
          <a:p>
            <a:r>
              <a:rPr lang="fr-FR" sz="3600" b="1" dirty="0" smtClean="0"/>
              <a:t>ils chantent</a:t>
            </a:r>
          </a:p>
          <a:p>
            <a:r>
              <a:rPr lang="fr-FR" sz="3600" b="1" dirty="0" smtClean="0"/>
              <a:t>ils chanteront</a:t>
            </a:r>
          </a:p>
          <a:p>
            <a:r>
              <a:rPr lang="fr-FR" sz="3600" b="1" dirty="0" smtClean="0"/>
              <a:t>ils vont chanter</a:t>
            </a:r>
            <a:endParaRPr lang="fr-FR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861381" y="1983181"/>
            <a:ext cx="481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ils                 o</a:t>
            </a:r>
            <a:r>
              <a:rPr lang="fr-FR" sz="3600" b="1" dirty="0" smtClean="0">
                <a:solidFill>
                  <a:srgbClr val="FF0000"/>
                </a:solidFill>
              </a:rPr>
              <a:t>nt</a:t>
            </a:r>
            <a:r>
              <a:rPr lang="fr-FR" sz="3600" b="1" dirty="0" smtClean="0"/>
              <a:t> chanté</a:t>
            </a:r>
          </a:p>
          <a:p>
            <a:r>
              <a:rPr lang="fr-FR" sz="3600" b="1" dirty="0" smtClean="0"/>
              <a:t>ils    chantaie</a:t>
            </a:r>
            <a:r>
              <a:rPr lang="fr-FR" sz="3600" b="1" dirty="0" smtClean="0">
                <a:solidFill>
                  <a:srgbClr val="FF66CC"/>
                </a:solidFill>
              </a:rPr>
              <a:t>nt</a:t>
            </a:r>
          </a:p>
          <a:p>
            <a:r>
              <a:rPr lang="fr-FR" sz="3600" b="1" dirty="0" smtClean="0"/>
              <a:t>ils       chante</a:t>
            </a:r>
            <a:r>
              <a:rPr lang="fr-FR" sz="3600" b="1" dirty="0" smtClean="0">
                <a:solidFill>
                  <a:srgbClr val="00B050"/>
                </a:solidFill>
              </a:rPr>
              <a:t>nt</a:t>
            </a:r>
          </a:p>
          <a:p>
            <a:r>
              <a:rPr lang="fr-FR" sz="3600" b="1" dirty="0" smtClean="0"/>
              <a:t>ils   chantero</a:t>
            </a:r>
            <a:r>
              <a:rPr lang="fr-FR" sz="3600" b="1" dirty="0" smtClean="0">
                <a:solidFill>
                  <a:srgbClr val="FFFF00"/>
                </a:solidFill>
              </a:rPr>
              <a:t>nt</a:t>
            </a:r>
          </a:p>
          <a:p>
            <a:r>
              <a:rPr lang="fr-FR" sz="3600" b="1" dirty="0" smtClean="0"/>
              <a:t>ils               vo</a:t>
            </a:r>
            <a:r>
              <a:rPr lang="fr-FR" sz="3600" b="1" dirty="0" smtClean="0">
                <a:solidFill>
                  <a:srgbClr val="FFC000"/>
                </a:solidFill>
              </a:rPr>
              <a:t>nt</a:t>
            </a:r>
            <a:r>
              <a:rPr lang="fr-FR" sz="3600" b="1" dirty="0" smtClean="0"/>
              <a:t> chanter</a:t>
            </a:r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017005" y="5138182"/>
            <a:ext cx="779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</a:rPr>
              <a:t>Quand il y en a plusieurs , il y a –nt au verbe.</a:t>
            </a:r>
            <a:endParaRPr lang="fr-FR" sz="3200" b="1" dirty="0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5532" y="5843586"/>
            <a:ext cx="9927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Découvrir une régularité sur les 5 temps!</a:t>
            </a:r>
            <a:endParaRPr lang="fr-F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6023" y="6180892"/>
            <a:ext cx="122638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800" b="1" dirty="0" smtClean="0">
                <a:solidFill>
                  <a:srgbClr val="FF0000"/>
                </a:solidFill>
              </a:rPr>
              <a:t>Mise en place d’une démarche de résolution de problèmes. </a:t>
            </a:r>
            <a:endParaRPr lang="fr-FR" sz="3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6623"/>
            <a:ext cx="5162843" cy="458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3135387" y="105306"/>
            <a:ext cx="8598089" cy="1948577"/>
          </a:xfrm>
          <a:prstGeom prst="wedgeRoundRectCallout">
            <a:avLst>
              <a:gd name="adj1" fmla="val -45999"/>
              <a:gd name="adj2" fmla="val 10233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Mais comment enseigner concrètement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</a:rPr>
              <a:t>l</a:t>
            </a:r>
            <a:r>
              <a:rPr lang="fr-FR" sz="3600" b="1" dirty="0" smtClean="0">
                <a:solidFill>
                  <a:srgbClr val="FF0000"/>
                </a:solidFill>
              </a:rPr>
              <a:t>a conjugaison de manière horizontale?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7421" y="29602"/>
            <a:ext cx="564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Les modèles avec </a:t>
            </a:r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</a:rPr>
              <a:t>nous.</a:t>
            </a:r>
            <a:endParaRPr lang="fr-FR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" y="849512"/>
            <a:ext cx="925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Passé composé</a:t>
            </a:r>
            <a:r>
              <a:rPr lang="fr-FR" sz="2400" dirty="0" smtClean="0"/>
              <a:t>           </a:t>
            </a:r>
            <a:r>
              <a:rPr lang="fr-FR" sz="2400" b="1" dirty="0" smtClean="0">
                <a:solidFill>
                  <a:srgbClr val="FF66CC"/>
                </a:solidFill>
              </a:rPr>
              <a:t>Imparfait        </a:t>
            </a:r>
            <a:r>
              <a:rPr lang="fr-FR" sz="2400" dirty="0" smtClean="0"/>
              <a:t>       </a:t>
            </a:r>
            <a:r>
              <a:rPr lang="fr-FR" sz="2400" b="1" dirty="0" smtClean="0">
                <a:solidFill>
                  <a:srgbClr val="00B050"/>
                </a:solidFill>
              </a:rPr>
              <a:t>Présent</a:t>
            </a:r>
            <a:r>
              <a:rPr lang="fr-FR" sz="2400" dirty="0" smtClean="0"/>
              <a:t>               </a:t>
            </a:r>
            <a:r>
              <a:rPr lang="fr-FR" sz="2400" b="1" dirty="0" smtClean="0">
                <a:solidFill>
                  <a:srgbClr val="FFFF00"/>
                </a:solidFill>
              </a:rPr>
              <a:t>Futur simple</a:t>
            </a:r>
          </a:p>
          <a:p>
            <a:r>
              <a:rPr lang="fr-FR" sz="2400" b="1" dirty="0"/>
              <a:t>n</a:t>
            </a:r>
            <a:r>
              <a:rPr lang="fr-FR" sz="2400" b="1" dirty="0" smtClean="0"/>
              <a:t>ous avons chanté    nous chantions    nous chantons    nous chanterons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9341991" y="833811"/>
            <a:ext cx="2710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Futur Proche</a:t>
            </a:r>
          </a:p>
          <a:p>
            <a:r>
              <a:rPr lang="fr-FR" sz="2400" b="1" dirty="0" smtClean="0"/>
              <a:t>nous allons chanter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17517" y="1942269"/>
            <a:ext cx="39241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</a:t>
            </a:r>
            <a:r>
              <a:rPr lang="fr-FR" sz="3600" b="1" dirty="0" smtClean="0"/>
              <a:t>ous avons chanté</a:t>
            </a:r>
          </a:p>
          <a:p>
            <a:r>
              <a:rPr lang="fr-FR" sz="3600" b="1" dirty="0" smtClean="0"/>
              <a:t>nous chantions</a:t>
            </a:r>
          </a:p>
          <a:p>
            <a:r>
              <a:rPr lang="fr-FR" sz="3600" b="1" dirty="0" smtClean="0"/>
              <a:t>nous chantons</a:t>
            </a:r>
          </a:p>
          <a:p>
            <a:r>
              <a:rPr lang="fr-FR" sz="3600" b="1" dirty="0" smtClean="0"/>
              <a:t>nous chanterons</a:t>
            </a:r>
          </a:p>
          <a:p>
            <a:r>
              <a:rPr lang="fr-FR" sz="3600" b="1" dirty="0" smtClean="0"/>
              <a:t>nous allons chanter</a:t>
            </a:r>
            <a:endParaRPr lang="fr-FR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577431" y="1983181"/>
            <a:ext cx="5709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nous             av</a:t>
            </a:r>
            <a:r>
              <a:rPr lang="fr-FR" sz="3600" b="1" dirty="0" smtClean="0">
                <a:solidFill>
                  <a:srgbClr val="FF0000"/>
                </a:solidFill>
              </a:rPr>
              <a:t>ons</a:t>
            </a:r>
            <a:r>
              <a:rPr lang="fr-FR" sz="3600" b="1" dirty="0" smtClean="0"/>
              <a:t>      chanté</a:t>
            </a:r>
          </a:p>
          <a:p>
            <a:r>
              <a:rPr lang="fr-FR" sz="3600" b="1" dirty="0" smtClean="0"/>
              <a:t>nous      chanti</a:t>
            </a:r>
            <a:r>
              <a:rPr lang="fr-FR" sz="3600" b="1" dirty="0" smtClean="0">
                <a:solidFill>
                  <a:srgbClr val="FF66CC"/>
                </a:solidFill>
              </a:rPr>
              <a:t>ons</a:t>
            </a:r>
          </a:p>
          <a:p>
            <a:r>
              <a:rPr lang="fr-FR" sz="3600" b="1" dirty="0" smtClean="0"/>
              <a:t>nous       chant</a:t>
            </a:r>
            <a:r>
              <a:rPr lang="fr-FR" sz="3600" b="1" dirty="0" smtClean="0">
                <a:solidFill>
                  <a:srgbClr val="00B050"/>
                </a:solidFill>
              </a:rPr>
              <a:t>ons</a:t>
            </a:r>
          </a:p>
          <a:p>
            <a:r>
              <a:rPr lang="fr-FR" sz="3600" b="1" dirty="0" smtClean="0"/>
              <a:t>nous    chanter</a:t>
            </a:r>
            <a:r>
              <a:rPr lang="fr-FR" sz="3600" b="1" dirty="0" smtClean="0">
                <a:solidFill>
                  <a:srgbClr val="FFFF00"/>
                </a:solidFill>
              </a:rPr>
              <a:t>ons</a:t>
            </a:r>
          </a:p>
          <a:p>
            <a:r>
              <a:rPr lang="fr-FR" sz="3600" b="1" dirty="0" smtClean="0"/>
              <a:t>nous              all</a:t>
            </a:r>
            <a:r>
              <a:rPr lang="fr-FR" sz="3600" b="1" dirty="0" smtClean="0">
                <a:solidFill>
                  <a:srgbClr val="FFC000"/>
                </a:solidFill>
              </a:rPr>
              <a:t>ons</a:t>
            </a:r>
            <a:r>
              <a:rPr lang="fr-FR" sz="3600" b="1" dirty="0" smtClean="0"/>
              <a:t>    chanter</a:t>
            </a:r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539872" y="4803297"/>
            <a:ext cx="875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</a:rPr>
              <a:t>Avec nous, il y a toujours –</a:t>
            </a:r>
            <a:r>
              <a:rPr lang="fr-FR" sz="3200" b="1" dirty="0" err="1" smtClean="0">
                <a:solidFill>
                  <a:srgbClr val="7030A0"/>
                </a:solidFill>
              </a:rPr>
              <a:t>ons</a:t>
            </a:r>
            <a:r>
              <a:rPr lang="fr-FR" sz="3200" b="1" dirty="0" smtClean="0">
                <a:solidFill>
                  <a:srgbClr val="7030A0"/>
                </a:solidFill>
              </a:rPr>
              <a:t>  sauf nous sommes.</a:t>
            </a:r>
            <a:endParaRPr lang="fr-FR" sz="3200" b="1" dirty="0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20483" y="6040200"/>
            <a:ext cx="9849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Découvrir des régularités sur les 5 temps!</a:t>
            </a:r>
            <a:endParaRPr lang="fr-F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156" y="125213"/>
            <a:ext cx="703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</a:rPr>
              <a:t>Autres régularités pour les 5 temps!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1156" y="848720"/>
            <a:ext cx="5709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tu                  a</a:t>
            </a:r>
            <a:r>
              <a:rPr lang="fr-FR" sz="3600" b="1" dirty="0" smtClean="0">
                <a:solidFill>
                  <a:srgbClr val="FF0000"/>
                </a:solidFill>
              </a:rPr>
              <a:t>s</a:t>
            </a:r>
            <a:r>
              <a:rPr lang="fr-FR" sz="3600" b="1" dirty="0" smtClean="0"/>
              <a:t>        chanté</a:t>
            </a:r>
          </a:p>
          <a:p>
            <a:r>
              <a:rPr lang="fr-FR" sz="3600" b="1" dirty="0" smtClean="0"/>
              <a:t>tu      chantai</a:t>
            </a:r>
            <a:r>
              <a:rPr lang="fr-FR" sz="3600" b="1" dirty="0" smtClean="0">
                <a:solidFill>
                  <a:srgbClr val="FF66CC"/>
                </a:solidFill>
              </a:rPr>
              <a:t>s</a:t>
            </a:r>
          </a:p>
          <a:p>
            <a:r>
              <a:rPr lang="fr-FR" sz="3600" b="1" dirty="0" smtClean="0"/>
              <a:t>tu       chante</a:t>
            </a:r>
            <a:r>
              <a:rPr lang="fr-FR" sz="3600" b="1" dirty="0" smtClean="0">
                <a:solidFill>
                  <a:srgbClr val="00B050"/>
                </a:solidFill>
              </a:rPr>
              <a:t>s</a:t>
            </a:r>
          </a:p>
          <a:p>
            <a:r>
              <a:rPr lang="fr-FR" sz="3600" b="1" dirty="0" smtClean="0"/>
              <a:t>tu    chantera</a:t>
            </a:r>
            <a:r>
              <a:rPr lang="fr-FR" sz="3600" b="1" dirty="0" smtClean="0">
                <a:solidFill>
                  <a:srgbClr val="FFFF00"/>
                </a:solidFill>
              </a:rPr>
              <a:t>s</a:t>
            </a:r>
          </a:p>
          <a:p>
            <a:r>
              <a:rPr lang="fr-FR" sz="3600" b="1" dirty="0" smtClean="0"/>
              <a:t>tu                va</a:t>
            </a:r>
            <a:r>
              <a:rPr lang="fr-FR" sz="3600" b="1" dirty="0" smtClean="0">
                <a:solidFill>
                  <a:srgbClr val="FFC000"/>
                </a:solidFill>
              </a:rPr>
              <a:t>s</a:t>
            </a:r>
            <a:r>
              <a:rPr lang="fr-FR" sz="3600" b="1" dirty="0" smtClean="0"/>
              <a:t>      chanter</a:t>
            </a:r>
            <a:endParaRPr lang="fr-FR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39657" y="4924046"/>
            <a:ext cx="4262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Nouveaux programmes: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637" y="5540734"/>
            <a:ext cx="10174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</a:rPr>
              <a:t>Mémorisation des marques régulières liées aux personnes.</a:t>
            </a:r>
            <a:endParaRPr lang="fr-FR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61725" y="6258321"/>
            <a:ext cx="10625880" cy="500890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3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ème</a:t>
            </a:r>
            <a:r>
              <a:rPr lang="fr-FR" sz="2800" b="1" dirty="0" smtClean="0">
                <a:solidFill>
                  <a:srgbClr val="FF0000"/>
                </a:solidFill>
              </a:rPr>
              <a:t> argument en faveur de la conjugaison horizontale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712550"/>
            <a:ext cx="5288698" cy="39665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1156" y="3788218"/>
            <a:ext cx="4292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7030A0"/>
                </a:solidFill>
              </a:rPr>
              <a:t>Avec TU, il y a toujours un S</a:t>
            </a:r>
          </a:p>
          <a:p>
            <a:r>
              <a:rPr lang="fr-FR" sz="2800" b="1" dirty="0" smtClean="0">
                <a:solidFill>
                  <a:srgbClr val="7030A0"/>
                </a:solidFill>
              </a:rPr>
              <a:t> sauf tu peux, tu veux!</a:t>
            </a:r>
            <a:endParaRPr lang="fr-FR" sz="2800" b="1" dirty="0">
              <a:solidFill>
                <a:srgbClr val="7030A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26529" y="4655440"/>
            <a:ext cx="5112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7030A0"/>
                </a:solidFill>
              </a:rPr>
              <a:t>Avec VOUS, il y a toujours EZ</a:t>
            </a:r>
          </a:p>
          <a:p>
            <a:r>
              <a:rPr lang="fr-FR" sz="2800" b="1" dirty="0" smtClean="0">
                <a:solidFill>
                  <a:srgbClr val="7030A0"/>
                </a:solidFill>
              </a:rPr>
              <a:t> </a:t>
            </a:r>
            <a:r>
              <a:rPr lang="fr-FR" sz="2400" b="1" dirty="0" smtClean="0">
                <a:solidFill>
                  <a:srgbClr val="7030A0"/>
                </a:solidFill>
              </a:rPr>
              <a:t>sauf vous êtes, vous dites, vous faites.</a:t>
            </a:r>
            <a:endParaRPr lang="fr-FR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 animBg="1"/>
      <p:bldP spid="3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544555" y="-278374"/>
            <a:ext cx="10661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 smtClean="0">
                <a:solidFill>
                  <a:srgbClr val="FF0000"/>
                </a:solidFill>
              </a:rPr>
              <a:t>Conjugaison  horizontale</a:t>
            </a:r>
            <a:endParaRPr lang="fr-FR" sz="8000" b="1" dirty="0">
              <a:solidFill>
                <a:srgbClr val="FF0000"/>
              </a:solidFill>
            </a:endParaRPr>
          </a:p>
        </p:txBody>
      </p:sp>
      <p:sp>
        <p:nvSpPr>
          <p:cNvPr id="11" name="Organigramme : Alternative 10"/>
          <p:cNvSpPr/>
          <p:nvPr/>
        </p:nvSpPr>
        <p:spPr>
          <a:xfrm>
            <a:off x="229443" y="922134"/>
            <a:ext cx="11794235" cy="66100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</a:pPr>
            <a:r>
              <a:rPr lang="fr-FR" sz="3800" b="1" dirty="0" smtClean="0">
                <a:solidFill>
                  <a:schemeClr val="accent1">
                    <a:lumMod val="75000"/>
                  </a:schemeClr>
                </a:solidFill>
              </a:rPr>
              <a:t>Proposition d’une démarche </a:t>
            </a:r>
            <a:r>
              <a:rPr lang="fr-FR" sz="3800" b="1" dirty="0">
                <a:solidFill>
                  <a:schemeClr val="accent1">
                    <a:lumMod val="75000"/>
                  </a:schemeClr>
                </a:solidFill>
              </a:rPr>
              <a:t>de résolution </a:t>
            </a:r>
            <a:r>
              <a:rPr lang="fr-FR" sz="3800" b="1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fr-FR" sz="3800" b="1" smtClean="0">
                <a:solidFill>
                  <a:schemeClr val="accent1">
                    <a:lumMod val="75000"/>
                  </a:schemeClr>
                </a:solidFill>
              </a:rPr>
              <a:t>problèmes</a:t>
            </a:r>
            <a:endParaRPr lang="fr-FR" sz="3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2000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3561382" y="2505272"/>
            <a:ext cx="4370433" cy="6685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0070C0"/>
                </a:solidFill>
              </a:rPr>
              <a:t>Personnalisation</a:t>
            </a:r>
          </a:p>
          <a:p>
            <a:pPr algn="ctr"/>
            <a:endParaRPr lang="fr-FR" dirty="0"/>
          </a:p>
        </p:txBody>
      </p:sp>
      <p:sp>
        <p:nvSpPr>
          <p:cNvPr id="13" name="Organigramme : Alternative 12"/>
          <p:cNvSpPr/>
          <p:nvPr/>
        </p:nvSpPr>
        <p:spPr>
          <a:xfrm>
            <a:off x="2232853" y="1713704"/>
            <a:ext cx="6891017" cy="66100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Sens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des 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apprentissages</a:t>
            </a:r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2396625" y="3304412"/>
            <a:ext cx="6891017" cy="67379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Motivation  </a:t>
            </a:r>
            <a:r>
              <a:rPr lang="fr-FR" sz="4400" b="1" dirty="0">
                <a:solidFill>
                  <a:schemeClr val="bg1"/>
                </a:solidFill>
              </a:rPr>
              <a:t>des élèves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Organigramme : Alternative 14"/>
          <p:cNvSpPr/>
          <p:nvPr/>
        </p:nvSpPr>
        <p:spPr>
          <a:xfrm>
            <a:off x="122831" y="5950103"/>
            <a:ext cx="11900848" cy="75279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0070C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0070C0"/>
                </a:solidFill>
              </a:rPr>
              <a:t>Découvrir </a:t>
            </a:r>
            <a:r>
              <a:rPr lang="fr-FR" sz="4000" b="1" dirty="0">
                <a:solidFill>
                  <a:srgbClr val="0070C0"/>
                </a:solidFill>
              </a:rPr>
              <a:t>des </a:t>
            </a:r>
            <a:r>
              <a:rPr lang="fr-FR" sz="4000" b="1" dirty="0" smtClean="0">
                <a:solidFill>
                  <a:srgbClr val="0070C0"/>
                </a:solidFill>
              </a:rPr>
              <a:t>régularités, </a:t>
            </a:r>
            <a:r>
              <a:rPr lang="fr-FR" sz="4000" b="1" dirty="0">
                <a:solidFill>
                  <a:srgbClr val="0070C0"/>
                </a:solidFill>
              </a:rPr>
              <a:t>des règles </a:t>
            </a:r>
            <a:r>
              <a:rPr lang="fr-FR" sz="4000" b="1" dirty="0" smtClean="0">
                <a:solidFill>
                  <a:srgbClr val="0070C0"/>
                </a:solidFill>
              </a:rPr>
              <a:t>fortes et efficaces</a:t>
            </a:r>
            <a:endParaRPr lang="fr-FR" sz="4000" b="1" dirty="0">
              <a:solidFill>
                <a:srgbClr val="0070C0"/>
              </a:solidFill>
            </a:endParaRPr>
          </a:p>
          <a:p>
            <a:pPr algn="ctr"/>
            <a:endParaRPr lang="fr-FR" sz="4000" dirty="0"/>
          </a:p>
        </p:txBody>
      </p:sp>
      <p:sp>
        <p:nvSpPr>
          <p:cNvPr id="16" name="Organigramme : Alternative 15"/>
          <p:cNvSpPr/>
          <p:nvPr/>
        </p:nvSpPr>
        <p:spPr>
          <a:xfrm>
            <a:off x="506916" y="5028022"/>
            <a:ext cx="10533956" cy="79151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0070C0"/>
                </a:solidFill>
              </a:rPr>
              <a:t>Travailler tous les temps tout le long de l’année</a:t>
            </a:r>
            <a:endParaRPr lang="fr-FR" sz="4000" b="1" dirty="0">
              <a:solidFill>
                <a:srgbClr val="0070C0"/>
              </a:solidFill>
            </a:endParaRPr>
          </a:p>
        </p:txBody>
      </p:sp>
      <p:sp>
        <p:nvSpPr>
          <p:cNvPr id="9" name="Organigramme : Alternative 8"/>
          <p:cNvSpPr/>
          <p:nvPr/>
        </p:nvSpPr>
        <p:spPr>
          <a:xfrm>
            <a:off x="1637730" y="4103552"/>
            <a:ext cx="8106771" cy="79151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solidFill>
                  <a:srgbClr val="0070C0"/>
                </a:solidFill>
              </a:rPr>
              <a:t>Travailler dans le sens de l’écrit</a:t>
            </a:r>
            <a:endParaRPr lang="fr-FR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60" y="3788461"/>
            <a:ext cx="11514462" cy="5996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sz="3600" b="1" i="1" dirty="0" smtClean="0">
                <a:solidFill>
                  <a:schemeClr val="tx1"/>
                </a:solidFill>
              </a:rPr>
              <a:t>http</a:t>
            </a:r>
            <a:r>
              <a:rPr lang="fr-FR" sz="3600" b="1" i="1" dirty="0">
                <a:solidFill>
                  <a:schemeClr val="tx1"/>
                </a:solidFill>
              </a:rPr>
              <a:t>://lewebpedagogique.com/conjugaisonhorizontalece1/</a:t>
            </a:r>
          </a:p>
          <a:p>
            <a:pPr algn="ctr"/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8406220" y="5805744"/>
            <a:ext cx="3328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François </a:t>
            </a:r>
            <a:r>
              <a:rPr lang="fr-FR" sz="1400" b="1" i="1" dirty="0" err="1" smtClean="0"/>
              <a:t>Kleczewski</a:t>
            </a:r>
            <a:r>
              <a:rPr lang="fr-FR" sz="1400" b="1" i="1" dirty="0" smtClean="0"/>
              <a:t>   Professeur des écoles</a:t>
            </a:r>
            <a:endParaRPr lang="fr-FR" sz="14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36260" y="1555845"/>
            <a:ext cx="81764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Suite de la démarche, documents, </a:t>
            </a:r>
          </a:p>
          <a:p>
            <a:r>
              <a:rPr lang="fr-FR" sz="3200" smtClean="0">
                <a:solidFill>
                  <a:srgbClr val="FF0000"/>
                </a:solidFill>
              </a:rPr>
              <a:t>fiches outils et exercices </a:t>
            </a:r>
            <a:r>
              <a:rPr lang="fr-FR" sz="3200" dirty="0" smtClean="0">
                <a:solidFill>
                  <a:srgbClr val="FF0000"/>
                </a:solidFill>
              </a:rPr>
              <a:t>disponibles sur le site.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95534" y="1085588"/>
            <a:ext cx="1140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Etape n°1: Faire produire un texte, une phrase qui oblige les élèves à utiliser un pronom.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95534" y="1770334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Début septembre:   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070746" y="1554835"/>
            <a:ext cx="7341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Moi,  pendant les vacances…</a:t>
            </a:r>
            <a:endParaRPr lang="fr-FR" sz="4800" dirty="0"/>
          </a:p>
        </p:txBody>
      </p:sp>
      <p:sp>
        <p:nvSpPr>
          <p:cNvPr id="8" name="Flèche vers le bas 7"/>
          <p:cNvSpPr/>
          <p:nvPr/>
        </p:nvSpPr>
        <p:spPr>
          <a:xfrm>
            <a:off x="3070746" y="2506133"/>
            <a:ext cx="1146412" cy="1000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61447" y="3506294"/>
            <a:ext cx="955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 smtClean="0">
                <a:solidFill>
                  <a:srgbClr val="0070C0"/>
                </a:solidFill>
              </a:rPr>
              <a:t>Je</a:t>
            </a:r>
            <a:endParaRPr lang="fr-FR" sz="7200" b="1" dirty="0">
              <a:solidFill>
                <a:srgbClr val="0070C0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>
            <a:off x="6851176" y="2385832"/>
            <a:ext cx="1665027" cy="17206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797030" y="4291124"/>
            <a:ext cx="4176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solidFill>
                  <a:srgbClr val="FF0000"/>
                </a:solidFill>
              </a:rPr>
              <a:t>Ecrire au passé!</a:t>
            </a:r>
            <a:endParaRPr lang="fr-F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ewebpedagogique.com/conjugaisonhorizontalece1/files/2016/01/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397" y="1059368"/>
            <a:ext cx="14316070" cy="756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69222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169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60" y="1610436"/>
            <a:ext cx="3266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Ecrire comme </a:t>
            </a:r>
            <a:r>
              <a:rPr lang="fr-FR" sz="2400" b="1" dirty="0" err="1" smtClean="0"/>
              <a:t>Amjade</a:t>
            </a:r>
            <a:r>
              <a:rPr lang="fr-FR" sz="2400" b="1" dirty="0" smtClean="0"/>
              <a:t> …</a:t>
            </a:r>
            <a:endParaRPr lang="fr-FR" sz="2400" b="1" dirty="0"/>
          </a:p>
        </p:txBody>
      </p:sp>
      <p:pic>
        <p:nvPicPr>
          <p:cNvPr id="3074" name="Picture 2" descr="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90" y="1718507"/>
            <a:ext cx="6272378" cy="22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ewebpedagogique.com/conjugaisonhorizontalece1/files/2016/01/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8" y="4318631"/>
            <a:ext cx="11217410" cy="22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429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5534" y="109182"/>
            <a:ext cx="1433015" cy="83251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Production d’écrits</a:t>
            </a:r>
            <a:endParaRPr lang="fr-FR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762835" y="109182"/>
            <a:ext cx="1433015" cy="8325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Situation référence</a:t>
            </a:r>
            <a:endParaRPr lang="fr-FR" b="1" dirty="0"/>
          </a:p>
        </p:txBody>
      </p:sp>
      <p:pic>
        <p:nvPicPr>
          <p:cNvPr id="4098" name="Picture 2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10" y="0"/>
            <a:ext cx="5445094" cy="65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45659" y="984952"/>
            <a:ext cx="429957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Jes</a:t>
            </a:r>
            <a:r>
              <a:rPr lang="fr-FR" sz="2400" dirty="0" smtClean="0"/>
              <a:t>    </a:t>
            </a:r>
            <a:r>
              <a:rPr lang="fr-FR" sz="2400" dirty="0" err="1" smtClean="0"/>
              <a:t>jou</a:t>
            </a:r>
            <a:r>
              <a:rPr lang="fr-FR" sz="2400" dirty="0" smtClean="0"/>
              <a:t>  es       </a:t>
            </a:r>
            <a:r>
              <a:rPr lang="fr-FR" dirty="0" err="1" smtClean="0"/>
              <a:t>Ilhan</a:t>
            </a:r>
            <a:endParaRPr lang="fr-FR" dirty="0"/>
          </a:p>
          <a:p>
            <a:r>
              <a:rPr lang="fr-FR" sz="2400" dirty="0" smtClean="0"/>
              <a:t>Gai    </a:t>
            </a:r>
            <a:r>
              <a:rPr lang="fr-FR" sz="2400" dirty="0" err="1" smtClean="0"/>
              <a:t>jou</a:t>
            </a:r>
            <a:r>
              <a:rPr lang="fr-FR" sz="2400" dirty="0" smtClean="0"/>
              <a:t>  ai       </a:t>
            </a:r>
            <a:r>
              <a:rPr lang="fr-FR" dirty="0" err="1" smtClean="0"/>
              <a:t>Avram</a:t>
            </a:r>
            <a:endParaRPr lang="fr-FR" dirty="0" smtClean="0"/>
          </a:p>
          <a:p>
            <a:r>
              <a:rPr lang="fr-FR" sz="2400" dirty="0" err="1" smtClean="0"/>
              <a:t>Jé</a:t>
            </a:r>
            <a:r>
              <a:rPr lang="fr-FR" sz="2400" dirty="0" smtClean="0"/>
              <a:t>      joué          </a:t>
            </a:r>
            <a:r>
              <a:rPr lang="fr-FR" dirty="0" smtClean="0"/>
              <a:t>Mamadou</a:t>
            </a:r>
          </a:p>
          <a:p>
            <a:r>
              <a:rPr lang="fr-FR" sz="2400" dirty="0" smtClean="0"/>
              <a:t>Jet    jouer         </a:t>
            </a:r>
            <a:r>
              <a:rPr lang="fr-FR" dirty="0" err="1" smtClean="0"/>
              <a:t>Salima</a:t>
            </a:r>
            <a:endParaRPr lang="fr-FR" dirty="0" smtClean="0"/>
          </a:p>
          <a:p>
            <a:r>
              <a:rPr lang="fr-FR" sz="2400" dirty="0" smtClean="0"/>
              <a:t>J’ai    joue          </a:t>
            </a:r>
            <a:r>
              <a:rPr lang="fr-FR" dirty="0" err="1" smtClean="0"/>
              <a:t>Amjade</a:t>
            </a:r>
            <a:endParaRPr lang="fr-FR" dirty="0" smtClean="0"/>
          </a:p>
          <a:p>
            <a:r>
              <a:rPr lang="fr-FR" sz="2400" dirty="0" smtClean="0"/>
              <a:t>J’ai     jouer       </a:t>
            </a:r>
            <a:r>
              <a:rPr lang="fr-FR" dirty="0" err="1" smtClean="0"/>
              <a:t>Maëllys</a:t>
            </a:r>
            <a:r>
              <a:rPr lang="fr-FR" dirty="0" smtClean="0"/>
              <a:t>  </a:t>
            </a:r>
            <a:r>
              <a:rPr lang="fr-FR" dirty="0" err="1" smtClean="0"/>
              <a:t>Sofian</a:t>
            </a:r>
            <a:endParaRPr lang="fr-FR" sz="2400" dirty="0" smtClean="0"/>
          </a:p>
          <a:p>
            <a:r>
              <a:rPr lang="fr-FR" sz="2400" dirty="0" smtClean="0"/>
              <a:t>J ai     jouer       </a:t>
            </a:r>
            <a:r>
              <a:rPr lang="fr-FR" dirty="0" smtClean="0"/>
              <a:t>Ibrahim</a:t>
            </a:r>
          </a:p>
          <a:p>
            <a:r>
              <a:rPr lang="fr-FR" sz="2400" dirty="0" smtClean="0"/>
              <a:t>Je       jouet       </a:t>
            </a:r>
            <a:r>
              <a:rPr lang="fr-FR" dirty="0" smtClean="0"/>
              <a:t>Lila</a:t>
            </a:r>
          </a:p>
          <a:p>
            <a:r>
              <a:rPr lang="fr-FR" sz="2400" dirty="0" smtClean="0"/>
              <a:t>Je       joue        </a:t>
            </a:r>
            <a:r>
              <a:rPr lang="fr-FR" dirty="0" err="1" smtClean="0"/>
              <a:t>Rayan</a:t>
            </a:r>
            <a:endParaRPr lang="fr-FR" dirty="0" smtClean="0"/>
          </a:p>
          <a:p>
            <a:r>
              <a:rPr lang="fr-FR" sz="2400" dirty="0" smtClean="0"/>
              <a:t>Je       joué        </a:t>
            </a:r>
            <a:r>
              <a:rPr lang="fr-FR" dirty="0" smtClean="0"/>
              <a:t>Fatima-Zohra</a:t>
            </a:r>
          </a:p>
          <a:p>
            <a:r>
              <a:rPr lang="fr-FR" sz="2400" dirty="0" err="1" smtClean="0"/>
              <a:t>Jé</a:t>
            </a:r>
            <a:r>
              <a:rPr lang="fr-FR" sz="2400" dirty="0" smtClean="0"/>
              <a:t>       joues      </a:t>
            </a:r>
            <a:r>
              <a:rPr lang="fr-FR" dirty="0" smtClean="0"/>
              <a:t>Jean-François</a:t>
            </a:r>
          </a:p>
          <a:p>
            <a:r>
              <a:rPr lang="fr-FR" sz="2400" dirty="0" smtClean="0"/>
              <a:t>Jai      joué        </a:t>
            </a:r>
            <a:r>
              <a:rPr lang="fr-FR" dirty="0" smtClean="0"/>
              <a:t>Noémie</a:t>
            </a:r>
          </a:p>
          <a:p>
            <a:r>
              <a:rPr lang="fr-FR" sz="2400" dirty="0" err="1" smtClean="0"/>
              <a:t>Jéjoué</a:t>
            </a:r>
            <a:r>
              <a:rPr lang="fr-FR" sz="2400" dirty="0" smtClean="0"/>
              <a:t>               </a:t>
            </a:r>
            <a:r>
              <a:rPr lang="fr-FR" dirty="0" smtClean="0"/>
              <a:t>Islam Sandy</a:t>
            </a:r>
            <a:endParaRPr lang="fr-FR" sz="2400" dirty="0" smtClean="0"/>
          </a:p>
          <a:p>
            <a:r>
              <a:rPr lang="fr-FR" sz="2400" dirty="0" err="1" smtClean="0"/>
              <a:t>Géjoué</a:t>
            </a:r>
            <a:r>
              <a:rPr lang="fr-FR" sz="2400" dirty="0" smtClean="0"/>
              <a:t>              </a:t>
            </a:r>
            <a:r>
              <a:rPr lang="fr-FR" dirty="0" err="1" smtClean="0"/>
              <a:t>Rosalino</a:t>
            </a:r>
            <a:r>
              <a:rPr lang="fr-FR" dirty="0" smtClean="0"/>
              <a:t>- </a:t>
            </a:r>
            <a:r>
              <a:rPr lang="fr-FR" dirty="0" err="1" smtClean="0"/>
              <a:t>Mellina</a:t>
            </a:r>
            <a:r>
              <a:rPr lang="fr-FR" dirty="0" smtClean="0"/>
              <a:t> – Zoé</a:t>
            </a:r>
            <a:endParaRPr lang="fr-FR" sz="2400" dirty="0" smtClean="0"/>
          </a:p>
          <a:p>
            <a:r>
              <a:rPr lang="fr-FR" sz="2400" dirty="0" err="1" smtClean="0"/>
              <a:t>Gejou</a:t>
            </a:r>
            <a:r>
              <a:rPr lang="fr-FR" sz="2400" dirty="0" smtClean="0"/>
              <a:t>                 </a:t>
            </a:r>
            <a:r>
              <a:rPr lang="fr-FR" dirty="0" err="1" smtClean="0"/>
              <a:t>Mariama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 rot="600539">
            <a:off x="3725810" y="739221"/>
            <a:ext cx="2415654" cy="797215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fr-FR" b="1" dirty="0" smtClean="0">
              <a:solidFill>
                <a:srgbClr val="FF0000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On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parle d’eux!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=&gt;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MOTIVATION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83314" y="2299933"/>
            <a:ext cx="18287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Identifier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 les pièges!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40853" y="6429686"/>
            <a:ext cx="765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Transformer un problème individuel en problème collectif!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1971</Words>
  <Application>Microsoft Office PowerPoint</Application>
  <PresentationFormat>Grand écran</PresentationFormat>
  <Paragraphs>599</Paragraphs>
  <Slides>53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Webdings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KLECZEWSKI</dc:creator>
  <cp:lastModifiedBy>François KLECZEWSKI</cp:lastModifiedBy>
  <cp:revision>192</cp:revision>
  <cp:lastPrinted>2016-08-23T07:11:33Z</cp:lastPrinted>
  <dcterms:created xsi:type="dcterms:W3CDTF">2016-03-16T22:25:13Z</dcterms:created>
  <dcterms:modified xsi:type="dcterms:W3CDTF">2017-05-30T16:30:06Z</dcterms:modified>
</cp:coreProperties>
</file>