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8" r:id="rId2"/>
    <p:sldId id="309" r:id="rId3"/>
    <p:sldId id="310" r:id="rId4"/>
    <p:sldId id="259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33" r:id="rId15"/>
    <p:sldId id="334" r:id="rId16"/>
    <p:sldId id="32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A50021"/>
    <a:srgbClr val="008000"/>
    <a:srgbClr val="0000FF"/>
    <a:srgbClr val="003399"/>
    <a:srgbClr val="009900"/>
    <a:srgbClr val="FFFF99"/>
    <a:srgbClr val="FFCC66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57" autoAdjust="0"/>
    <p:restoredTop sz="94660"/>
  </p:normalViewPr>
  <p:slideViewPr>
    <p:cSldViewPr>
      <p:cViewPr varScale="1">
        <p:scale>
          <a:sx n="68" d="100"/>
          <a:sy n="68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C26C6-3C58-436A-9AD7-45C6D4C8B452}" type="datetimeFigureOut">
              <a:rPr lang="fr-FR" smtClean="0"/>
              <a:pPr/>
              <a:t>15/06/2018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FBDAB-BA5C-4BAB-8866-19397AA74B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0492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E28A-5D0D-41B6-950F-8903204200AC}" type="datetimeFigureOut">
              <a:rPr lang="fr-FR" smtClean="0"/>
              <a:pPr/>
              <a:t>15/06/2018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6451-2617-43BB-BCA0-04118A2172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E28A-5D0D-41B6-950F-8903204200AC}" type="datetimeFigureOut">
              <a:rPr lang="fr-FR" smtClean="0"/>
              <a:pPr/>
              <a:t>15/06/2018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6451-2617-43BB-BCA0-04118A2172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E28A-5D0D-41B6-950F-8903204200AC}" type="datetimeFigureOut">
              <a:rPr lang="fr-FR" smtClean="0"/>
              <a:pPr/>
              <a:t>15/06/2018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6451-2617-43BB-BCA0-04118A2172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E28A-5D0D-41B6-950F-8903204200AC}" type="datetimeFigureOut">
              <a:rPr lang="fr-FR" smtClean="0"/>
              <a:pPr/>
              <a:t>15/06/2018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6451-2617-43BB-BCA0-04118A2172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E28A-5D0D-41B6-950F-8903204200AC}" type="datetimeFigureOut">
              <a:rPr lang="fr-FR" smtClean="0"/>
              <a:pPr/>
              <a:t>15/06/2018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6451-2617-43BB-BCA0-04118A2172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E28A-5D0D-41B6-950F-8903204200AC}" type="datetimeFigureOut">
              <a:rPr lang="fr-FR" smtClean="0"/>
              <a:pPr/>
              <a:t>15/06/2018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6451-2617-43BB-BCA0-04118A2172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E28A-5D0D-41B6-950F-8903204200AC}" type="datetimeFigureOut">
              <a:rPr lang="fr-FR" smtClean="0"/>
              <a:pPr/>
              <a:t>15/06/2018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6451-2617-43BB-BCA0-04118A2172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E28A-5D0D-41B6-950F-8903204200AC}" type="datetimeFigureOut">
              <a:rPr lang="fr-FR" smtClean="0"/>
              <a:pPr/>
              <a:t>15/06/2018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6451-2617-43BB-BCA0-04118A2172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E28A-5D0D-41B6-950F-8903204200AC}" type="datetimeFigureOut">
              <a:rPr lang="fr-FR" smtClean="0"/>
              <a:pPr/>
              <a:t>15/06/2018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6451-2617-43BB-BCA0-04118A2172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E28A-5D0D-41B6-950F-8903204200AC}" type="datetimeFigureOut">
              <a:rPr lang="fr-FR" smtClean="0"/>
              <a:pPr/>
              <a:t>15/06/2018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6451-2617-43BB-BCA0-04118A2172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E28A-5D0D-41B6-950F-8903204200AC}" type="datetimeFigureOut">
              <a:rPr lang="fr-FR" smtClean="0"/>
              <a:pPr/>
              <a:t>15/06/2018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6451-2617-43BB-BCA0-04118A2172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EE28A-5D0D-41B6-950F-8903204200AC}" type="datetimeFigureOut">
              <a:rPr lang="fr-FR" smtClean="0"/>
              <a:pPr/>
              <a:t>15/06/2018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6451-2617-43BB-BCA0-04118A2172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285860"/>
            <a:ext cx="8715436" cy="3416320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HISTOIRE  - Thème n°2</a:t>
            </a:r>
          </a:p>
          <a:p>
            <a:pPr algn="ctr"/>
            <a:endParaRPr lang="fr-FR" sz="5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L’Europe et le monde </a:t>
            </a: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au XIX</a:t>
            </a:r>
            <a:r>
              <a:rPr lang="fr-FR" sz="5400" baseline="30000" dirty="0" smtClean="0">
                <a:solidFill>
                  <a:srgbClr val="FF0000"/>
                </a:solidFill>
                <a:latin typeface="Poor Richard" pitchFamily="18" charset="0"/>
              </a:rPr>
              <a:t>ème</a:t>
            </a:r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 siècle</a:t>
            </a:r>
            <a:endParaRPr lang="fr-FR" sz="5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6059720"/>
              </p:ext>
            </p:extLst>
          </p:nvPr>
        </p:nvGraphicFramePr>
        <p:xfrm>
          <a:off x="4677318" y="214290"/>
          <a:ext cx="4260304" cy="2372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0304"/>
              </a:tblGrid>
              <a:tr h="395735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Poor Richard" pitchFamily="18" charset="0"/>
                        </a:rPr>
                        <a:t>Raisons morales</a:t>
                      </a:r>
                      <a:endParaRPr lang="fr-FR" sz="2800" b="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1853992">
                <a:tc>
                  <a:txBody>
                    <a:bodyPr/>
                    <a:lstStyle/>
                    <a:p>
                      <a:pPr algn="ctr"/>
                      <a:endParaRPr lang="fr-FR" b="1" dirty="0" smtClean="0">
                        <a:latin typeface="Papyrus" panose="03070502060502030205" pitchFamily="66" charset="0"/>
                      </a:endParaRPr>
                    </a:p>
                    <a:p>
                      <a:pPr algn="ctr"/>
                      <a:endParaRPr lang="fr-FR" b="1" dirty="0" smtClean="0">
                        <a:latin typeface="Papyrus" panose="03070502060502030205" pitchFamily="66" charset="0"/>
                      </a:endParaRPr>
                    </a:p>
                    <a:p>
                      <a:pPr algn="ctr"/>
                      <a:endParaRPr lang="fr-FR" b="1" dirty="0" smtClean="0">
                        <a:latin typeface="Papyrus" panose="03070502060502030205" pitchFamily="66" charset="0"/>
                      </a:endParaRPr>
                    </a:p>
                    <a:p>
                      <a:pPr algn="ctr"/>
                      <a:endParaRPr lang="fr-FR" b="1" dirty="0" smtClean="0">
                        <a:latin typeface="Papyrus" panose="03070502060502030205" pitchFamily="66" charset="0"/>
                      </a:endParaRPr>
                    </a:p>
                    <a:p>
                      <a:pPr algn="ctr"/>
                      <a:endParaRPr lang="fr-FR" b="1" dirty="0" smtClean="0">
                        <a:latin typeface="Papyrus" panose="03070502060502030205" pitchFamily="66" charset="0"/>
                      </a:endParaRPr>
                    </a:p>
                    <a:p>
                      <a:pPr algn="ctr"/>
                      <a:endParaRPr lang="fr-FR" b="1" dirty="0">
                        <a:latin typeface="Papyrus" panose="03070502060502030205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 descr="Manuel Interactif HATI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85" t="22443" r="41857" b="14093"/>
          <a:stretch/>
        </p:blipFill>
        <p:spPr>
          <a:xfrm>
            <a:off x="179109" y="332656"/>
            <a:ext cx="4312119" cy="6101189"/>
          </a:xfrm>
          <a:prstGeom prst="rect">
            <a:avLst/>
          </a:prstGeom>
          <a:ln>
            <a:noFill/>
          </a:ln>
        </p:spPr>
      </p:pic>
      <p:pic>
        <p:nvPicPr>
          <p:cNvPr id="4" name="Image 3" descr="Manuel Interactif HATI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71" t="57396" r="42362" b="2336"/>
          <a:stretch/>
        </p:blipFill>
        <p:spPr>
          <a:xfrm>
            <a:off x="4504941" y="2662172"/>
            <a:ext cx="4446920" cy="3771673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51920" y="332656"/>
            <a:ext cx="6393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419871" y="3348358"/>
            <a:ext cx="1085069" cy="301161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857752" y="714356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Civiliser les peuples dits de « races inférieures » (imposer la langue française, la religion chrétienne)</a:t>
            </a:r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3649519"/>
            <a:ext cx="4095692" cy="301161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31480" y="3950680"/>
            <a:ext cx="1903688" cy="301161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183285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472" y="1571612"/>
            <a:ext cx="7786742" cy="37856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143000" indent="-1143000" algn="ctr"/>
            <a:r>
              <a:rPr lang="fr-FR" sz="6000" dirty="0" smtClean="0">
                <a:solidFill>
                  <a:srgbClr val="FF0000"/>
                </a:solidFill>
                <a:latin typeface="Poor Richard" pitchFamily="18" charset="0"/>
              </a:rPr>
              <a:t>-   2   -</a:t>
            </a:r>
          </a:p>
          <a:p>
            <a:pPr marL="1143000" indent="-1143000" algn="ctr"/>
            <a:r>
              <a:rPr lang="fr-FR" sz="6000" u="sng" dirty="0" smtClean="0">
                <a:solidFill>
                  <a:srgbClr val="FF0000"/>
                </a:solidFill>
                <a:latin typeface="Poor Richard" pitchFamily="18" charset="0"/>
              </a:rPr>
              <a:t>La conquête de l’île </a:t>
            </a:r>
          </a:p>
          <a:p>
            <a:pPr marL="1143000" indent="-1143000" algn="ctr"/>
            <a:r>
              <a:rPr lang="fr-FR" sz="6000" u="sng" dirty="0" smtClean="0">
                <a:solidFill>
                  <a:srgbClr val="FF0000"/>
                </a:solidFill>
                <a:latin typeface="Poor Richard" pitchFamily="18" charset="0"/>
              </a:rPr>
              <a:t>de Madagascar</a:t>
            </a:r>
          </a:p>
          <a:p>
            <a:pPr marL="1143000" indent="-1143000" algn="ctr"/>
            <a:endParaRPr lang="fr-FR" sz="6000" u="sng" dirty="0" smtClean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85786" y="214290"/>
            <a:ext cx="7239030" cy="27860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000100" y="3143248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Selon le député, quels avantages peut représenter la conquête de Madagascar pour la France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214686"/>
            <a:ext cx="692274" cy="6922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14338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Madagascar offrirait, selon le député :</a:t>
            </a:r>
          </a:p>
          <a:p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- un intérêt stratégique pour la marine française, militaire ou marchande, sur le chemin des Indes.</a:t>
            </a:r>
          </a:p>
          <a:p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- elle pourrait avoir un intérêt économique par son exploitation et sa mise en valeur.</a:t>
            </a:r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6248" y="1142985"/>
            <a:ext cx="3571900" cy="214313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57224" y="1357298"/>
            <a:ext cx="7000924" cy="214314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57224" y="1571612"/>
            <a:ext cx="6500858" cy="214314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572132" y="1785926"/>
            <a:ext cx="2428892" cy="285752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57224" y="2071678"/>
            <a:ext cx="3286148" cy="214314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rmirajamais.org/wp-content/uploads/2012/06/petit-journa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305165" cy="46551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71868" y="2786058"/>
            <a:ext cx="55721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1/. Comment est composée l’armée coloniale ? Montrez qu’elle est supérieure à l’armée malgache.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868" y="4214818"/>
            <a:ext cx="5572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2/. Comment l’armée française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réprime-t-elle la résistance malgache ?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356" y="642918"/>
            <a:ext cx="6660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Recopiez puis répondez aux questions ci-dessous :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46" y="1643050"/>
            <a:ext cx="692274" cy="69227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rmirajamais.org/wp-content/uploads/2012/06/petit-journa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305165" cy="46551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357686" y="642918"/>
            <a:ext cx="4786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1/. Comment est composée l’armée coloniale ? Montrez quelle est supérieure à l’armée malgache.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4744" y="2214554"/>
            <a:ext cx="507209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L’armée coloniale est formée d’officiers blancs, Français, et d’hommes de troupes africains, les « tirailleurs sénégalais ». </a:t>
            </a:r>
          </a:p>
          <a:p>
            <a:endParaRPr lang="fr-FR" sz="1100" dirty="0" smtClean="0">
              <a:solidFill>
                <a:srgbClr val="008000"/>
              </a:solidFill>
              <a:latin typeface="Poor Richard" pitchFamily="18" charset="0"/>
            </a:endParaRPr>
          </a:p>
          <a:p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D’après l’illustration, les Français sont plus nombreux, mieux armés et mieux organisés.</a:t>
            </a:r>
          </a:p>
          <a:p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44" y="1000108"/>
            <a:ext cx="692274" cy="69227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rmirajamais.org/wp-content/uploads/2012/06/petit-journa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305165" cy="46551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1142984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2/. Comment l’armée française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réprime-t-elle la résistance malgache ?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7620" y="25717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L’armée française réprime durement la résistance malgache en s’en prenant aux </a:t>
            </a:r>
            <a:r>
              <a:rPr lang="fr-FR" sz="2800" smtClean="0">
                <a:solidFill>
                  <a:srgbClr val="008000"/>
                </a:solidFill>
                <a:latin typeface="Poor Richard" pitchFamily="18" charset="0"/>
              </a:rPr>
              <a:t>résistants comme </a:t>
            </a:r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aux populations civiles. </a:t>
            </a:r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620" y="1428736"/>
            <a:ext cx="692274" cy="69227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428604"/>
            <a:ext cx="8643998" cy="569386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 Dans les années 1890, la France décide de s’emparer de </a:t>
            </a:r>
            <a:r>
              <a:rPr lang="fr-FR" sz="2800" u="sng" dirty="0" smtClean="0">
                <a:solidFill>
                  <a:srgbClr val="0033CC"/>
                </a:solidFill>
                <a:latin typeface="Poor Richard" pitchFamily="18" charset="0"/>
              </a:rPr>
              <a:t>l’île de Madagascar</a:t>
            </a:r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 : cette dernière lui permettrait une </a:t>
            </a:r>
            <a:r>
              <a:rPr lang="fr-FR" sz="2800" u="sng" dirty="0" smtClean="0">
                <a:solidFill>
                  <a:srgbClr val="0033CC"/>
                </a:solidFill>
                <a:latin typeface="Poor Richard" pitchFamily="18" charset="0"/>
              </a:rPr>
              <a:t>présence plus forte dans l’océan indien, offrirait à la marine française un point d’appui et procurerait un territoire à mettre en valeur</a:t>
            </a:r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. </a:t>
            </a:r>
          </a:p>
          <a:p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/>
            </a:r>
            <a:b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</a:br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La guerre est une </a:t>
            </a:r>
            <a:r>
              <a:rPr lang="fr-FR" sz="2800" u="sng" dirty="0" smtClean="0">
                <a:solidFill>
                  <a:srgbClr val="0033CC"/>
                </a:solidFill>
                <a:latin typeface="Poor Richard" pitchFamily="18" charset="0"/>
              </a:rPr>
              <a:t>guerre difficile et longue </a:t>
            </a:r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qui se déroule en deux étapes : 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la première voit un </a:t>
            </a:r>
            <a:r>
              <a:rPr lang="fr-FR" sz="2800" u="sng" dirty="0" smtClean="0">
                <a:solidFill>
                  <a:srgbClr val="0033CC"/>
                </a:solidFill>
                <a:latin typeface="Poor Richard" pitchFamily="18" charset="0"/>
              </a:rPr>
              <a:t>combat entre un corps expéditionnaire français</a:t>
            </a:r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, composé d’Européens et de troupes coloniales (Africains) </a:t>
            </a:r>
            <a:r>
              <a:rPr lang="fr-FR" sz="2800" u="sng" dirty="0" smtClean="0">
                <a:solidFill>
                  <a:srgbClr val="0033CC"/>
                </a:solidFill>
                <a:latin typeface="Poor Richard" pitchFamily="18" charset="0"/>
              </a:rPr>
              <a:t>et le peuple malgache </a:t>
            </a:r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qui se soulève.</a:t>
            </a:r>
          </a:p>
          <a:p>
            <a:endParaRPr lang="fr-FR" sz="28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pPr>
              <a:buFontTx/>
              <a:buChar char="-"/>
            </a:pPr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 la deuxième correspond à la « </a:t>
            </a:r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pacification</a:t>
            </a:r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 » c'est-à-dire à l’éradication de toute résistance, qu’elle soit militaire ou non.</a:t>
            </a:r>
            <a:endParaRPr lang="fr-FR" sz="28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pic>
        <p:nvPicPr>
          <p:cNvPr id="3" name="Image 2" descr="crayons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1785926"/>
            <a:ext cx="714380" cy="10715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282" y="428604"/>
            <a:ext cx="8643998" cy="5715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Chapitre 2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00306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Conquêtes   et   sociétés coloniales</a:t>
            </a:r>
            <a:endParaRPr lang="fr-FR" sz="66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472" y="1571612"/>
            <a:ext cx="7786742" cy="37856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143000" indent="-1143000" algn="ctr"/>
            <a:r>
              <a:rPr lang="fr-FR" sz="6000" dirty="0" smtClean="0">
                <a:solidFill>
                  <a:srgbClr val="FF0000"/>
                </a:solidFill>
                <a:latin typeface="Poor Richard" pitchFamily="18" charset="0"/>
              </a:rPr>
              <a:t>-   1   -</a:t>
            </a:r>
          </a:p>
          <a:p>
            <a:pPr marL="1143000" indent="-1143000" algn="ctr"/>
            <a:r>
              <a:rPr lang="fr-FR" sz="6000" u="sng" dirty="0" smtClean="0">
                <a:solidFill>
                  <a:srgbClr val="FF0000"/>
                </a:solidFill>
                <a:latin typeface="Poor Richard" pitchFamily="18" charset="0"/>
              </a:rPr>
              <a:t>Un monde colonial dominé</a:t>
            </a:r>
          </a:p>
          <a:p>
            <a:pPr marL="1143000" indent="-1143000" algn="ctr"/>
            <a:r>
              <a:rPr lang="fr-FR" sz="6000" u="sng" dirty="0" smtClean="0">
                <a:solidFill>
                  <a:srgbClr val="FF0000"/>
                </a:solidFill>
                <a:latin typeface="Poor Richard" pitchFamily="18" charset="0"/>
              </a:rPr>
              <a:t>par l’Europe</a:t>
            </a:r>
          </a:p>
          <a:p>
            <a:pPr marL="1143000" indent="-1143000" algn="ctr"/>
            <a:endParaRPr lang="fr-FR" sz="6000" u="sng" dirty="0" smtClean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Manuel Interactif HATI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71" t="13139" r="24286" b="9321"/>
          <a:stretch/>
        </p:blipFill>
        <p:spPr>
          <a:xfrm>
            <a:off x="1785918" y="2071678"/>
            <a:ext cx="5621013" cy="3886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928662" y="285728"/>
            <a:ext cx="8215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fr-FR" sz="2800" dirty="0" smtClean="0">
                <a:latin typeface="Poor Richard" pitchFamily="18" charset="0"/>
              </a:rPr>
              <a:t>D’après la carte pages 190-191, </a:t>
            </a:r>
            <a:r>
              <a:rPr lang="fr-FR" sz="2800" dirty="0">
                <a:latin typeface="Poor Richard" pitchFamily="18" charset="0"/>
              </a:rPr>
              <a:t>quelles sont les deux plus grandes </a:t>
            </a:r>
            <a:r>
              <a:rPr lang="fr-FR" sz="2800" dirty="0" smtClean="0">
                <a:latin typeface="Poor Richard" pitchFamily="18" charset="0"/>
              </a:rPr>
              <a:t>puissances colonisatrices ?</a:t>
            </a:r>
          </a:p>
          <a:p>
            <a:pPr marL="514350" indent="-514350" algn="ctr">
              <a:buAutoNum type="arabicPeriod"/>
            </a:pPr>
            <a:r>
              <a:rPr lang="fr-FR" sz="2800" dirty="0" smtClean="0">
                <a:latin typeface="Poor Richard" pitchFamily="18" charset="0"/>
              </a:rPr>
              <a:t> </a:t>
            </a:r>
            <a:r>
              <a:rPr lang="fr-FR" sz="2800" dirty="0">
                <a:latin typeface="Poor Richard" pitchFamily="18" charset="0"/>
              </a:rPr>
              <a:t>Quel est le continent le plus </a:t>
            </a:r>
            <a:r>
              <a:rPr lang="fr-FR" sz="2800" dirty="0" smtClean="0">
                <a:latin typeface="Poor Richard" pitchFamily="18" charset="0"/>
              </a:rPr>
              <a:t>colonisé en 1870 </a:t>
            </a:r>
            <a:r>
              <a:rPr lang="fr-FR" sz="2800" dirty="0">
                <a:latin typeface="Poor Richard" pitchFamily="18" charset="0"/>
              </a:rPr>
              <a:t>?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642918"/>
            <a:ext cx="692274" cy="69227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928670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fr-FR" sz="2800" dirty="0" smtClean="0">
                <a:latin typeface="Poor Richard" pitchFamily="18" charset="0"/>
              </a:rPr>
              <a:t>D’après la carte pages 190-191, quelles sont les deux plus grandes puissances colonisatrices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000108"/>
            <a:ext cx="692274" cy="6922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14876" y="3143248"/>
            <a:ext cx="4143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Les deux plus grandes puissances colonisatrices sont </a:t>
            </a:r>
          </a:p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le Royaume-Uni et la France.</a:t>
            </a:r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pic>
        <p:nvPicPr>
          <p:cNvPr id="5" name="Image 4" descr="Manuel Interactif HATI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71" t="13139" r="24286" b="9321"/>
          <a:stretch/>
        </p:blipFill>
        <p:spPr>
          <a:xfrm>
            <a:off x="214282" y="2500306"/>
            <a:ext cx="4335129" cy="29976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52" y="928670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2800" dirty="0" smtClean="0">
                <a:latin typeface="Poor Richard" pitchFamily="18" charset="0"/>
              </a:rPr>
              <a:t>2.        Quel est le continent le plus colonisé en 1870 ?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857232"/>
            <a:ext cx="692274" cy="692274"/>
          </a:xfrm>
          <a:prstGeom prst="rect">
            <a:avLst/>
          </a:prstGeom>
        </p:spPr>
      </p:pic>
      <p:pic>
        <p:nvPicPr>
          <p:cNvPr id="4" name="Image 3" descr="Manuel Interactif HATI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71" t="13139" r="24286" b="9321"/>
          <a:stretch/>
        </p:blipFill>
        <p:spPr>
          <a:xfrm>
            <a:off x="4143372" y="2357430"/>
            <a:ext cx="4335129" cy="2997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57158" y="3214686"/>
            <a:ext cx="3449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Le continent le plus colonisé est l’Afrique.</a:t>
            </a:r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00232" y="42860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oor Richard" pitchFamily="18" charset="0"/>
              </a:rPr>
              <a:t>Document n°1 page 192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357166"/>
            <a:ext cx="809625" cy="619125"/>
          </a:xfrm>
          <a:prstGeom prst="rect">
            <a:avLst/>
          </a:prstGeom>
        </p:spPr>
      </p:pic>
      <p:pic>
        <p:nvPicPr>
          <p:cNvPr id="4" name="Image 3" descr="Manuel Interactif HATI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85" t="22443" r="41857" b="14093"/>
          <a:stretch/>
        </p:blipFill>
        <p:spPr>
          <a:xfrm>
            <a:off x="6215074" y="428604"/>
            <a:ext cx="2714644" cy="3714902"/>
          </a:xfrm>
          <a:prstGeom prst="rect">
            <a:avLst/>
          </a:prstGeom>
          <a:ln>
            <a:noFill/>
          </a:ln>
        </p:spPr>
      </p:pic>
      <p:pic>
        <p:nvPicPr>
          <p:cNvPr id="5" name="Image 4" descr="Manuel Interactif HATI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71" t="57396" r="42362" b="2336"/>
          <a:stretch/>
        </p:blipFill>
        <p:spPr>
          <a:xfrm>
            <a:off x="6215074" y="4143380"/>
            <a:ext cx="2695284" cy="2286016"/>
          </a:xfrm>
          <a:prstGeom prst="rect">
            <a:avLst/>
          </a:prstGeom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1071546"/>
            <a:ext cx="692274" cy="69227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14282" y="1928802"/>
            <a:ext cx="5786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Classez dans le tableau ci-dessous les différentes raisons de la colonisation française avancées par J. Ferry.</a:t>
            </a:r>
            <a:endParaRPr lang="fr-FR" sz="2800" dirty="0">
              <a:latin typeface="Poor Richard" pitchFamily="18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718499"/>
              </p:ext>
            </p:extLst>
          </p:nvPr>
        </p:nvGraphicFramePr>
        <p:xfrm>
          <a:off x="214282" y="3500438"/>
          <a:ext cx="5786478" cy="2520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756"/>
                <a:gridCol w="1996214"/>
                <a:gridCol w="2067508"/>
              </a:tblGrid>
              <a:tr h="1260158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Poor Richard" pitchFamily="18" charset="0"/>
                        </a:rPr>
                        <a:t>Raisons économiques</a:t>
                      </a:r>
                      <a:endParaRPr lang="fr-FR" sz="2400" b="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Poor Richard" pitchFamily="18" charset="0"/>
                        </a:rPr>
                        <a:t>Raisons militaires (stratégiques)</a:t>
                      </a:r>
                      <a:endParaRPr lang="fr-FR" sz="2400" b="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Poor Richard" pitchFamily="18" charset="0"/>
                        </a:rPr>
                        <a:t>Raisons morales</a:t>
                      </a:r>
                      <a:endParaRPr lang="fr-FR" sz="2400" b="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1260158">
                <a:tc>
                  <a:txBody>
                    <a:bodyPr/>
                    <a:lstStyle/>
                    <a:p>
                      <a:pPr algn="ctr"/>
                      <a:endParaRPr lang="fr-FR" sz="2400" b="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b="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b="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2890146"/>
              </p:ext>
            </p:extLst>
          </p:nvPr>
        </p:nvGraphicFramePr>
        <p:xfrm>
          <a:off x="4677318" y="355817"/>
          <a:ext cx="4260304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0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Poor Richard" pitchFamily="18" charset="0"/>
                        </a:rPr>
                        <a:t>Raisons économiques</a:t>
                      </a:r>
                      <a:endParaRPr lang="fr-FR" sz="2800" b="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="0" dirty="0" smtClean="0">
                        <a:latin typeface="Papyrus" panose="03070502060502030205" pitchFamily="66" charset="0"/>
                      </a:endParaRPr>
                    </a:p>
                    <a:p>
                      <a:pPr algn="ctr"/>
                      <a:endParaRPr lang="fr-FR" b="0" dirty="0" smtClean="0">
                        <a:latin typeface="Papyrus" panose="03070502060502030205" pitchFamily="66" charset="0"/>
                      </a:endParaRPr>
                    </a:p>
                    <a:p>
                      <a:pPr algn="ctr"/>
                      <a:endParaRPr lang="fr-FR" b="0" dirty="0" smtClean="0">
                        <a:latin typeface="Papyrus" panose="03070502060502030205" pitchFamily="66" charset="0"/>
                      </a:endParaRPr>
                    </a:p>
                    <a:p>
                      <a:pPr algn="ctr"/>
                      <a:endParaRPr lang="fr-FR" b="0" dirty="0" smtClean="0">
                        <a:latin typeface="Papyrus" panose="03070502060502030205" pitchFamily="66" charset="0"/>
                      </a:endParaRPr>
                    </a:p>
                    <a:p>
                      <a:pPr algn="ctr"/>
                      <a:endParaRPr lang="fr-FR" b="0" dirty="0" smtClean="0">
                        <a:latin typeface="Papyrus" panose="03070502060502030205" pitchFamily="66" charset="0"/>
                      </a:endParaRPr>
                    </a:p>
                    <a:p>
                      <a:pPr algn="ctr"/>
                      <a:endParaRPr lang="fr-FR" b="0" dirty="0">
                        <a:latin typeface="Papyrus" panose="03070502060502030205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 descr="Manuel Interactif HATI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85" t="22443" r="41857" b="14093"/>
          <a:stretch/>
        </p:blipFill>
        <p:spPr>
          <a:xfrm>
            <a:off x="179109" y="332656"/>
            <a:ext cx="4312119" cy="6101189"/>
          </a:xfrm>
          <a:prstGeom prst="rect">
            <a:avLst/>
          </a:prstGeom>
          <a:ln>
            <a:noFill/>
          </a:ln>
        </p:spPr>
      </p:pic>
      <p:pic>
        <p:nvPicPr>
          <p:cNvPr id="4" name="Image 3" descr="Manuel Interactif HATI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71" t="57396" r="42362" b="2336"/>
          <a:stretch/>
        </p:blipFill>
        <p:spPr>
          <a:xfrm>
            <a:off x="4504941" y="2662172"/>
            <a:ext cx="4446920" cy="3771673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51920" y="332656"/>
            <a:ext cx="6393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95536" y="2420888"/>
            <a:ext cx="2664296" cy="241284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786314" y="1000108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Trouver des « débouchés » pour vendre les produits de l’industrie française</a:t>
            </a:r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9747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8096642"/>
              </p:ext>
            </p:extLst>
          </p:nvPr>
        </p:nvGraphicFramePr>
        <p:xfrm>
          <a:off x="4677318" y="355817"/>
          <a:ext cx="4260304" cy="2258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0304"/>
              </a:tblGrid>
              <a:tr h="759614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Poor Richard" pitchFamily="18" charset="0"/>
                        </a:rPr>
                        <a:t>Raisons militaires</a:t>
                      </a:r>
                      <a:r>
                        <a:rPr lang="fr-FR" sz="2800" b="0" baseline="0" dirty="0" smtClean="0">
                          <a:latin typeface="Poor Richard" pitchFamily="18" charset="0"/>
                        </a:rPr>
                        <a:t> (stratégiques)</a:t>
                      </a:r>
                      <a:endParaRPr lang="fr-FR" sz="2800" b="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1313437">
                <a:tc>
                  <a:txBody>
                    <a:bodyPr/>
                    <a:lstStyle/>
                    <a:p>
                      <a:pPr algn="ctr"/>
                      <a:endParaRPr lang="fr-FR" sz="2800" b="0" dirty="0" smtClean="0">
                        <a:latin typeface="Poor Richar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 descr="Manuel Interactif HATI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85" t="22443" r="41857" b="14093"/>
          <a:stretch/>
        </p:blipFill>
        <p:spPr>
          <a:xfrm>
            <a:off x="179109" y="332656"/>
            <a:ext cx="4312119" cy="6101189"/>
          </a:xfrm>
          <a:prstGeom prst="rect">
            <a:avLst/>
          </a:prstGeom>
          <a:ln>
            <a:noFill/>
          </a:ln>
        </p:spPr>
      </p:pic>
      <p:pic>
        <p:nvPicPr>
          <p:cNvPr id="4" name="Image 3" descr="Manuel Interactif HATI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71" t="57396" r="42362" b="2336"/>
          <a:stretch/>
        </p:blipFill>
        <p:spPr>
          <a:xfrm>
            <a:off x="4504941" y="2662172"/>
            <a:ext cx="4446920" cy="3771673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51920" y="332656"/>
            <a:ext cx="6393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95536" y="5229199"/>
            <a:ext cx="4095692" cy="1204645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714876" y="1285860"/>
            <a:ext cx="4174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Avoir des points d’appui et de ravitaillement  pour sa flotte militaire</a:t>
            </a:r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3631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337</Words>
  <Application>Microsoft Office PowerPoint</Application>
  <PresentationFormat>Affichage à l'écran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CUENIN</dc:creator>
  <cp:lastModifiedBy>GCUENIN</cp:lastModifiedBy>
  <cp:revision>177</cp:revision>
  <dcterms:created xsi:type="dcterms:W3CDTF">2011-07-24T15:30:13Z</dcterms:created>
  <dcterms:modified xsi:type="dcterms:W3CDTF">2018-06-15T07:15:18Z</dcterms:modified>
</cp:coreProperties>
</file>