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4" r:id="rId5"/>
    <p:sldId id="263" r:id="rId6"/>
    <p:sldId id="265" r:id="rId7"/>
    <p:sldId id="286" r:id="rId8"/>
    <p:sldId id="262" r:id="rId9"/>
    <p:sldId id="260" r:id="rId10"/>
    <p:sldId id="261" r:id="rId11"/>
    <p:sldId id="267" r:id="rId12"/>
    <p:sldId id="282" r:id="rId13"/>
    <p:sldId id="283" r:id="rId14"/>
    <p:sldId id="284" r:id="rId15"/>
    <p:sldId id="266" r:id="rId16"/>
    <p:sldId id="268"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03"/>
  </p:normalViewPr>
  <p:slideViewPr>
    <p:cSldViewPr snapToGrid="0" snapToObjects="1">
      <p:cViewPr varScale="1">
        <p:scale>
          <a:sx n="78" d="100"/>
          <a:sy n="78" d="100"/>
        </p:scale>
        <p:origin x="15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8D0E7C1-AAD5-1D43-B5BD-772FC98C6E4E}"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145465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D0E7C1-AAD5-1D43-B5BD-772FC98C6E4E}"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31383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D0E7C1-AAD5-1D43-B5BD-772FC98C6E4E}"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107522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D0E7C1-AAD5-1D43-B5BD-772FC98C6E4E}"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217199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8D0E7C1-AAD5-1D43-B5BD-772FC98C6E4E}"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350056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8D0E7C1-AAD5-1D43-B5BD-772FC98C6E4E}" type="datetimeFigureOut">
              <a:rPr lang="fr-FR" smtClean="0"/>
              <a:t>28/03/2022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159381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8D0E7C1-AAD5-1D43-B5BD-772FC98C6E4E}" type="datetimeFigureOut">
              <a:rPr lang="fr-FR" smtClean="0"/>
              <a:t>28/03/2022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234110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D0E7C1-AAD5-1D43-B5BD-772FC98C6E4E}" type="datetimeFigureOut">
              <a:rPr lang="fr-FR" smtClean="0"/>
              <a:t>28/03/2022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222829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0E7C1-AAD5-1D43-B5BD-772FC98C6E4E}" type="datetimeFigureOut">
              <a:rPr lang="fr-FR" smtClean="0"/>
              <a:t>28/03/2022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191823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D0E7C1-AAD5-1D43-B5BD-772FC98C6E4E}" type="datetimeFigureOut">
              <a:rPr lang="fr-FR" smtClean="0"/>
              <a:t>28/03/2022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285816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D0E7C1-AAD5-1D43-B5BD-772FC98C6E4E}" type="datetimeFigureOut">
              <a:rPr lang="fr-FR" smtClean="0"/>
              <a:t>28/03/2022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D92752-E781-6046-AEBF-62B34D615896}" type="slidenum">
              <a:rPr lang="fr-FR" smtClean="0"/>
              <a:t>‹N°›</a:t>
            </a:fld>
            <a:endParaRPr lang="fr-FR"/>
          </a:p>
        </p:txBody>
      </p:sp>
    </p:spTree>
    <p:extLst>
      <p:ext uri="{BB962C8B-B14F-4D97-AF65-F5344CB8AC3E}">
        <p14:creationId xmlns:p14="http://schemas.microsoft.com/office/powerpoint/2010/main" val="122642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0E7C1-AAD5-1D43-B5BD-772FC98C6E4E}" type="datetimeFigureOut">
              <a:rPr lang="fr-FR" smtClean="0"/>
              <a:t>28/03/2022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92752-E781-6046-AEBF-62B34D615896}" type="slidenum">
              <a:rPr lang="fr-FR" smtClean="0"/>
              <a:t>‹N°›</a:t>
            </a:fld>
            <a:endParaRPr lang="fr-FR"/>
          </a:p>
        </p:txBody>
      </p:sp>
    </p:spTree>
    <p:extLst>
      <p:ext uri="{BB962C8B-B14F-4D97-AF65-F5344CB8AC3E}">
        <p14:creationId xmlns:p14="http://schemas.microsoft.com/office/powerpoint/2010/main" val="4253868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edagogie.ac-aix-marseille.fr/jcms/c_10994538/fr/pourquoi-prendre-la-specialite-svt-pour-faire-des-etudes-de-medeci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ew.genial.ly/6208e0fe0e7dc50018622a46/interactive-content-vers-medecine-la-specialite-svt?fbclid=IwAR3x6oaQtca6VxwduCmuhSzL3Ja0f1P9gj70-xqeip8Xl_pAKMbRLVrql1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medecine.univ-cotedazur.fr/etudes/medecine/pass-las/faq-lyceens-licence-acces-sante-las-rentree-20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cces-etudes-sante.unistra.fr/"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ours-thales.fr/prepa-medecine/quelles-specialites-pour-les-etudes-de-medecine" TargetMode="External"/><Relationship Id="rId1" Type="http://schemas.openxmlformats.org/officeDocument/2006/relationships/slideLayout" Target="../slideLayouts/slideLayout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edagogie.ac-aix-marseille.fr/upload/docs/application/pdf/2022-01/bcpst.pdf" TargetMode="External"/><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oncours-agro-veto.net/IMG/pdf/20190916_cp_cdesa_recommandations_bacheliers_vf.pdf?fbclid=IwAR0Gh6hmg_2kmEPDzl-qycUrtHjb975nNmVrc_zFZfYWqAuriMzNBpic7Iw" TargetMode="External"/><Relationship Id="rId1" Type="http://schemas.openxmlformats.org/officeDocument/2006/relationships/slideLayout" Target="../slideLayouts/slideLayout2.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ducation.gouv.fr/bo/21/Hebdo26/ESRH2108111A.htm" TargetMode="External"/><Relationship Id="rId1" Type="http://schemas.openxmlformats.org/officeDocument/2006/relationships/slideLayout" Target="../slideLayouts/slideLayout2.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t-apbg.org/orientation_docs/000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ademie-medecine.fr/les-sciences-de-la-vie-et-de-la-terre-des-savoirs-indispensables-a-acquerir-durant-les-etudes-secondaires-2/?fbclid=IwAR2kCzBUpO44iEEgfHEoNVq2jgu2SxBz_Kru-Ch3EyzuFc1xrDuc_00ez2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scol.education.fr/document/24571/download"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hyperlink" Target="https://www.education.gouv.fr/analyse-des-voeux-et-affectations-dans-l-enseignement-superieur-des-bacheliers-2021-apres-la-reforme-32706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7F865-3A96-534F-B30B-100749D80A87}"/>
              </a:ext>
            </a:extLst>
          </p:cNvPr>
          <p:cNvSpPr>
            <a:spLocks noGrp="1"/>
          </p:cNvSpPr>
          <p:nvPr>
            <p:ph type="ctrTitle"/>
          </p:nvPr>
        </p:nvSpPr>
        <p:spPr>
          <a:xfrm>
            <a:off x="685800" y="617219"/>
            <a:ext cx="7772400" cy="1761173"/>
          </a:xfrm>
        </p:spPr>
        <p:txBody>
          <a:bodyPr>
            <a:normAutofit fontScale="90000"/>
          </a:bodyPr>
          <a:lstStyle/>
          <a:p>
            <a:r>
              <a:rPr lang="fr-FR" b="1" dirty="0">
                <a:solidFill>
                  <a:schemeClr val="accent5">
                    <a:lumMod val="50000"/>
                  </a:schemeClr>
                </a:solidFill>
              </a:rPr>
              <a:t>LE CHOIX DE LA SPECIALITE SVT EN TERMINALE</a:t>
            </a:r>
          </a:p>
        </p:txBody>
      </p:sp>
      <p:pic>
        <p:nvPicPr>
          <p:cNvPr id="5" name="Image 4">
            <a:extLst>
              <a:ext uri="{FF2B5EF4-FFF2-40B4-BE49-F238E27FC236}">
                <a16:creationId xmlns:a16="http://schemas.microsoft.com/office/drawing/2014/main" id="{243BD3F9-D895-6449-91A3-D921B60D4FA4}"/>
              </a:ext>
            </a:extLst>
          </p:cNvPr>
          <p:cNvPicPr>
            <a:picLocks noChangeAspect="1"/>
          </p:cNvPicPr>
          <p:nvPr/>
        </p:nvPicPr>
        <p:blipFill>
          <a:blip r:embed="rId2"/>
          <a:stretch>
            <a:fillRect/>
          </a:stretch>
        </p:blipFill>
        <p:spPr>
          <a:xfrm>
            <a:off x="1284165" y="2390781"/>
            <a:ext cx="6646517" cy="3850000"/>
          </a:xfrm>
          <a:prstGeom prst="rect">
            <a:avLst/>
          </a:prstGeom>
        </p:spPr>
      </p:pic>
    </p:spTree>
    <p:extLst>
      <p:ext uri="{BB962C8B-B14F-4D97-AF65-F5344CB8AC3E}">
        <p14:creationId xmlns:p14="http://schemas.microsoft.com/office/powerpoint/2010/main" val="169008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8106FB-7B23-1245-91E0-71DDA0F8CBAF}"/>
              </a:ext>
            </a:extLst>
          </p:cNvPr>
          <p:cNvSpPr>
            <a:spLocks noGrp="1"/>
          </p:cNvSpPr>
          <p:nvPr>
            <p:ph idx="1"/>
          </p:nvPr>
        </p:nvSpPr>
        <p:spPr>
          <a:xfrm>
            <a:off x="628650" y="5150171"/>
            <a:ext cx="8295861" cy="1009652"/>
          </a:xfrm>
        </p:spPr>
        <p:txBody>
          <a:bodyPr>
            <a:noAutofit/>
          </a:bodyPr>
          <a:lstStyle/>
          <a:p>
            <a:pPr marL="0" indent="0">
              <a:buNone/>
            </a:pPr>
            <a:r>
              <a:rPr lang="fr-FR" sz="2000" dirty="0">
                <a:hlinkClick r:id="rId2"/>
              </a:rPr>
              <a:t>https://www.pedagogie.ac-aix-marseille.fr/jcms/c_10994538/fr/pourquoi-prendre-la-specialite-svt-pour-faire-des-etudes-de-medecine</a:t>
            </a:r>
            <a:r>
              <a:rPr lang="fr-FR" sz="2000" dirty="0"/>
              <a:t> </a:t>
            </a:r>
          </a:p>
        </p:txBody>
      </p:sp>
      <p:pic>
        <p:nvPicPr>
          <p:cNvPr id="4" name="Image 3">
            <a:extLst>
              <a:ext uri="{FF2B5EF4-FFF2-40B4-BE49-F238E27FC236}">
                <a16:creationId xmlns:a16="http://schemas.microsoft.com/office/drawing/2014/main" id="{B4A27DA6-A804-2E49-B5B5-31023538FF3F}"/>
              </a:ext>
            </a:extLst>
          </p:cNvPr>
          <p:cNvPicPr>
            <a:picLocks noChangeAspect="1"/>
          </p:cNvPicPr>
          <p:nvPr/>
        </p:nvPicPr>
        <p:blipFill>
          <a:blip r:embed="rId3"/>
          <a:stretch>
            <a:fillRect/>
          </a:stretch>
        </p:blipFill>
        <p:spPr>
          <a:xfrm>
            <a:off x="0" y="1421876"/>
            <a:ext cx="9144000" cy="3255966"/>
          </a:xfrm>
          <a:prstGeom prst="rect">
            <a:avLst/>
          </a:prstGeom>
        </p:spPr>
      </p:pic>
      <p:sp>
        <p:nvSpPr>
          <p:cNvPr id="5" name="Espace réservé du contenu 2">
            <a:extLst>
              <a:ext uri="{FF2B5EF4-FFF2-40B4-BE49-F238E27FC236}">
                <a16:creationId xmlns:a16="http://schemas.microsoft.com/office/drawing/2014/main" id="{9140C617-629E-5045-97A6-9542F703BCD6}"/>
              </a:ext>
            </a:extLst>
          </p:cNvPr>
          <p:cNvSpPr txBox="1">
            <a:spLocks/>
          </p:cNvSpPr>
          <p:nvPr/>
        </p:nvSpPr>
        <p:spPr>
          <a:xfrm>
            <a:off x="238357" y="532084"/>
            <a:ext cx="87718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Place des sciences du vivant dans les programmes de PASS :</a:t>
            </a:r>
          </a:p>
        </p:txBody>
      </p:sp>
    </p:spTree>
    <p:extLst>
      <p:ext uri="{BB962C8B-B14F-4D97-AF65-F5344CB8AC3E}">
        <p14:creationId xmlns:p14="http://schemas.microsoft.com/office/powerpoint/2010/main" val="393619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158E53-4245-DB44-8C6B-D7D61874635B}"/>
              </a:ext>
            </a:extLst>
          </p:cNvPr>
          <p:cNvSpPr>
            <a:spLocks noGrp="1"/>
          </p:cNvSpPr>
          <p:nvPr>
            <p:ph idx="1"/>
          </p:nvPr>
        </p:nvSpPr>
        <p:spPr>
          <a:xfrm>
            <a:off x="439077" y="5516678"/>
            <a:ext cx="8559955" cy="1430531"/>
          </a:xfrm>
        </p:spPr>
        <p:txBody>
          <a:bodyPr>
            <a:normAutofit/>
          </a:bodyPr>
          <a:lstStyle/>
          <a:p>
            <a:pPr marL="0" indent="0">
              <a:buNone/>
            </a:pPr>
            <a:r>
              <a:rPr lang="fr-FR" sz="2000" dirty="0">
                <a:hlinkClick r:id="rId2"/>
              </a:rPr>
              <a:t>https://view.genial.ly/6208e0fe0e7dc50018622a46/interactive-content-vers-medecine-la-specialite-svt?fbclid=IwAR3x6oaQtca6VxwduCmuhSzL3Ja0f1P9gj70-xqeip8Xl_pAKMbRLVrql1Q</a:t>
            </a:r>
            <a:r>
              <a:rPr lang="fr-FR" sz="2000" dirty="0"/>
              <a:t> </a:t>
            </a:r>
          </a:p>
        </p:txBody>
      </p:sp>
      <p:pic>
        <p:nvPicPr>
          <p:cNvPr id="4" name="Image 3">
            <a:extLst>
              <a:ext uri="{FF2B5EF4-FFF2-40B4-BE49-F238E27FC236}">
                <a16:creationId xmlns:a16="http://schemas.microsoft.com/office/drawing/2014/main" id="{4494E87B-CF8F-704D-9DBE-7452223155D6}"/>
              </a:ext>
            </a:extLst>
          </p:cNvPr>
          <p:cNvPicPr>
            <a:picLocks noChangeAspect="1"/>
          </p:cNvPicPr>
          <p:nvPr/>
        </p:nvPicPr>
        <p:blipFill>
          <a:blip r:embed="rId3"/>
          <a:stretch>
            <a:fillRect/>
          </a:stretch>
        </p:blipFill>
        <p:spPr>
          <a:xfrm>
            <a:off x="360498" y="78059"/>
            <a:ext cx="8424441" cy="5185317"/>
          </a:xfrm>
          <a:prstGeom prst="rect">
            <a:avLst/>
          </a:prstGeom>
        </p:spPr>
      </p:pic>
    </p:spTree>
    <p:extLst>
      <p:ext uri="{BB962C8B-B14F-4D97-AF65-F5344CB8AC3E}">
        <p14:creationId xmlns:p14="http://schemas.microsoft.com/office/powerpoint/2010/main" val="215487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B2E155-D9EB-CA42-A703-0CD743A7B179}"/>
              </a:ext>
            </a:extLst>
          </p:cNvPr>
          <p:cNvPicPr>
            <a:picLocks noChangeAspect="1"/>
          </p:cNvPicPr>
          <p:nvPr/>
        </p:nvPicPr>
        <p:blipFill>
          <a:blip r:embed="rId2"/>
          <a:stretch>
            <a:fillRect/>
          </a:stretch>
        </p:blipFill>
        <p:spPr>
          <a:xfrm>
            <a:off x="-1" y="2759183"/>
            <a:ext cx="9144000" cy="1906385"/>
          </a:xfrm>
          <a:prstGeom prst="rect">
            <a:avLst/>
          </a:prstGeom>
        </p:spPr>
      </p:pic>
      <p:pic>
        <p:nvPicPr>
          <p:cNvPr id="4098" name="Picture 2" descr="logo-Medecine">
            <a:extLst>
              <a:ext uri="{FF2B5EF4-FFF2-40B4-BE49-F238E27FC236}">
                <a16:creationId xmlns:a16="http://schemas.microsoft.com/office/drawing/2014/main" id="{ADBD6D7B-9214-CE40-B947-09ABD2AB2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553" y="177543"/>
            <a:ext cx="2116892" cy="22083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5DD0E12-592D-7143-9F3F-D107E8218D3A}"/>
              </a:ext>
            </a:extLst>
          </p:cNvPr>
          <p:cNvSpPr txBox="1"/>
          <p:nvPr/>
        </p:nvSpPr>
        <p:spPr>
          <a:xfrm>
            <a:off x="782686" y="5038810"/>
            <a:ext cx="8203095" cy="830997"/>
          </a:xfrm>
          <a:prstGeom prst="rect">
            <a:avLst/>
          </a:prstGeom>
          <a:noFill/>
        </p:spPr>
        <p:txBody>
          <a:bodyPr wrap="square" rtlCol="0">
            <a:spAutoFit/>
          </a:bodyPr>
          <a:lstStyle/>
          <a:p>
            <a:r>
              <a:rPr lang="fr-FR" sz="2400" dirty="0">
                <a:hlinkClick r:id="rId4"/>
              </a:rPr>
              <a:t>https://medecine.univ-cotedazur.fr/etudes/medecine/pass-las/faq-lyceens-licence-acces-sante-las-rentree-2022</a:t>
            </a:r>
            <a:r>
              <a:rPr lang="fr-FR" sz="2400" dirty="0"/>
              <a:t> </a:t>
            </a:r>
          </a:p>
        </p:txBody>
      </p:sp>
    </p:spTree>
    <p:extLst>
      <p:ext uri="{BB962C8B-B14F-4D97-AF65-F5344CB8AC3E}">
        <p14:creationId xmlns:p14="http://schemas.microsoft.com/office/powerpoint/2010/main" val="164012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55381B-B7E5-A44A-B42B-F9818A79213C}"/>
              </a:ext>
            </a:extLst>
          </p:cNvPr>
          <p:cNvSpPr>
            <a:spLocks noGrp="1"/>
          </p:cNvSpPr>
          <p:nvPr>
            <p:ph idx="1"/>
          </p:nvPr>
        </p:nvSpPr>
        <p:spPr>
          <a:xfrm>
            <a:off x="628650" y="2048998"/>
            <a:ext cx="7886700" cy="4351338"/>
          </a:xfrm>
        </p:spPr>
        <p:txBody>
          <a:bodyPr>
            <a:normAutofit fontScale="85000" lnSpcReduction="10000"/>
          </a:bodyPr>
          <a:lstStyle/>
          <a:p>
            <a:r>
              <a:rPr lang="fr-FR" dirty="0"/>
              <a:t>Quels enseignements de spécialités choisir au lycée ?</a:t>
            </a:r>
          </a:p>
          <a:p>
            <a:pPr lvl="1"/>
            <a:r>
              <a:rPr lang="fr-FR" dirty="0"/>
              <a:t>Un des objectifs de la réforme est d’élargir le profil des étudiants, et par la suite des professionnels, de la santé. Toutefois, les études de santé sont et resteront des études scientifiques.</a:t>
            </a:r>
          </a:p>
          <a:p>
            <a:pPr lvl="1"/>
            <a:r>
              <a:rPr lang="fr-FR" dirty="0"/>
              <a:t>Les spécialités de sciences de la vie et de la terre, de physique-chimie et de mathématiques (par exemple sous forme de maths complémentaires en terminale) seront donc privilégiées par les lycéens qui se destinent aux études de santé.</a:t>
            </a:r>
          </a:p>
          <a:p>
            <a:r>
              <a:rPr lang="fr-FR" dirty="0"/>
              <a:t>Cependant, </a:t>
            </a:r>
            <a:r>
              <a:rPr lang="fr-FR" b="1" dirty="0"/>
              <a:t>ce sont là des suggestions, pas des obligations</a:t>
            </a:r>
            <a:r>
              <a:rPr lang="fr-FR" dirty="0"/>
              <a:t>. Les étudiants qui n'auront pas choisi ces spécialités pourront rattraper assez facilement leur retard.</a:t>
            </a:r>
          </a:p>
          <a:p>
            <a:r>
              <a:rPr lang="fr-FR" dirty="0"/>
              <a:t>Et n'oubliez pas que le choix des spécialités peut aussi se faire en fonction des disciplines hors santé correspondant aux parcours de la licence Sciences pour la santé!</a:t>
            </a:r>
          </a:p>
          <a:p>
            <a:pPr marL="0" indent="0">
              <a:buNone/>
            </a:pPr>
            <a:endParaRPr lang="fr-FR" dirty="0"/>
          </a:p>
        </p:txBody>
      </p:sp>
      <p:sp>
        <p:nvSpPr>
          <p:cNvPr id="2" name="ZoneTexte 1">
            <a:extLst>
              <a:ext uri="{FF2B5EF4-FFF2-40B4-BE49-F238E27FC236}">
                <a16:creationId xmlns:a16="http://schemas.microsoft.com/office/drawing/2014/main" id="{790C765F-5CD2-FB48-B1DB-AF4AC596E217}"/>
              </a:ext>
            </a:extLst>
          </p:cNvPr>
          <p:cNvSpPr txBox="1"/>
          <p:nvPr/>
        </p:nvSpPr>
        <p:spPr>
          <a:xfrm>
            <a:off x="5568950" y="457664"/>
            <a:ext cx="3019812" cy="830997"/>
          </a:xfrm>
          <a:prstGeom prst="rect">
            <a:avLst/>
          </a:prstGeom>
          <a:noFill/>
        </p:spPr>
        <p:txBody>
          <a:bodyPr wrap="square" rtlCol="0">
            <a:spAutoFit/>
          </a:bodyPr>
          <a:lstStyle/>
          <a:p>
            <a:r>
              <a:rPr lang="fr-FR" sz="2400" dirty="0">
                <a:hlinkClick r:id="rId2"/>
              </a:rPr>
              <a:t>https://acces-etudes-sante.unistra.fr</a:t>
            </a:r>
            <a:r>
              <a:rPr lang="fr-FR" sz="2400" dirty="0"/>
              <a:t> </a:t>
            </a:r>
          </a:p>
        </p:txBody>
      </p:sp>
      <p:grpSp>
        <p:nvGrpSpPr>
          <p:cNvPr id="6" name="Groupe 5">
            <a:extLst>
              <a:ext uri="{FF2B5EF4-FFF2-40B4-BE49-F238E27FC236}">
                <a16:creationId xmlns:a16="http://schemas.microsoft.com/office/drawing/2014/main" id="{D64441CF-8393-CB48-8846-3ED685C2BCB4}"/>
              </a:ext>
            </a:extLst>
          </p:cNvPr>
          <p:cNvGrpSpPr/>
          <p:nvPr/>
        </p:nvGrpSpPr>
        <p:grpSpPr>
          <a:xfrm>
            <a:off x="452814" y="181321"/>
            <a:ext cx="3606230" cy="1562100"/>
            <a:chOff x="452814" y="181321"/>
            <a:chExt cx="3606230" cy="1562100"/>
          </a:xfrm>
        </p:grpSpPr>
        <p:pic>
          <p:nvPicPr>
            <p:cNvPr id="4" name="Image 3">
              <a:extLst>
                <a:ext uri="{FF2B5EF4-FFF2-40B4-BE49-F238E27FC236}">
                  <a16:creationId xmlns:a16="http://schemas.microsoft.com/office/drawing/2014/main" id="{21EA5F7E-0C51-6E45-9FD5-C70A172F57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2814" y="181321"/>
              <a:ext cx="3365500" cy="1562100"/>
            </a:xfrm>
            <a:prstGeom prst="rect">
              <a:avLst/>
            </a:prstGeom>
          </p:spPr>
        </p:pic>
        <p:sp>
          <p:nvSpPr>
            <p:cNvPr id="5" name="Rectangle 4">
              <a:extLst>
                <a:ext uri="{FF2B5EF4-FFF2-40B4-BE49-F238E27FC236}">
                  <a16:creationId xmlns:a16="http://schemas.microsoft.com/office/drawing/2014/main" id="{2E97789A-9559-D346-9AE6-905C8811B7BB}"/>
                </a:ext>
              </a:extLst>
            </p:cNvPr>
            <p:cNvSpPr/>
            <p:nvPr/>
          </p:nvSpPr>
          <p:spPr>
            <a:xfrm>
              <a:off x="3713356" y="735980"/>
              <a:ext cx="345688" cy="552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2906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699DF-315D-5749-AE34-5B798432E31F}"/>
              </a:ext>
            </a:extLst>
          </p:cNvPr>
          <p:cNvSpPr>
            <a:spLocks noGrp="1"/>
          </p:cNvSpPr>
          <p:nvPr>
            <p:ph type="title"/>
          </p:nvPr>
        </p:nvSpPr>
        <p:spPr/>
        <p:txBody>
          <a:bodyPr>
            <a:normAutofit/>
          </a:bodyPr>
          <a:lstStyle/>
          <a:p>
            <a:r>
              <a:rPr lang="fr-FR" sz="2400" b="1" dirty="0">
                <a:latin typeface="+mn-lt"/>
              </a:rPr>
              <a:t>Cours Thalès (prépa médecine) :</a:t>
            </a:r>
            <a:br>
              <a:rPr lang="fr-FR" sz="2400" b="1" dirty="0">
                <a:latin typeface="+mn-lt"/>
              </a:rPr>
            </a:br>
            <a:r>
              <a:rPr lang="fr-FR" sz="2400" dirty="0">
                <a:latin typeface="+mn-lt"/>
                <a:hlinkClick r:id="rId2"/>
              </a:rPr>
              <a:t>https://www.cours-thales.fr/prepa-medecine/quelles-specialites-pour-les-etudes-de-medecine</a:t>
            </a:r>
            <a:r>
              <a:rPr lang="fr-FR" sz="2400" dirty="0">
                <a:latin typeface="+mn-lt"/>
              </a:rPr>
              <a:t> </a:t>
            </a:r>
          </a:p>
        </p:txBody>
      </p:sp>
      <p:pic>
        <p:nvPicPr>
          <p:cNvPr id="4" name="Image 3">
            <a:extLst>
              <a:ext uri="{FF2B5EF4-FFF2-40B4-BE49-F238E27FC236}">
                <a16:creationId xmlns:a16="http://schemas.microsoft.com/office/drawing/2014/main" id="{D66FE659-0E1C-FE4E-8FEB-A6DC4690F6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046709"/>
            <a:ext cx="9144000" cy="4446165"/>
          </a:xfrm>
          <a:prstGeom prst="rect">
            <a:avLst/>
          </a:prstGeom>
        </p:spPr>
      </p:pic>
    </p:spTree>
    <p:extLst>
      <p:ext uri="{BB962C8B-B14F-4D97-AF65-F5344CB8AC3E}">
        <p14:creationId xmlns:p14="http://schemas.microsoft.com/office/powerpoint/2010/main" val="216484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304210-6591-3942-AD5A-719BFEB84683}"/>
              </a:ext>
            </a:extLst>
          </p:cNvPr>
          <p:cNvSpPr>
            <a:spLocks noGrp="1"/>
          </p:cNvSpPr>
          <p:nvPr>
            <p:ph idx="1"/>
          </p:nvPr>
        </p:nvSpPr>
        <p:spPr>
          <a:xfrm>
            <a:off x="306093" y="2009815"/>
            <a:ext cx="8971722" cy="4351338"/>
          </a:xfrm>
        </p:spPr>
        <p:txBody>
          <a:bodyPr>
            <a:normAutofit/>
          </a:bodyPr>
          <a:lstStyle/>
          <a:p>
            <a:pPr marL="0" indent="0">
              <a:buNone/>
            </a:pPr>
            <a:r>
              <a:rPr lang="fr-FR" sz="2400" b="1" dirty="0"/>
              <a:t>Courrier du 9 décembre 2021 rédigé par les doyens des groupes de mathématiques, de physique-chimie et de SVT :  </a:t>
            </a:r>
          </a:p>
          <a:p>
            <a:pPr marL="0" indent="0">
              <a:buNone/>
            </a:pPr>
            <a:r>
              <a:rPr lang="fr-FR" sz="2400" dirty="0">
                <a:hlinkClick r:id="rId2"/>
              </a:rPr>
              <a:t>https://www.pedagogie.ac-aix-marseille.fr/upload/docs/application/pdf/2022-01/bcpst.pdf</a:t>
            </a:r>
            <a:r>
              <a:rPr lang="fr-FR" sz="2400" dirty="0"/>
              <a:t> </a:t>
            </a:r>
          </a:p>
        </p:txBody>
      </p:sp>
      <p:grpSp>
        <p:nvGrpSpPr>
          <p:cNvPr id="7" name="Groupe 6">
            <a:extLst>
              <a:ext uri="{FF2B5EF4-FFF2-40B4-BE49-F238E27FC236}">
                <a16:creationId xmlns:a16="http://schemas.microsoft.com/office/drawing/2014/main" id="{A97B54BC-58D7-2544-B817-5875E478C8D2}"/>
              </a:ext>
            </a:extLst>
          </p:cNvPr>
          <p:cNvGrpSpPr/>
          <p:nvPr/>
        </p:nvGrpSpPr>
        <p:grpSpPr>
          <a:xfrm>
            <a:off x="0" y="4040237"/>
            <a:ext cx="9144000" cy="2147675"/>
            <a:chOff x="0" y="2913964"/>
            <a:chExt cx="9144000" cy="2147675"/>
          </a:xfrm>
        </p:grpSpPr>
        <p:pic>
          <p:nvPicPr>
            <p:cNvPr id="4" name="Image 3">
              <a:extLst>
                <a:ext uri="{FF2B5EF4-FFF2-40B4-BE49-F238E27FC236}">
                  <a16:creationId xmlns:a16="http://schemas.microsoft.com/office/drawing/2014/main" id="{3CD1B588-6D48-E54B-B4BE-9C2AF126819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913964"/>
              <a:ext cx="9144000" cy="2147675"/>
            </a:xfrm>
            <a:prstGeom prst="rect">
              <a:avLst/>
            </a:prstGeom>
          </p:spPr>
        </p:pic>
        <p:sp>
          <p:nvSpPr>
            <p:cNvPr id="5" name="Rectangle 4">
              <a:extLst>
                <a:ext uri="{FF2B5EF4-FFF2-40B4-BE49-F238E27FC236}">
                  <a16:creationId xmlns:a16="http://schemas.microsoft.com/office/drawing/2014/main" id="{E58AF457-5158-724E-8FA9-DCE9D051E5ED}"/>
                </a:ext>
              </a:extLst>
            </p:cNvPr>
            <p:cNvSpPr/>
            <p:nvPr/>
          </p:nvSpPr>
          <p:spPr>
            <a:xfrm>
              <a:off x="44604" y="3880388"/>
              <a:ext cx="9054790" cy="691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Titre 1">
            <a:extLst>
              <a:ext uri="{FF2B5EF4-FFF2-40B4-BE49-F238E27FC236}">
                <a16:creationId xmlns:a16="http://schemas.microsoft.com/office/drawing/2014/main" id="{CD023AA0-4533-894C-B910-36D7EE944752}"/>
              </a:ext>
            </a:extLst>
          </p:cNvPr>
          <p:cNvSpPr>
            <a:spLocks noGrp="1"/>
          </p:cNvSpPr>
          <p:nvPr>
            <p:ph type="title"/>
          </p:nvPr>
        </p:nvSpPr>
        <p:spPr>
          <a:xfrm>
            <a:off x="628650" y="365126"/>
            <a:ext cx="7886700" cy="1325563"/>
          </a:xfrm>
        </p:spPr>
        <p:txBody>
          <a:bodyPr/>
          <a:lstStyle/>
          <a:p>
            <a:pPr algn="ctr"/>
            <a:r>
              <a:rPr lang="fr-FR" b="1" u="sng" dirty="0"/>
              <a:t>Spécialité SVT et BCPST </a:t>
            </a:r>
          </a:p>
        </p:txBody>
      </p:sp>
    </p:spTree>
    <p:extLst>
      <p:ext uri="{BB962C8B-B14F-4D97-AF65-F5344CB8AC3E}">
        <p14:creationId xmlns:p14="http://schemas.microsoft.com/office/powerpoint/2010/main" val="104544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200164-2C77-0B4D-9D1E-C2D29B1C1924}"/>
              </a:ext>
            </a:extLst>
          </p:cNvPr>
          <p:cNvSpPr>
            <a:spLocks noGrp="1"/>
          </p:cNvSpPr>
          <p:nvPr>
            <p:ph idx="1"/>
          </p:nvPr>
        </p:nvSpPr>
        <p:spPr>
          <a:xfrm>
            <a:off x="483220" y="470994"/>
            <a:ext cx="8504663" cy="4351338"/>
          </a:xfrm>
        </p:spPr>
        <p:txBody>
          <a:bodyPr/>
          <a:lstStyle/>
          <a:p>
            <a:pPr marL="0" indent="0">
              <a:buNone/>
            </a:pPr>
            <a:r>
              <a:rPr lang="fr-FR" sz="2400" b="1" dirty="0"/>
              <a:t>Communiqué de la Conférence des directeurs des établissements d’enseignement supérieur agronomique et vétérinaire </a:t>
            </a:r>
            <a:r>
              <a:rPr lang="fr-FR" b="1" dirty="0"/>
              <a:t>:</a:t>
            </a:r>
          </a:p>
          <a:p>
            <a:pPr marL="0" indent="0">
              <a:buNone/>
            </a:pPr>
            <a:r>
              <a:rPr lang="fr-FR" sz="2000" dirty="0">
                <a:hlinkClick r:id="rId2"/>
              </a:rPr>
              <a:t>https://www.concours-agro-veto.net/IMG/pdf/20190916_cp_cdesa_recommandations_bacheliers_vf.pdf?fbclid=IwAR0Gh6hmg_2kmEPDzl-qycUrtHjb975nNmVrc_zFZfYWqAuriMzNBpic7Iw</a:t>
            </a:r>
            <a:r>
              <a:rPr lang="fr-FR" sz="2000" dirty="0"/>
              <a:t> </a:t>
            </a:r>
          </a:p>
        </p:txBody>
      </p:sp>
      <p:pic>
        <p:nvPicPr>
          <p:cNvPr id="4" name="Image 3">
            <a:extLst>
              <a:ext uri="{FF2B5EF4-FFF2-40B4-BE49-F238E27FC236}">
                <a16:creationId xmlns:a16="http://schemas.microsoft.com/office/drawing/2014/main" id="{79EDC0E0-6D2A-2644-997D-9B3A2B3B43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757665"/>
            <a:ext cx="9144000" cy="3785458"/>
          </a:xfrm>
          <a:prstGeom prst="rect">
            <a:avLst/>
          </a:prstGeom>
        </p:spPr>
      </p:pic>
    </p:spTree>
    <p:extLst>
      <p:ext uri="{BB962C8B-B14F-4D97-AF65-F5344CB8AC3E}">
        <p14:creationId xmlns:p14="http://schemas.microsoft.com/office/powerpoint/2010/main" val="154224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EF628A-6128-8642-9008-9B808667A398}"/>
              </a:ext>
            </a:extLst>
          </p:cNvPr>
          <p:cNvSpPr>
            <a:spLocks noGrp="1"/>
          </p:cNvSpPr>
          <p:nvPr>
            <p:ph idx="1"/>
          </p:nvPr>
        </p:nvSpPr>
        <p:spPr>
          <a:xfrm>
            <a:off x="628650" y="681037"/>
            <a:ext cx="7886700" cy="4351338"/>
          </a:xfrm>
        </p:spPr>
        <p:txBody>
          <a:bodyPr>
            <a:normAutofit/>
          </a:bodyPr>
          <a:lstStyle/>
          <a:p>
            <a:pPr marL="0" indent="0">
              <a:buNone/>
            </a:pPr>
            <a:r>
              <a:rPr lang="fr-FR" sz="2400" b="1" u="sng" dirty="0"/>
              <a:t>Programme de mathématiques de BCPST :</a:t>
            </a:r>
          </a:p>
          <a:p>
            <a:pPr marL="0" indent="0">
              <a:buNone/>
            </a:pPr>
            <a:r>
              <a:rPr lang="fr-FR" sz="2400" dirty="0">
                <a:hlinkClick r:id="rId2"/>
              </a:rPr>
              <a:t>https://www.education.gouv.fr/bo/21/Hebdo26/ESRH2108111A.htm</a:t>
            </a:r>
            <a:r>
              <a:rPr lang="fr-FR" sz="2400" dirty="0"/>
              <a:t> (BO du 1er juillet 2021, page 146 de l’annexe) </a:t>
            </a:r>
          </a:p>
        </p:txBody>
      </p:sp>
      <p:pic>
        <p:nvPicPr>
          <p:cNvPr id="4" name="Image 3">
            <a:extLst>
              <a:ext uri="{FF2B5EF4-FFF2-40B4-BE49-F238E27FC236}">
                <a16:creationId xmlns:a16="http://schemas.microsoft.com/office/drawing/2014/main" id="{BE5E8728-FB72-744F-A98A-CEA459A479D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752358"/>
            <a:ext cx="9144000" cy="1775114"/>
          </a:xfrm>
          <a:prstGeom prst="rect">
            <a:avLst/>
          </a:prstGeom>
        </p:spPr>
      </p:pic>
    </p:spTree>
    <p:extLst>
      <p:ext uri="{BB962C8B-B14F-4D97-AF65-F5344CB8AC3E}">
        <p14:creationId xmlns:p14="http://schemas.microsoft.com/office/powerpoint/2010/main" val="65904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18C01-0AE5-5847-A94D-B9D7DFB0127D}"/>
              </a:ext>
            </a:extLst>
          </p:cNvPr>
          <p:cNvSpPr>
            <a:spLocks noGrp="1"/>
          </p:cNvSpPr>
          <p:nvPr>
            <p:ph type="title"/>
          </p:nvPr>
        </p:nvSpPr>
        <p:spPr>
          <a:xfrm>
            <a:off x="628649" y="152401"/>
            <a:ext cx="8276811" cy="812853"/>
          </a:xfrm>
        </p:spPr>
        <p:txBody>
          <a:bodyPr>
            <a:normAutofit fontScale="90000"/>
          </a:bodyPr>
          <a:lstStyle/>
          <a:p>
            <a:pPr algn="ctr"/>
            <a:r>
              <a:rPr lang="fr-FR" b="1" u="sng" dirty="0"/>
              <a:t>Métiers en lien avec la spécialité SVT</a:t>
            </a:r>
          </a:p>
        </p:txBody>
      </p:sp>
      <p:sp>
        <p:nvSpPr>
          <p:cNvPr id="3" name="Espace réservé du contenu 2">
            <a:extLst>
              <a:ext uri="{FF2B5EF4-FFF2-40B4-BE49-F238E27FC236}">
                <a16:creationId xmlns:a16="http://schemas.microsoft.com/office/drawing/2014/main" id="{32BCEE1A-A03E-3248-BEC7-B188FB2FDF03}"/>
              </a:ext>
            </a:extLst>
          </p:cNvPr>
          <p:cNvSpPr>
            <a:spLocks noGrp="1"/>
          </p:cNvSpPr>
          <p:nvPr>
            <p:ph idx="1"/>
          </p:nvPr>
        </p:nvSpPr>
        <p:spPr>
          <a:xfrm>
            <a:off x="655154" y="6066320"/>
            <a:ext cx="7886700" cy="639279"/>
          </a:xfrm>
        </p:spPr>
        <p:txBody>
          <a:bodyPr>
            <a:normAutofit/>
          </a:bodyPr>
          <a:lstStyle/>
          <a:p>
            <a:pPr marL="0" indent="0" algn="ctr">
              <a:buNone/>
            </a:pPr>
            <a:r>
              <a:rPr lang="fr-FR" sz="2400" dirty="0">
                <a:hlinkClick r:id="rId2"/>
              </a:rPr>
              <a:t>http://ent-apbg.org/orientation_docs/0001.html</a:t>
            </a:r>
            <a:r>
              <a:rPr lang="fr-FR" sz="2400" dirty="0"/>
              <a:t> </a:t>
            </a:r>
          </a:p>
        </p:txBody>
      </p:sp>
      <p:pic>
        <p:nvPicPr>
          <p:cNvPr id="4" name="Image 3">
            <a:extLst>
              <a:ext uri="{FF2B5EF4-FFF2-40B4-BE49-F238E27FC236}">
                <a16:creationId xmlns:a16="http://schemas.microsoft.com/office/drawing/2014/main" id="{BF746512-3A55-B046-AFB3-906F7A767DA1}"/>
              </a:ext>
            </a:extLst>
          </p:cNvPr>
          <p:cNvPicPr>
            <a:picLocks noChangeAspect="1"/>
          </p:cNvPicPr>
          <p:nvPr/>
        </p:nvPicPr>
        <p:blipFill>
          <a:blip r:embed="rId3"/>
          <a:stretch>
            <a:fillRect/>
          </a:stretch>
        </p:blipFill>
        <p:spPr>
          <a:xfrm>
            <a:off x="1630018" y="1454426"/>
            <a:ext cx="5936973" cy="4438320"/>
          </a:xfrm>
          <a:prstGeom prst="rect">
            <a:avLst/>
          </a:prstGeom>
        </p:spPr>
      </p:pic>
      <p:sp>
        <p:nvSpPr>
          <p:cNvPr id="5" name="ZoneTexte 4">
            <a:extLst>
              <a:ext uri="{FF2B5EF4-FFF2-40B4-BE49-F238E27FC236}">
                <a16:creationId xmlns:a16="http://schemas.microsoft.com/office/drawing/2014/main" id="{3DC6401B-3090-7A46-B192-08D5BBA8C194}"/>
              </a:ext>
            </a:extLst>
          </p:cNvPr>
          <p:cNvSpPr txBox="1"/>
          <p:nvPr/>
        </p:nvSpPr>
        <p:spPr>
          <a:xfrm>
            <a:off x="1364975" y="992761"/>
            <a:ext cx="6467061" cy="461665"/>
          </a:xfrm>
          <a:prstGeom prst="rect">
            <a:avLst/>
          </a:prstGeom>
          <a:noFill/>
        </p:spPr>
        <p:txBody>
          <a:bodyPr wrap="square" rtlCol="0">
            <a:spAutoFit/>
          </a:bodyPr>
          <a:lstStyle/>
          <a:p>
            <a:pPr algn="ctr"/>
            <a:r>
              <a:rPr lang="fr-FR" sz="2400" b="1" dirty="0"/>
              <a:t>La fleur de l’orientation (document interactif)</a:t>
            </a:r>
          </a:p>
        </p:txBody>
      </p:sp>
    </p:spTree>
    <p:extLst>
      <p:ext uri="{BB962C8B-B14F-4D97-AF65-F5344CB8AC3E}">
        <p14:creationId xmlns:p14="http://schemas.microsoft.com/office/powerpoint/2010/main" val="28710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52B4767-B4A8-9E45-9A58-ED6344827360}"/>
              </a:ext>
            </a:extLst>
          </p:cNvPr>
          <p:cNvPicPr>
            <a:picLocks noChangeAspect="1"/>
          </p:cNvPicPr>
          <p:nvPr/>
        </p:nvPicPr>
        <p:blipFill>
          <a:blip r:embed="rId2"/>
          <a:stretch>
            <a:fillRect/>
          </a:stretch>
        </p:blipFill>
        <p:spPr>
          <a:xfrm>
            <a:off x="1398776" y="0"/>
            <a:ext cx="6346448" cy="6858000"/>
          </a:xfrm>
          <a:prstGeom prst="rect">
            <a:avLst/>
          </a:prstGeom>
        </p:spPr>
      </p:pic>
    </p:spTree>
    <p:extLst>
      <p:ext uri="{BB962C8B-B14F-4D97-AF65-F5344CB8AC3E}">
        <p14:creationId xmlns:p14="http://schemas.microsoft.com/office/powerpoint/2010/main" val="263590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71C181-9C2E-7A45-B609-BCBF5AAB26BB}"/>
              </a:ext>
            </a:extLst>
          </p:cNvPr>
          <p:cNvSpPr>
            <a:spLocks noGrp="1"/>
          </p:cNvSpPr>
          <p:nvPr>
            <p:ph idx="1"/>
          </p:nvPr>
        </p:nvSpPr>
        <p:spPr>
          <a:xfrm>
            <a:off x="379143" y="1328670"/>
            <a:ext cx="9378176" cy="4351338"/>
          </a:xfrm>
        </p:spPr>
        <p:txBody>
          <a:bodyPr/>
          <a:lstStyle/>
          <a:p>
            <a:pPr marL="0" indent="0">
              <a:buNone/>
            </a:pPr>
            <a:r>
              <a:rPr lang="fr-FR" sz="2400" b="1" dirty="0"/>
              <a:t>Bulletin de l’Académie Nationale de Médecine, 30 janvier 2018 : </a:t>
            </a:r>
          </a:p>
          <a:p>
            <a:pPr marL="0" indent="0">
              <a:buNone/>
            </a:pPr>
            <a:r>
              <a:rPr lang="fr-FR" sz="1800" dirty="0">
                <a:hlinkClick r:id="rId2"/>
              </a:rPr>
              <a:t>https://www.academie-medecine.fr/les-sciences-de-la-vie-et-de-la-terre-des-savoirs-indispensables-a-acquerir-durant-les-etudes-secondaires-2/?fbclid=IwAR2kCzBUpO44iEEgfHEoNVq2jgu2SxBz_Kru-Ch3EyzuFc1xrDuc_00ez2c</a:t>
            </a:r>
            <a:r>
              <a:rPr lang="fr-FR" sz="1800" dirty="0"/>
              <a:t> </a:t>
            </a:r>
          </a:p>
        </p:txBody>
      </p:sp>
      <p:grpSp>
        <p:nvGrpSpPr>
          <p:cNvPr id="6" name="Groupe 5">
            <a:extLst>
              <a:ext uri="{FF2B5EF4-FFF2-40B4-BE49-F238E27FC236}">
                <a16:creationId xmlns:a16="http://schemas.microsoft.com/office/drawing/2014/main" id="{1D71EC93-9DDD-C448-A1AE-4723D17D2157}"/>
              </a:ext>
            </a:extLst>
          </p:cNvPr>
          <p:cNvGrpSpPr/>
          <p:nvPr/>
        </p:nvGrpSpPr>
        <p:grpSpPr>
          <a:xfrm>
            <a:off x="0" y="2759581"/>
            <a:ext cx="9144000" cy="3730428"/>
            <a:chOff x="0" y="2398702"/>
            <a:chExt cx="9144000" cy="3730428"/>
          </a:xfrm>
        </p:grpSpPr>
        <p:pic>
          <p:nvPicPr>
            <p:cNvPr id="4" name="Image 3">
              <a:extLst>
                <a:ext uri="{FF2B5EF4-FFF2-40B4-BE49-F238E27FC236}">
                  <a16:creationId xmlns:a16="http://schemas.microsoft.com/office/drawing/2014/main" id="{F7309E89-AA08-0E4B-8E02-31FF41058EC4}"/>
                </a:ext>
              </a:extLst>
            </p:cNvPr>
            <p:cNvPicPr>
              <a:picLocks noChangeAspect="1"/>
            </p:cNvPicPr>
            <p:nvPr/>
          </p:nvPicPr>
          <p:blipFill>
            <a:blip r:embed="rId3"/>
            <a:stretch>
              <a:fillRect/>
            </a:stretch>
          </p:blipFill>
          <p:spPr>
            <a:xfrm>
              <a:off x="0" y="2398702"/>
              <a:ext cx="9144000" cy="3730428"/>
            </a:xfrm>
            <a:prstGeom prst="rect">
              <a:avLst/>
            </a:prstGeom>
          </p:spPr>
        </p:pic>
        <p:sp>
          <p:nvSpPr>
            <p:cNvPr id="5" name="Rectangle 4">
              <a:extLst>
                <a:ext uri="{FF2B5EF4-FFF2-40B4-BE49-F238E27FC236}">
                  <a16:creationId xmlns:a16="http://schemas.microsoft.com/office/drawing/2014/main" id="{E3A3102F-D597-A44D-A803-F7FA5F958FD7}"/>
                </a:ext>
              </a:extLst>
            </p:cNvPr>
            <p:cNvSpPr/>
            <p:nvPr/>
          </p:nvSpPr>
          <p:spPr>
            <a:xfrm>
              <a:off x="0" y="4661210"/>
              <a:ext cx="9144000" cy="735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a:extLst>
              <a:ext uri="{FF2B5EF4-FFF2-40B4-BE49-F238E27FC236}">
                <a16:creationId xmlns:a16="http://schemas.microsoft.com/office/drawing/2014/main" id="{1E99F676-EB5B-DA40-AE07-CB30FAFB680E}"/>
              </a:ext>
            </a:extLst>
          </p:cNvPr>
          <p:cNvSpPr>
            <a:spLocks noGrp="1"/>
          </p:cNvSpPr>
          <p:nvPr>
            <p:ph type="title"/>
          </p:nvPr>
        </p:nvSpPr>
        <p:spPr>
          <a:xfrm>
            <a:off x="628650" y="156003"/>
            <a:ext cx="7886700" cy="1325563"/>
          </a:xfrm>
        </p:spPr>
        <p:txBody>
          <a:bodyPr/>
          <a:lstStyle/>
          <a:p>
            <a:r>
              <a:rPr lang="fr-FR" b="1" u="sng" dirty="0"/>
              <a:t>Spécialité SVT et études de santé</a:t>
            </a:r>
          </a:p>
        </p:txBody>
      </p:sp>
    </p:spTree>
    <p:extLst>
      <p:ext uri="{BB962C8B-B14F-4D97-AF65-F5344CB8AC3E}">
        <p14:creationId xmlns:p14="http://schemas.microsoft.com/office/powerpoint/2010/main" val="227122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555B9496-5DCE-9B40-A5F6-D92D7AE343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655289"/>
            <a:ext cx="9144000" cy="5547422"/>
          </a:xfrm>
          <a:prstGeom prst="rect">
            <a:avLst/>
          </a:prstGeom>
        </p:spPr>
      </p:pic>
    </p:spTree>
    <p:extLst>
      <p:ext uri="{BB962C8B-B14F-4D97-AF65-F5344CB8AC3E}">
        <p14:creationId xmlns:p14="http://schemas.microsoft.com/office/powerpoint/2010/main" val="428342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6944D5-3A2D-0C4C-A26E-EF1D9D066719}"/>
              </a:ext>
            </a:extLst>
          </p:cNvPr>
          <p:cNvSpPr>
            <a:spLocks noGrp="1"/>
          </p:cNvSpPr>
          <p:nvPr>
            <p:ph idx="1"/>
          </p:nvPr>
        </p:nvSpPr>
        <p:spPr>
          <a:xfrm>
            <a:off x="628650" y="546101"/>
            <a:ext cx="7886700" cy="4351338"/>
          </a:xfrm>
        </p:spPr>
        <p:txBody>
          <a:bodyPr/>
          <a:lstStyle/>
          <a:p>
            <a:pPr marL="0" indent="0">
              <a:buNone/>
            </a:pPr>
            <a:r>
              <a:rPr lang="fr-FR" b="1" dirty="0"/>
              <a:t>Programme de mathématiques complémentaires de terminale générale : </a:t>
            </a:r>
          </a:p>
          <a:p>
            <a:pPr marL="0" indent="0">
              <a:buNone/>
            </a:pPr>
            <a:r>
              <a:rPr lang="fr-FR" sz="2400" dirty="0">
                <a:hlinkClick r:id="rId2"/>
              </a:rPr>
              <a:t>https://eduscol.education.fr/document/24571/download</a:t>
            </a:r>
            <a:r>
              <a:rPr lang="fr-FR" sz="2400" dirty="0"/>
              <a:t> </a:t>
            </a:r>
          </a:p>
        </p:txBody>
      </p:sp>
      <p:pic>
        <p:nvPicPr>
          <p:cNvPr id="4" name="Image 3">
            <a:extLst>
              <a:ext uri="{FF2B5EF4-FFF2-40B4-BE49-F238E27FC236}">
                <a16:creationId xmlns:a16="http://schemas.microsoft.com/office/drawing/2014/main" id="{4BC6B398-B04E-2D42-86B6-5AF97CCA7D9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755" y="2356166"/>
            <a:ext cx="9028662" cy="3085630"/>
          </a:xfrm>
          <a:prstGeom prst="rect">
            <a:avLst/>
          </a:prstGeom>
        </p:spPr>
      </p:pic>
      <p:sp>
        <p:nvSpPr>
          <p:cNvPr id="5" name="Rectangle 4">
            <a:extLst>
              <a:ext uri="{FF2B5EF4-FFF2-40B4-BE49-F238E27FC236}">
                <a16:creationId xmlns:a16="http://schemas.microsoft.com/office/drawing/2014/main" id="{C66BBA8C-C530-3A49-806B-33BCEF692FBA}"/>
              </a:ext>
            </a:extLst>
          </p:cNvPr>
          <p:cNvSpPr/>
          <p:nvPr/>
        </p:nvSpPr>
        <p:spPr>
          <a:xfrm>
            <a:off x="44604" y="3840632"/>
            <a:ext cx="9054790" cy="497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642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53BA6EC9-DC26-7A4A-A77D-63AAC72B83A4}"/>
              </a:ext>
            </a:extLst>
          </p:cNvPr>
          <p:cNvSpPr>
            <a:spLocks noGrp="1"/>
          </p:cNvSpPr>
          <p:nvPr>
            <p:ph idx="1"/>
          </p:nvPr>
        </p:nvSpPr>
        <p:spPr>
          <a:xfrm>
            <a:off x="628650" y="911225"/>
            <a:ext cx="7886700" cy="4351338"/>
          </a:xfrm>
        </p:spPr>
        <p:txBody>
          <a:bodyPr>
            <a:normAutofit/>
          </a:bodyPr>
          <a:lstStyle/>
          <a:p>
            <a:pPr marL="0" indent="0" algn="just">
              <a:buNone/>
            </a:pPr>
            <a:r>
              <a:rPr lang="fr-FR" sz="2400" b="1" u="sng" dirty="0"/>
              <a:t>Un rapport à consulter </a:t>
            </a:r>
            <a:r>
              <a:rPr lang="fr-FR" sz="2400" b="1" dirty="0"/>
              <a:t>: analyse des vœux et affectations dans l’enseignement supérieur des bacheliers 2021 après la réforme du lycée général et technologique</a:t>
            </a:r>
          </a:p>
          <a:p>
            <a:pPr marL="0" indent="0">
              <a:buNone/>
            </a:pPr>
            <a:endParaRPr lang="fr-FR" sz="2400" dirty="0"/>
          </a:p>
          <a:p>
            <a:pPr marL="0" indent="0">
              <a:buNone/>
            </a:pPr>
            <a:r>
              <a:rPr lang="fr-FR" sz="2400" dirty="0">
                <a:hlinkClick r:id="rId2"/>
              </a:rPr>
              <a:t>https://www.education.gouv.fr/analyse-des-voeux-et-affectations-dans-l-enseignement-superieur-des-bacheliers-2021-apres-la-reforme-327062</a:t>
            </a:r>
            <a:r>
              <a:rPr lang="fr-FR" sz="2400" dirty="0"/>
              <a:t> </a:t>
            </a:r>
          </a:p>
        </p:txBody>
      </p:sp>
    </p:spTree>
    <p:extLst>
      <p:ext uri="{BB962C8B-B14F-4D97-AF65-F5344CB8AC3E}">
        <p14:creationId xmlns:p14="http://schemas.microsoft.com/office/powerpoint/2010/main" val="3477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80D3336-04DD-7A47-BE6B-E7F847CDED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756" y="66260"/>
            <a:ext cx="9082210" cy="6665843"/>
          </a:xfrm>
          <a:prstGeom prst="rect">
            <a:avLst/>
          </a:prstGeom>
        </p:spPr>
      </p:pic>
    </p:spTree>
    <p:extLst>
      <p:ext uri="{BB962C8B-B14F-4D97-AF65-F5344CB8AC3E}">
        <p14:creationId xmlns:p14="http://schemas.microsoft.com/office/powerpoint/2010/main" val="152416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C64F7-8B99-6E40-AA51-9D9ABEBF336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258AFC-B839-2345-9B78-5600574BAA1D}"/>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D4A530A-AB80-CB4C-BA29-2986E16997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0581" y="0"/>
            <a:ext cx="8642838" cy="6858000"/>
          </a:xfrm>
          <a:prstGeom prst="rect">
            <a:avLst/>
          </a:prstGeom>
        </p:spPr>
      </p:pic>
    </p:spTree>
    <p:extLst>
      <p:ext uri="{BB962C8B-B14F-4D97-AF65-F5344CB8AC3E}">
        <p14:creationId xmlns:p14="http://schemas.microsoft.com/office/powerpoint/2010/main" val="169784563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488</Words>
  <Application>Microsoft Office PowerPoint</Application>
  <PresentationFormat>Affichage à l'écran (4:3)</PresentationFormat>
  <Paragraphs>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LE CHOIX DE LA SPECIALITE SVT EN TERMINALE</vt:lpstr>
      <vt:lpstr>Métiers en lien avec la spécialité SVT</vt:lpstr>
      <vt:lpstr>Présentation PowerPoint</vt:lpstr>
      <vt:lpstr>Spécialité SVT et études de santé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Cours Thalès (prépa médecine) : https://www.cours-thales.fr/prepa-medecine/quelles-specialites-pour-les-etudes-de-medecine </vt:lpstr>
      <vt:lpstr>Spécialité SVT et BCPST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CHOIX DE LA SPECIALITE SVT EN TERMINALE</dc:title>
  <dc:creator>THERY Frédérique</dc:creator>
  <cp:lastModifiedBy>sebastien</cp:lastModifiedBy>
  <cp:revision>3</cp:revision>
  <dcterms:created xsi:type="dcterms:W3CDTF">2022-03-28T02:11:08Z</dcterms:created>
  <dcterms:modified xsi:type="dcterms:W3CDTF">2022-03-28T17:14:51Z</dcterms:modified>
</cp:coreProperties>
</file>