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57" r:id="rId3"/>
    <p:sldId id="258" r:id="rId4"/>
    <p:sldId id="259" r:id="rId5"/>
    <p:sldId id="260" r:id="rId6"/>
    <p:sldId id="264" r:id="rId7"/>
    <p:sldId id="261" r:id="rId8"/>
    <p:sldId id="265" r:id="rId9"/>
    <p:sldId id="266" r:id="rId10"/>
    <p:sldId id="268" r:id="rId11"/>
    <p:sldId id="269" r:id="rId12"/>
    <p:sldId id="270" r:id="rId13"/>
    <p:sldId id="272" r:id="rId14"/>
    <p:sldId id="267" r:id="rId15"/>
    <p:sldId id="271"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3542A64C-811F-47BC-863A-7A79FDE54A0F}" type="datetimeFigureOut">
              <a:rPr lang="fr-FR" smtClean="0"/>
              <a:pPr/>
              <a:t>03/06/2013</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530A150B-EB30-4803-B562-8FA94D8ABE16}"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542A64C-811F-47BC-863A-7A79FDE54A0F}" type="datetimeFigureOut">
              <a:rPr lang="fr-FR" smtClean="0"/>
              <a:pPr/>
              <a:t>03/06/2013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30A150B-EB30-4803-B562-8FA94D8ABE1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542A64C-811F-47BC-863A-7A79FDE54A0F}" type="datetimeFigureOut">
              <a:rPr lang="fr-FR" smtClean="0"/>
              <a:pPr/>
              <a:t>03/06/2013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30A150B-EB30-4803-B562-8FA94D8ABE1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542A64C-811F-47BC-863A-7A79FDE54A0F}" type="datetimeFigureOut">
              <a:rPr lang="fr-FR" smtClean="0"/>
              <a:pPr/>
              <a:t>03/06/2013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30A150B-EB30-4803-B562-8FA94D8ABE1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3542A64C-811F-47BC-863A-7A79FDE54A0F}" type="datetimeFigureOut">
              <a:rPr lang="fr-FR" smtClean="0"/>
              <a:pPr/>
              <a:t>03/06/2013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30A150B-EB30-4803-B562-8FA94D8ABE16}"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542A64C-811F-47BC-863A-7A79FDE54A0F}" type="datetimeFigureOut">
              <a:rPr lang="fr-FR" smtClean="0"/>
              <a:pPr/>
              <a:t>03/06/2013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30A150B-EB30-4803-B562-8FA94D8ABE1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3542A64C-811F-47BC-863A-7A79FDE54A0F}" type="datetimeFigureOut">
              <a:rPr lang="fr-FR" smtClean="0"/>
              <a:pPr/>
              <a:t>03/06/2013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30A150B-EB30-4803-B562-8FA94D8ABE1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3542A64C-811F-47BC-863A-7A79FDE54A0F}" type="datetimeFigureOut">
              <a:rPr lang="fr-FR" smtClean="0"/>
              <a:pPr/>
              <a:t>03/06/2013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30A150B-EB30-4803-B562-8FA94D8ABE1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542A64C-811F-47BC-863A-7A79FDE54A0F}" type="datetimeFigureOut">
              <a:rPr lang="fr-FR" smtClean="0"/>
              <a:pPr/>
              <a:t>03/06/2013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30A150B-EB30-4803-B562-8FA94D8ABE1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542A64C-811F-47BC-863A-7A79FDE54A0F}" type="datetimeFigureOut">
              <a:rPr lang="fr-FR" smtClean="0"/>
              <a:pPr/>
              <a:t>03/06/2013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30A150B-EB30-4803-B562-8FA94D8ABE1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3542A64C-811F-47BC-863A-7A79FDE54A0F}" type="datetimeFigureOut">
              <a:rPr lang="fr-FR" smtClean="0"/>
              <a:pPr/>
              <a:t>03/06/2013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530A150B-EB30-4803-B562-8FA94D8ABE16}"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542A64C-811F-47BC-863A-7A79FDE54A0F}" type="datetimeFigureOut">
              <a:rPr lang="fr-FR" smtClean="0"/>
              <a:pPr/>
              <a:t>03/06/2013</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30A150B-EB30-4803-B562-8FA94D8ABE16}"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audio" Target="file:///C:\Documents%20and%20Settings\TEMP.SOGECLUB.001\Bureau\hjh\Groupie%20(Club%20Mix)%20-%20Bob%20Sinclar.mp3"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2636912"/>
            <a:ext cx="7851648" cy="1828800"/>
          </a:xfrm>
        </p:spPr>
        <p:txBody>
          <a:bodyPr>
            <a:normAutofit/>
          </a:bodyPr>
          <a:lstStyle/>
          <a:p>
            <a:pPr algn="ctr"/>
            <a:r>
              <a:rPr lang="fr-FR" sz="6000" i="1" u="sng" dirty="0" smtClean="0">
                <a:solidFill>
                  <a:srgbClr val="FF0000"/>
                </a:solidFill>
                <a:latin typeface="Century" pitchFamily="18" charset="0"/>
              </a:rPr>
              <a:t>Les Fêtes Chrétiennes</a:t>
            </a:r>
            <a:endParaRPr lang="fr-FR" sz="6000" i="1" u="sng" dirty="0">
              <a:solidFill>
                <a:srgbClr val="FF0000"/>
              </a:solidFill>
              <a:latin typeface="Century" pitchFamily="18" charset="0"/>
            </a:endParaRPr>
          </a:p>
        </p:txBody>
      </p:sp>
      <p:sp>
        <p:nvSpPr>
          <p:cNvPr id="3" name="Sous-titre 2"/>
          <p:cNvSpPr>
            <a:spLocks noGrp="1"/>
          </p:cNvSpPr>
          <p:nvPr>
            <p:ph type="subTitle" idx="1"/>
          </p:nvPr>
        </p:nvSpPr>
        <p:spPr/>
        <p:txBody>
          <a:bodyPr/>
          <a:lstStyle/>
          <a:p>
            <a:endParaRPr lang="fr-FR" dirty="0"/>
          </a:p>
        </p:txBody>
      </p:sp>
      <p:pic>
        <p:nvPicPr>
          <p:cNvPr id="8" name="Groupie (Club Mix) - Bob Sinclar.mp3">
            <a:hlinkClick r:id="" action="ppaction://media"/>
          </p:cNvPr>
          <p:cNvPicPr>
            <a:picLocks noRot="1" noChangeAspect="1"/>
          </p:cNvPicPr>
          <p:nvPr>
            <a:audioFile r:link="rId1"/>
          </p:nvPr>
        </p:nvPicPr>
        <p:blipFill>
          <a:blip r:embed="rId3" cstate="print"/>
          <a:stretch>
            <a:fillRect/>
          </a:stretch>
        </p:blipFill>
        <p:spPr>
          <a:xfrm flipV="1">
            <a:off x="251520" y="6137920"/>
            <a:ext cx="720080" cy="720080"/>
          </a:xfrm>
          <a:prstGeom prst="rect">
            <a:avLst/>
          </a:prstGeom>
        </p:spPr>
      </p:pic>
      <p:sp>
        <p:nvSpPr>
          <p:cNvPr id="6" name="ZoneTexte 5"/>
          <p:cNvSpPr txBox="1"/>
          <p:nvPr/>
        </p:nvSpPr>
        <p:spPr>
          <a:xfrm>
            <a:off x="6948264" y="6488668"/>
            <a:ext cx="1480085" cy="369332"/>
          </a:xfrm>
          <a:prstGeom prst="rect">
            <a:avLst/>
          </a:prstGeom>
          <a:noFill/>
        </p:spPr>
        <p:txBody>
          <a:bodyPr wrap="none" rtlCol="0">
            <a:spAutoFit/>
          </a:bodyPr>
          <a:lstStyle/>
          <a:p>
            <a:r>
              <a:rPr lang="fr-FR" dirty="0" smtClean="0"/>
              <a:t>Par Théo 6</a:t>
            </a:r>
            <a:r>
              <a:rPr lang="fr-FR" baseline="30000" dirty="0" smtClean="0"/>
              <a:t>e</a:t>
            </a:r>
            <a:r>
              <a:rPr lang="fr-FR" dirty="0" smtClean="0"/>
              <a:t> a</a:t>
            </a:r>
            <a:endParaRPr lang="fr-FR"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999" showWhenStopped="0">
                <p:cTn id="7" repeatCount="indefinite" fill="hold" display="0">
                  <p:stCondLst>
                    <p:cond delay="indefinite"/>
                  </p:stCondLst>
                  <p:endCondLst>
                    <p:cond evt="onPrev" delay="0">
                      <p:tgtEl>
                        <p:sldTgt/>
                      </p:tgtEl>
                    </p:cond>
                    <p:cond evt="onStopAudio" delay="0">
                      <p:tgtEl>
                        <p:sldTgt/>
                      </p:tgtEl>
                    </p:cond>
                  </p:endCondLst>
                </p:cTn>
                <p:tgtEl>
                  <p:spTgt spid="8"/>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6000" b="1" i="1" u="sng" dirty="0" smtClean="0">
                <a:solidFill>
                  <a:srgbClr val="FF0000"/>
                </a:solidFill>
                <a:latin typeface="Century" pitchFamily="18" charset="0"/>
              </a:rPr>
              <a:t>Mardi Gras</a:t>
            </a:r>
            <a:endParaRPr lang="fr-FR" sz="6000" b="1" i="1" u="sng" dirty="0">
              <a:solidFill>
                <a:srgbClr val="FF0000"/>
              </a:solidFill>
              <a:latin typeface="Century" pitchFamily="18" charset="0"/>
            </a:endParaRPr>
          </a:p>
        </p:txBody>
      </p:sp>
      <p:sp>
        <p:nvSpPr>
          <p:cNvPr id="3" name="Espace réservé du contenu 2"/>
          <p:cNvSpPr>
            <a:spLocks noGrp="1"/>
          </p:cNvSpPr>
          <p:nvPr>
            <p:ph idx="1"/>
          </p:nvPr>
        </p:nvSpPr>
        <p:spPr/>
        <p:txBody>
          <a:bodyPr/>
          <a:lstStyle/>
          <a:p>
            <a:r>
              <a:rPr lang="fr-FR" dirty="0" smtClean="0"/>
              <a:t>Cette période, pendant laquelle on festoie, précède le mercredi des Cendres marquant le début du Carême.</a:t>
            </a:r>
            <a:br>
              <a:rPr lang="fr-FR" dirty="0" smtClean="0"/>
            </a:br>
            <a:r>
              <a:rPr lang="fr-FR" dirty="0" smtClean="0"/>
              <a:t>Elle se situe donc juste avant la période de jeûne, c'est-à-dire -selon l'expression ancienne- avant le «</a:t>
            </a:r>
            <a:r>
              <a:rPr lang="fr-FR" i="1" dirty="0" smtClean="0"/>
              <a:t>carême-entrant</a:t>
            </a:r>
            <a:r>
              <a:rPr lang="fr-FR" dirty="0" smtClean="0"/>
              <a:t>» ou le «</a:t>
            </a:r>
            <a:r>
              <a:rPr lang="fr-FR" i="1" dirty="0" smtClean="0"/>
              <a:t>carême-prenant</a:t>
            </a:r>
            <a:r>
              <a:rPr lang="fr-FR" dirty="0" smtClean="0"/>
              <a:t>».</a:t>
            </a:r>
            <a:endParaRPr lang="fr-FR" dirty="0"/>
          </a:p>
        </p:txBody>
      </p:sp>
      <p:pic>
        <p:nvPicPr>
          <p:cNvPr id="23556" name="Picture 4" descr="https://encrypted-tbn3.gstatic.com/images?q=tbn:ANd9GcQgYU7nZCovldfcE3tgrm5bHwnpUNL7NF-isQd7jTIu7J3Mw-Spbg"/>
          <p:cNvPicPr>
            <a:picLocks noChangeAspect="1" noChangeArrowheads="1"/>
          </p:cNvPicPr>
          <p:nvPr/>
        </p:nvPicPr>
        <p:blipFill>
          <a:blip r:embed="rId2" cstate="print"/>
          <a:srcRect/>
          <a:stretch>
            <a:fillRect/>
          </a:stretch>
        </p:blipFill>
        <p:spPr bwMode="auto">
          <a:xfrm>
            <a:off x="5220072" y="4293096"/>
            <a:ext cx="3854362" cy="2564904"/>
          </a:xfrm>
          <a:prstGeom prst="rect">
            <a:avLst/>
          </a:prstGeom>
          <a:noFill/>
        </p:spPr>
      </p:pic>
      <p:sp>
        <p:nvSpPr>
          <p:cNvPr id="6" name="ZoneTexte 5"/>
          <p:cNvSpPr txBox="1"/>
          <p:nvPr/>
        </p:nvSpPr>
        <p:spPr>
          <a:xfrm>
            <a:off x="3707904" y="5949280"/>
            <a:ext cx="1251625" cy="369332"/>
          </a:xfrm>
          <a:prstGeom prst="rect">
            <a:avLst/>
          </a:prstGeom>
          <a:noFill/>
        </p:spPr>
        <p:txBody>
          <a:bodyPr wrap="none" rtlCol="0">
            <a:spAutoFit/>
          </a:bodyPr>
          <a:lstStyle/>
          <a:p>
            <a:r>
              <a:rPr lang="fr-FR" dirty="0" smtClean="0"/>
              <a:t>Défilé 2013</a:t>
            </a:r>
            <a:endParaRPr lang="fr-FR" dirty="0"/>
          </a:p>
        </p:txBody>
      </p:sp>
      <p:cxnSp>
        <p:nvCxnSpPr>
          <p:cNvPr id="8" name="Connecteur en angle 7"/>
          <p:cNvCxnSpPr>
            <a:stCxn id="6" idx="0"/>
          </p:cNvCxnSpPr>
          <p:nvPr/>
        </p:nvCxnSpPr>
        <p:spPr>
          <a:xfrm rot="5400000" flipH="1" flipV="1">
            <a:off x="4416856" y="5218071"/>
            <a:ext cx="648070" cy="814349"/>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cover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6000" b="1" i="1" u="sng" dirty="0" smtClean="0">
                <a:solidFill>
                  <a:srgbClr val="FF0000"/>
                </a:solidFill>
                <a:latin typeface="Century" pitchFamily="18" charset="0"/>
              </a:rPr>
              <a:t>Cendre</a:t>
            </a:r>
            <a:endParaRPr lang="fr-FR" sz="6000" b="1" i="1" u="sng" dirty="0">
              <a:solidFill>
                <a:srgbClr val="FF0000"/>
              </a:solidFill>
              <a:latin typeface="Century" pitchFamily="18" charset="0"/>
            </a:endParaRPr>
          </a:p>
        </p:txBody>
      </p:sp>
      <p:sp>
        <p:nvSpPr>
          <p:cNvPr id="3" name="Espace réservé du contenu 2"/>
          <p:cNvSpPr>
            <a:spLocks noGrp="1"/>
          </p:cNvSpPr>
          <p:nvPr>
            <p:ph idx="1"/>
          </p:nvPr>
        </p:nvSpPr>
        <p:spPr/>
        <p:txBody>
          <a:bodyPr/>
          <a:lstStyle/>
          <a:p>
            <a:r>
              <a:rPr lang="fr-FR" dirty="0" smtClean="0"/>
              <a:t>Pour les catholiques, le </a:t>
            </a:r>
            <a:r>
              <a:rPr lang="fr-FR" b="1" dirty="0" smtClean="0"/>
              <a:t>mercredi des Cendres</a:t>
            </a:r>
            <a:r>
              <a:rPr lang="fr-FR" dirty="0" smtClean="0"/>
              <a:t> est un jour de pénitence qui marque le début du carême. Il a lieu le lendemain du Mardi gras, et est le premier jour du Carême. C'est une fête mobile.</a:t>
            </a:r>
            <a:endParaRPr lang="fr-FR" dirty="0"/>
          </a:p>
        </p:txBody>
      </p:sp>
      <p:sp>
        <p:nvSpPr>
          <p:cNvPr id="1030" name="AutoShape 6" descr="data:image/jpeg;base64,/9j/4AAQSkZJRgABAQAAAQABAAD/2wCEAAkGBhIPDxUQERAVEBARFBMQFxQVERUQExAUFRQWFRYWGRcXGyYfFxojHhIWHy8gIycpLCwsFR4xNTEqNScrLCkBCQoKBQUFDQUFDSkYEhgpKSkpKSkpKSkpKSkpKSkpKSkpKSkpKSkpKSkpKSkpKSkpKSkpKSkpKSkpKSkpKSkpKf/AABEIAL8BBwMBIgACEQEDEQH/xAAbAAEAAwEBAQEAAAAAAAAAAAAABAUGAwIBB//EAEsQAAICAQIDBAUHBwkFCQAAAAECAAMEBREGEiETMUFhFDJRcYEHIiMzgpGhFSRSYnKSsUJEY3N0k7KzwRY1Q1ODFyU0ZKKjwsTR/8QAFAEBAAAAAAAAAAAAAAAAAAAAAP/EABQRAQAAAAAAAAAAAAAAAAAAAAD/2gAMAwEAAhEDEQA/AP3GIiAiIgIiICIiAiIgIiICIiAiIgIiICIiAiIgIiICIiAiIgIiICIiAiN4gIiICIiAiIgIiICIiAiIgIiICIldr+tphY73uC3LsFRer3WMeWutB4szEKPfAj69xMuKy0pW+Tl2gmvHq5edgOhdixC11g9C7HbwG56SvTRtQyiWysz0RDttj4XLuB3/AD8mxOdj4fMCDp4yZwroTY6NdkbPnZJFl7jqAf5NKE91dYPKo8ie8mXsDPLwPQOvbZhb9I6nm8w8/rtvwhtJzcf52Pl+kqP+DlqpLeS31KrIfN1smhiBW6HriZaMQrVW1saraX2FlFg6lW2JB6EEMCQwIIOxllMzxVitjMNToBNlC7X1qN/SsUbll28bK9y6HyZe5zNDi5SW1rbWweuxVdWHUMrDdSPIggwOsREBERAREQEREBERA8sOo9/+hieogIiICIiAiIgIiICIiAiIgIiICfnvylnJ9JobGtXnx8fNzRW1ItVGpq2F3rjezmtStQQQOd26kAT9CmbzaQNYpLbFb8LJpG/cWS6lyvxV2PurPsgW2h2l8Wh2ftWampi+wHaEopLbKABvvv0G3WTpmuCbTVU2nWH6XT+WkHu7XGIPo1o96Lyn9apxNLAREQPhEyvBKHFsydNPqYtgto/suRu9ajfvCOLa/sCauZllB11Sp6jT3FnkDkoad/fy5H3GBpoiICIiAiIgIiICIiAiIgIiICIiAiIgIiICIiAiIgIiICU3FWmvdjl6Dy5WOfSKG8BcisAp9qurNWw/RsPjtLmfDAxuFiZGTiYmpVvXbnrUr7hTRXl49uzmlx15Dy8pB68rrv3FhF/Da+j3Zuo2mrKIa7tq7nUaeir8xKWG3RQN26bOxbcEECd+CM449GNpuRTZj5NWKmwfs2S/sgqWGt63YHlJXodm2dTtt3Xev6MmZjvQ6oeYHlL1i0VvsQrhT0JXfcQI3DOsm7FxfSGVMy/GS9q+isfmpzsF8Bu493NtJOs8RY2EobJvSoN0UE7vYfYiDdnPkoJn5/Xwy/pdVOn3M2VggVZGoXqLEqrOOa0xUrXZXYB1s5BsqkAsWZjvtdC4Qx8Rjds1+U/r5Nzdre/lzH1F/UTZfKBC/L2dlnbDwvR6z/OM3evp7VxkPaN9s1yrz+EMbDryM/Pz8l7HCvZauQ+EoateWsV1UMo3HcqsWO58dzvvCZjtR1XSRmdsds3NTblSpbNQspK93JWnOtB6d4C+0mBd8I5dl2n41lzB7noqZ2BBDOUHMd16b79+3TfeW8wmJpOVZkelYmImkr1Zhad2ziR0FuPS3JX6xPaFjYCANtiQbxeJHoYJn0jGDEBb0sNuKxOwCtYVU1Md/wCWoB7gxPSBfxEQEREBERAREQEREBERAREQEREDnkZC1oXdlREBZmYhVUDqSSegHnKGvjDtvnYmFk5dfhaq1UUv5q2RYhcfrKpB8CZGw8Uarc2Rd87CpsavHp3+jvepyrZNg7nHOhFanoAvP1LDl1cChHEWQPW0rK+zbhP/APZB/CfBxvjL9eLsQ+PpGNbSi++3l7LbzDkS+ZgASTsB1JPQATL6r8o+FRi15S2dvXfua+z6l1V0Sw7tsq8naDcOV9nf0ge/+0bA7V6/SByVV9obv5u3zwnIlndY+5A2XfruO8EDovGiN1TDzXr/AOYMK1Bt7QtgV2+Cmfnuo+kDWTkVYjm56ycdb6TbZRXvVW9yVVsVVair8qu1e5y/fzaDJGVyfmp1OzOLLs+QEqxieYc3aJsK1r236IvNt3desDbaVrdOUpamwPyHldSCllTfovWwDVt5MAZOlFr3DptcZWM4x86ocq2Ebpcm+/Y3qPXqP3qeq9dweGPx1jptXmkadkbda8hxWjEd5quOyXL5qd+7cKekDSROdN62KHRg6MNwykMrD2gjoZ0gVmu6IMpF2c03Ut2tNy7FqbACu+x6MpDMrKejKxHsIgNrWbSpF2AbmUb9rj3U9kwA9Yre6PX7eUc+3tM0U4Z+UlNT22sFqrRndj3KiglifgDAy/CefRg6Nj5ORaEF1SZVjtuWtuyfpm2AG7sWsIAAJOwAnYZuo5vWmtdNoPdZkJ22U48CMcMFq+2xPtWV/wAn3CpFFGVlF7HrrCYlVm35ljbbV7qOnbsnLzv3j1RsAd9o2UgPKXUN7CwB+6BQLwHjuebLe7UH7/zm0vXv5ULy0j9yXuHg10IK6q0qrHciIqKPcqgCdK7lbqrBh3dCD/Ce4Cebag6lWAZWBUgjcMD0IIPeDPUQMvZzaSeYcz6YfWHVm079YeJxvaO+vbcfM6Jp0cEAg7gjcEdQQfGCN+kzGiH0HMbT+7HtRsrEHhWFIF+OPJCyuo8FtIHRIGoiIgIiICIiAiIgIiICIiAlPxdm2VYVppPLdZyY9Tfo25Fi0Vt8GtU/CXEoOMT9Hj+w52F09v06kfiAfhAttOwEx6a6Kxy10otSj2KihR+AkmfBM9xofmUB7Hrxmya0yGR2qPZMlgQF1IZVNxpBII6EgnYmBH4oyDm2fkqgnewA5di/zbGbvTfwttG6qO8KWbwG8nN4ZFTNkYKU0ZdipSbXDGuurdOdhUpCs/LWg8N+zQE7KJa6VpFOLX2dFYrUsXO25Z3bvZmYlnY+0knpJZG8DE6vgC78mC3I9L58uzlyKz6OzI2FlOvK9DDbqiHdSAeUdJcnQcpPqdRt2Hct9NOSoHgN1VLD8XJ85A40pSnFpoxqSt4uT0NakRK6r61Z15iSqpWVDqw7yrOACZq69+Uc23NsN9juN/HYnwgZXUuJMzANQyaK8tbrRQjYrNXczlWcbUW7rttWx+t8JE03Pq1TVjYq89GHidmyW1MjV5GTbuytXYAQypijfcfy5P1le11jBr36UU5mWR57VY6H/wB+yfOAT21V+cevp2Tbch22PYV7UUfApSG+3AkXcC4oY2Y6tg2nrz4rnH3PtasfR2fbRpD1LVM7TKXvvanOxalLs+4w8lVH6vWq1vAbGvckACa2ZLU99Q1JcQf+FwDXlZHstyD87Gp8wv1rd4+rHjAmYPHWLYyJb2mHbZty15VL4rMT3BWccjnyViZS/KFqT5L1aZiVrlXvbVdkVFuWuvHrPaAXPseRXZUG3ey8wA6iWfHym6irBXYflC9cViQGKU8j23MoYEc3JSwB8CwPhLbQ+HMbArNeLQlCMeYhR1Y927MerH3mBRjg3Iyuuo59toPfj4xOFjDfvUlD2tg/af4SBxBw7pGnVIo0ujIyLm7OigVI92RZt3cz7kKO9nJ2UdT4A6jiXiFMCjtWU2OzCqqpOtmRc/RK0HtJ+4Anwlfwvw09bnOzWF2oXLsxHWvFrJ3GPSPBB4nvY7kmBQ6D8kONu2RmU1+k27fR43Ni0YoHctfZFWLDxsJ3Pl43J4Xy8X52DnuwHX0fNJy6m8hb9dX7+Zh+rNVK/UdXFN2NTy8zZVr1DrtyBKLbi23iPowv2xApf9s7cfpn6ffjgb73Uj07H2H8reodoo/arEuNH4kxc1ebGyarx4hHDMv7S96/ECWUw2rcMYmVrRS/HV+0wktDjeuxHpvZSy2IQyki9Qdj15F9kDczN8d47DGGXUpa/AsXMQDvdUBF1f26msXb2kTgeF83H64WpOVG/wBDmp6ZX5AWArcoHmzTy+ravUNrNMx8n2tRndmD9i+sf4jA1GLkrbWtiMGSxVdWHcysAVI94IM6zLfJrYfyctRRq2x7snGNbMLDSK8iwJXzr0YKnIu46HaamAiIgIiICIiAiIgIiICZ3i8cz4NY73z6jt5VVXXE/dVNFIGq6HRlBe3qDmslkbcq9ZI2JR1IZD5giBPEj6jZWtNjXcvYqjtZzgFOzCkvzA9CNt95ltUyX04hBqibP6lOVQ+dkHyr7GxLbR+0HPnKjS8a7WUtrzs01sth5cJKUx2VUbdHyaLC7WK2wbsyxTlbvJ9UNN8ntTrpWN2m/M1faAE7lEsY2Vp9lHVdv1Zc6hqNWNU119i1VIN2d2CqPAdT5nbbx3lQ1epp0V8K0d3Ma78cj7IZwfvEz3GVeRjV1ahl5dFow7q7hjLR2FNpJ7NjvZa7NaosLIdwAwG48QErRcMZGqHLSvKfGCPYHyjciVXtsq+jVWsCqlHt3JTYbjlOxIm3nlHBAIIIPUEdQQe4z1A/OOI9RYZOo2VD6fscPRsfrtvkZHPYdj+r6TWx8qz7JvdL09cairHr9SmtKl/ZRQo/AT844NHpuZW43Na3ZmsPvsQXvssxMJfhTU7D3LP1GAmc4Hx2FV99gZbMrMyriGBVlVbTRUOv9HQn3zRxAbREy3G2W9vZabQxS7OLK7r61GKm3pFm+3QkEVr+tYPZA4cPJ+UsxtTf52PQbMbCH8kgHluyR7S5BRT+gn602E44WGlFSU1qErrVa1UdyqoAAHuAnaAmZJ9I1oDoUwMUk/12Y42H2a8Y/wB6JppmeBvpUyM3ff0zKusU7f8ABqIxqfgUxw324Gmmav8A9+VeWn5H45ON/wDhmlmaprLa5Y3hVgUL8bsi5tvuoEDSwYgwMvwMdznez8pZW3wFYP47n4zUTL8Ar9FlN4vqOoE/ZyGQfggmogIiICIiAiIgIiICIiAJmTxLrtWJsS58bTgxSs1N2d+dynZrO09aqncELybM23NzAEA9flDyG9B9HRilmbdTgqR3gX2BbCPMViw+W280ePjrWi1ooVEUIqgbBVUbAAeAAAEDH5OlVaPk15dCBcbJarEyQTzsrOwSi/nclvWKo4J2IcN3qd9PqWi4+UAL6K7tu7nRWKn2qT1U+Ylbx7hdtpWWm27ej2uvt7StTYhHmGRT8Ja6Vmi/HquHdbXXaPc6hv8AWBWf7FY3gchR7Fz8xAPgtwAnTB4OwqX7RMZDb/zbAb7f7y0s/wCMuYgYfi3T302tczBu9ErW6sX08naY7122LWXFJICMrOGPZlOYc2532Ik6nxm+PjZS5FYpzMfHe5VVi9WSu3IllTEA7c7KpUjdSw33BBM35RKA+j5oPhi3v8UrLj8VExPy5Y7ZODhNT9fbk10psdmbt6yeUbeBZUPwEC++R/S+y0/tTsWuflDbd9OOi4tXwIpLj+sM3Uxuha9ZWHx8bAa/DwXGAr13Vra7U1oLPo7SgKqxK7hySVPSTcT5Q8J7moe0419fKHryEagoWAKgs3zNyCNhzdfCBpYnwHefYHLKykqrayxgldas7MegVVG5J8gBM1wVitebNUuUrbm8vZK3rY+Gv1NfkW3NjbeNnlPHF/55lY+ljrXZ+eZX9mpYctZ8rbOVf2UeawCB9iIgUnGmqPjaffbX9cU7KrbvN1rCqr/12LJ+jaYuLjVYyepRWlI9pCKF3Pmdt/jKPiQ+kZ+FhjqEdtRt69yY+y0g++61D/0jNRASPTgolr2gfSWhAx9oQEKPcOZv3jJEQEREDM8A/UZB8DqGokeY9LtmmmY+TpubALjusys+weYbNv2mngIiICIiAiIgIiICIiBldUPpGtYtHXkw6Ls5x4F7Pzan4gG8/CaqZbhQ9tnalk777ZFeEvkmNShIH/UvsM1MDll1B63U9Qysvv3BEpPk+s5tIwT/AOUxx91Sj/SdOONRbH03JtQkWdi6Vkd/a2fR1befO6yx0nT1xseqhBslNaVD3IoUfwgS4iIFJxwf+6s3+x5X+Q8y70jJ1TS8fvTCw21B1PdzMqUU7+wg8zD3GX/ykXcmj5p9uNan768n/wApyu0q/EzLM2moZaXVUUNUGFV9S0c+3ZFvmWb9oSVYp1Hee6BWYHE2Po5uxs1+yZ8y+2o8rMLacl3vFnQeqm7o5/klATsGXfzr2hJjXvaSKqci70lckoLFxcl0Wqyu8H1sW5UUHcgBt+q/RlaPjTVaNVOHl4zDIpxxeb6CGrtFGTUqFmUjmRCOZe02KAspJ5eZhAt13KrxVx8PUfShkFMKoWGqy5Gt+YO0R9rEIUse0V7UPLuFVYFno2iZeebcnBtr0qmuw0IlJtsoyXqJW25QHWvsy/Mqk1ncJuRNJpep6riKy5+L6agO4uxHrdwmw9elhWXO+5+Yu/XuO3XS6LpSYmNVjVDaumtal9pCjbc+Z7z5kybAy3ClFluXm51ldlS3tTRStqGt+wor35uVuqhrLbDsQD06zUxEBPNtoRSzEKqgsSTsAB1JJ8BPUyup76pa2Ih2wam5cqwfzh1O5xEP6IIHaMP2B1Lcoe+DEOQbtTcEHNKdiD314dYIoG3gX5ntI/pQPCaefFUAbDoB090+wM1xo7c+BWpIFmoUA7Ejda67rtjt4b0jceM0szGu72atp9Q7qxmZjD2clS0Kfvyj9xmngJzyLgiM56BVLH3Abn+E6Sn4yvNemZlg70xMlx71pcj+ECF8m2PyaPhjxbHrtPmbB2hPxL7zSyv4fxhVh49Y7q6KUHuWtQP4SwgIiICIiAiIgIiICeXYAEnuA3PunqV/EFNr4eQlA3vai5awSADYa2CdT3dSIFR8m9Z/Jtd7ACzMa3Obb25NjWgfBXUfCaeQdD070bFpxx/waaqf3EC/6SdAy3Gr9pdgYoPzrs2u4j+jxVbIYny5krH2hNTMvjKcjWrbDvyYGMlC7jp22U3a2kHySqkfbM1EBERAzHykLzac1ZOy234dLeG6WZdKOPirEfGX+oZHZU2WfoI7/uqT/pM/8pPTTif0cjBYH2fntHX8ZL47tK6TmsO8YmTt5HsngVvC/DOPkaRgLdUGZMXHdXBKW0s1SsTXYhD1nc96kSm0rhJK+IF2drhiYzZJd1rD9rkMaqw7Iq9owSu08zgt84bkzfaXjCqiqtfVSutB7lUAfwme4bXfVtUf2NhU/uYws+76eBq4iICIiB4trDKVO4DAg7MVPX2FSCD5jrPGHhpTWtVSLXWg5VVQFVR7ABO0QERPhMDL6OO31fMyCN1xq6NPQ79OYr6Td/m0g/sTUzL/ACdDnwmydiDm5GTmdfFLbm7I/wB2tc1EBKLjz/dOd/Y8r/IeXsouPP8AdOd/Y8r/ACHgWmm/UV/1af4RJMj6d9TX/Vp/hEkQEREBERAREQEREBERAREQEREBERArte0VM2g49jMqM1Tkrtv9FaloHUHvNYHuJknUMCvIpsotXmquRq3XcrzKwIYbggjofCSIgfFGw2HcOkh4OkV0232pvz5Vi2vud+q1pUAPYNqx09pMmxAREQEREBERASg47zmp0681/W2KMavbv7XIYUV/c1gPwl/IuoaZXkBBavMK7a71G5G1lTc6Hp37EA7eUBpmAuPRXQnqU1pSv7KKFH4CSoiAlJxvWW0vNUd7YeUB7zS8u4IgRNJfmx6jttvVWdvZugkuIgIiICIiAiIgIiICIiAiIgIifDA+xEQEREBERAREQEREBERAREQEREBERAREQEREBERAREQP/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032" name="Picture 8" descr="http://4.bp.blogspot.com/-RpBKVIE0sUE/T0VUo5akrzI/AAAAAAAAD8w/H6tfdqmf0Jw/s1600/les+cendres.JPG"/>
          <p:cNvPicPr>
            <a:picLocks noChangeAspect="1" noChangeArrowheads="1"/>
          </p:cNvPicPr>
          <p:nvPr/>
        </p:nvPicPr>
        <p:blipFill>
          <a:blip r:embed="rId2" cstate="print"/>
          <a:srcRect/>
          <a:stretch>
            <a:fillRect/>
          </a:stretch>
        </p:blipFill>
        <p:spPr bwMode="auto">
          <a:xfrm>
            <a:off x="3347864" y="3573016"/>
            <a:ext cx="3816424" cy="3523956"/>
          </a:xfrm>
          <a:prstGeom prst="rect">
            <a:avLst/>
          </a:prstGeom>
          <a:noFill/>
        </p:spPr>
      </p:pic>
    </p:spTree>
  </p:cSld>
  <p:clrMapOvr>
    <a:masterClrMapping/>
  </p:clrMapOvr>
  <p:transition>
    <p:circl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6000" b="1" i="1" u="sng" dirty="0" smtClean="0">
                <a:solidFill>
                  <a:srgbClr val="FF0000"/>
                </a:solidFill>
                <a:latin typeface="Century" pitchFamily="18" charset="0"/>
              </a:rPr>
              <a:t>Carême</a:t>
            </a:r>
            <a:endParaRPr lang="fr-FR" sz="6000" b="1" i="1" u="sng" dirty="0">
              <a:solidFill>
                <a:srgbClr val="FF0000"/>
              </a:solidFill>
              <a:latin typeface="Century" pitchFamily="18" charset="0"/>
            </a:endParaRPr>
          </a:p>
        </p:txBody>
      </p:sp>
      <p:sp>
        <p:nvSpPr>
          <p:cNvPr id="3" name="Espace réservé du contenu 2"/>
          <p:cNvSpPr>
            <a:spLocks noGrp="1"/>
          </p:cNvSpPr>
          <p:nvPr>
            <p:ph idx="1"/>
          </p:nvPr>
        </p:nvSpPr>
        <p:spPr/>
        <p:txBody>
          <a:bodyPr/>
          <a:lstStyle/>
          <a:p>
            <a:r>
              <a:rPr lang="fr-FR" dirty="0" smtClean="0"/>
              <a:t>Le </a:t>
            </a:r>
            <a:r>
              <a:rPr lang="fr-FR" b="1" dirty="0" smtClean="0"/>
              <a:t>carême</a:t>
            </a:r>
            <a:r>
              <a:rPr lang="fr-FR" dirty="0" smtClean="0"/>
              <a:t> est une période de jeûne de quarante jours (pour certaines religions et coutumes, c'est cinquante jours) que le christianisme a institué en référence aux quarante jours de jeûne effectués par Jésus-Christ dans le désert.</a:t>
            </a:r>
            <a:endParaRPr lang="fr-FR" dirty="0"/>
          </a:p>
        </p:txBody>
      </p:sp>
      <p:pic>
        <p:nvPicPr>
          <p:cNvPr id="25602" name="Picture 2" descr="https://encrypted-tbn3.gstatic.com/images?q=tbn:ANd9GcQh7EX9-Oc05lFCQKhGim6itIyUnA3uD0k7wimn99CDQ0HTNCX_"/>
          <p:cNvPicPr>
            <a:picLocks noChangeAspect="1" noChangeArrowheads="1"/>
          </p:cNvPicPr>
          <p:nvPr/>
        </p:nvPicPr>
        <p:blipFill>
          <a:blip r:embed="rId2" cstate="print"/>
          <a:srcRect/>
          <a:stretch>
            <a:fillRect/>
          </a:stretch>
        </p:blipFill>
        <p:spPr bwMode="auto">
          <a:xfrm>
            <a:off x="3203848" y="3501554"/>
            <a:ext cx="3851920" cy="3356446"/>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6000" b="1" i="1" u="sng" dirty="0" smtClean="0">
                <a:solidFill>
                  <a:srgbClr val="FF0000"/>
                </a:solidFill>
                <a:latin typeface="Century" pitchFamily="18" charset="0"/>
              </a:rPr>
              <a:t>Semaine Sainte</a:t>
            </a:r>
            <a:endParaRPr lang="fr-FR" sz="6000" b="1" i="1" u="sng" dirty="0">
              <a:solidFill>
                <a:srgbClr val="FF0000"/>
              </a:solidFill>
              <a:latin typeface="Century" pitchFamily="18" charset="0"/>
            </a:endParaRPr>
          </a:p>
        </p:txBody>
      </p:sp>
      <p:sp>
        <p:nvSpPr>
          <p:cNvPr id="3" name="Espace réservé du contenu 2"/>
          <p:cNvSpPr>
            <a:spLocks noGrp="1"/>
          </p:cNvSpPr>
          <p:nvPr>
            <p:ph idx="1"/>
          </p:nvPr>
        </p:nvSpPr>
        <p:spPr/>
        <p:txBody>
          <a:bodyPr/>
          <a:lstStyle/>
          <a:p>
            <a:r>
              <a:rPr lang="fr-FR" dirty="0" smtClean="0"/>
              <a:t>La </a:t>
            </a:r>
            <a:r>
              <a:rPr lang="fr-FR" b="1" dirty="0" smtClean="0"/>
              <a:t>Semaine sainte</a:t>
            </a:r>
            <a:r>
              <a:rPr lang="fr-FR" dirty="0" smtClean="0"/>
              <a:t> est, pour les chrétiens, la semaine précédant Pâques. Les trois derniers jours de cette semaine, appelés jeudi saint, vendredi saint et samedi saint, composent le triduum pascal. Elle commence avec la célébration du dimanche des Rameaux et se termine le samedi </a:t>
            </a:r>
            <a:r>
              <a:rPr lang="fr-FR" dirty="0" smtClean="0"/>
              <a:t>saint </a:t>
            </a:r>
            <a:r>
              <a:rPr lang="fr-FR" dirty="0" smtClean="0"/>
              <a:t>par la célébration de la veillée pascale et de la Messe de la Résurrection.</a:t>
            </a:r>
            <a:endParaRPr lang="fr-FR" dirty="0"/>
          </a:p>
        </p:txBody>
      </p:sp>
      <p:pic>
        <p:nvPicPr>
          <p:cNvPr id="1028" name="Picture 4" descr="http://upload.wikimedia.org/wikipedia/commons/thumb/b/bc/%C3%9Altima_Cena_-_Juan_de_Juanes.jpg/220px-%C3%9Altima_Cena_-_Juan_de_Juanes.jpg"/>
          <p:cNvPicPr>
            <a:picLocks noChangeAspect="1" noChangeArrowheads="1"/>
          </p:cNvPicPr>
          <p:nvPr/>
        </p:nvPicPr>
        <p:blipFill>
          <a:blip r:embed="rId2" cstate="print"/>
          <a:srcRect/>
          <a:stretch>
            <a:fillRect/>
          </a:stretch>
        </p:blipFill>
        <p:spPr bwMode="auto">
          <a:xfrm>
            <a:off x="5724128" y="4697263"/>
            <a:ext cx="3419872" cy="2160737"/>
          </a:xfrm>
          <a:prstGeom prst="rect">
            <a:avLst/>
          </a:prstGeom>
          <a:noFill/>
        </p:spPr>
      </p:pic>
      <p:sp>
        <p:nvSpPr>
          <p:cNvPr id="6" name="Rectangle 5"/>
          <p:cNvSpPr/>
          <p:nvPr/>
        </p:nvSpPr>
        <p:spPr>
          <a:xfrm>
            <a:off x="2915816" y="5805264"/>
            <a:ext cx="1964577" cy="369332"/>
          </a:xfrm>
          <a:prstGeom prst="rect">
            <a:avLst/>
          </a:prstGeom>
        </p:spPr>
        <p:txBody>
          <a:bodyPr wrap="none">
            <a:spAutoFit/>
          </a:bodyPr>
          <a:lstStyle/>
          <a:p>
            <a:r>
              <a:rPr lang="fr-FR" dirty="0" smtClean="0"/>
              <a:t>Le dernier souper.</a:t>
            </a:r>
            <a:endParaRPr lang="fr-FR" dirty="0"/>
          </a:p>
        </p:txBody>
      </p:sp>
      <p:cxnSp>
        <p:nvCxnSpPr>
          <p:cNvPr id="8" name="Connecteur en angle 7"/>
          <p:cNvCxnSpPr>
            <a:stCxn id="6" idx="3"/>
          </p:cNvCxnSpPr>
          <p:nvPr/>
        </p:nvCxnSpPr>
        <p:spPr>
          <a:xfrm flipV="1">
            <a:off x="4880393" y="5373216"/>
            <a:ext cx="771727" cy="616714"/>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6000" b="1" i="1" u="sng" dirty="0" smtClean="0">
                <a:solidFill>
                  <a:srgbClr val="FF0000"/>
                </a:solidFill>
                <a:latin typeface="Century" pitchFamily="18" charset="0"/>
              </a:rPr>
              <a:t>Pâques</a:t>
            </a:r>
            <a:endParaRPr lang="fr-FR" sz="6000" b="1" i="1" u="sng" dirty="0">
              <a:solidFill>
                <a:srgbClr val="FF0000"/>
              </a:solidFill>
              <a:latin typeface="Century" pitchFamily="18" charset="0"/>
            </a:endParaRPr>
          </a:p>
        </p:txBody>
      </p:sp>
      <p:sp>
        <p:nvSpPr>
          <p:cNvPr id="3" name="Espace réservé du contenu 2"/>
          <p:cNvSpPr>
            <a:spLocks noGrp="1"/>
          </p:cNvSpPr>
          <p:nvPr>
            <p:ph idx="1"/>
          </p:nvPr>
        </p:nvSpPr>
        <p:spPr/>
        <p:txBody>
          <a:bodyPr/>
          <a:lstStyle/>
          <a:p>
            <a:r>
              <a:rPr lang="fr-FR" b="1" dirty="0" smtClean="0"/>
              <a:t>Pâques</a:t>
            </a:r>
            <a:r>
              <a:rPr lang="fr-FR" dirty="0" smtClean="0"/>
              <a:t> est la plus importante fête chrétienne. Elle commémore la résurrection de Jésus-Christ énoncée par la Bible, le troisième jour après sa passion.</a:t>
            </a:r>
            <a:endParaRPr lang="fr-FR" dirty="0"/>
          </a:p>
        </p:txBody>
      </p:sp>
      <p:pic>
        <p:nvPicPr>
          <p:cNvPr id="1028" name="Picture 4" descr="File:Albrecht Altdorfer 029.jpg"/>
          <p:cNvPicPr>
            <a:picLocks noChangeAspect="1" noChangeArrowheads="1"/>
          </p:cNvPicPr>
          <p:nvPr/>
        </p:nvPicPr>
        <p:blipFill>
          <a:blip r:embed="rId2" cstate="print"/>
          <a:srcRect/>
          <a:stretch>
            <a:fillRect/>
          </a:stretch>
        </p:blipFill>
        <p:spPr bwMode="auto">
          <a:xfrm>
            <a:off x="5508104" y="3284984"/>
            <a:ext cx="2828925" cy="3429000"/>
          </a:xfrm>
          <a:prstGeom prst="rect">
            <a:avLst/>
          </a:prstGeom>
          <a:noFill/>
        </p:spPr>
      </p:pic>
      <p:sp>
        <p:nvSpPr>
          <p:cNvPr id="6" name="Rectangle 5"/>
          <p:cNvSpPr/>
          <p:nvPr/>
        </p:nvSpPr>
        <p:spPr>
          <a:xfrm>
            <a:off x="2699792" y="6309320"/>
            <a:ext cx="1135567" cy="369332"/>
          </a:xfrm>
          <a:prstGeom prst="rect">
            <a:avLst/>
          </a:prstGeom>
        </p:spPr>
        <p:txBody>
          <a:bodyPr wrap="none">
            <a:spAutoFit/>
          </a:bodyPr>
          <a:lstStyle/>
          <a:p>
            <a:r>
              <a:rPr lang="fr-FR" dirty="0" smtClean="0"/>
              <a:t>Altdorfer</a:t>
            </a:r>
            <a:endParaRPr lang="fr-FR" dirty="0"/>
          </a:p>
        </p:txBody>
      </p:sp>
      <p:cxnSp>
        <p:nvCxnSpPr>
          <p:cNvPr id="8" name="Forme 7"/>
          <p:cNvCxnSpPr>
            <a:stCxn id="6" idx="0"/>
          </p:cNvCxnSpPr>
          <p:nvPr/>
        </p:nvCxnSpPr>
        <p:spPr>
          <a:xfrm rot="5400000" flipH="1" flipV="1">
            <a:off x="4027800" y="4829016"/>
            <a:ext cx="720080" cy="2240528"/>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501008"/>
            <a:ext cx="8305800" cy="1143000"/>
          </a:xfrm>
        </p:spPr>
        <p:txBody>
          <a:bodyPr>
            <a:noAutofit/>
          </a:bodyPr>
          <a:lstStyle/>
          <a:p>
            <a:pPr algn="ctr"/>
            <a:r>
              <a:rPr lang="fr-FR" sz="9600" b="1" i="1" u="sng" dirty="0" smtClean="0">
                <a:solidFill>
                  <a:srgbClr val="FF0000"/>
                </a:solidFill>
                <a:latin typeface="Century" pitchFamily="18" charset="0"/>
              </a:rPr>
              <a:t>Fin</a:t>
            </a:r>
            <a:endParaRPr lang="fr-FR" sz="9600" b="1" i="1" u="sng" dirty="0">
              <a:solidFill>
                <a:srgbClr val="FF0000"/>
              </a:solidFill>
              <a:latin typeface="Century" pitchFamily="18" charset="0"/>
            </a:endParaRPr>
          </a:p>
        </p:txBody>
      </p:sp>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14290"/>
            <a:ext cx="8229600" cy="1143000"/>
          </a:xfrm>
        </p:spPr>
        <p:txBody>
          <a:bodyPr>
            <a:normAutofit/>
          </a:bodyPr>
          <a:lstStyle/>
          <a:p>
            <a:pPr algn="ctr"/>
            <a:r>
              <a:rPr lang="fr-FR" sz="6000" b="1" i="1" u="sng" dirty="0" smtClean="0">
                <a:solidFill>
                  <a:srgbClr val="FF0000"/>
                </a:solidFill>
                <a:latin typeface="Century" pitchFamily="18" charset="0"/>
              </a:rPr>
              <a:t>Ascension</a:t>
            </a:r>
            <a:endParaRPr lang="fr-FR" sz="6000" b="1" i="1" u="sng" dirty="0">
              <a:solidFill>
                <a:srgbClr val="FF0000"/>
              </a:solidFill>
              <a:latin typeface="Century" pitchFamily="18" charset="0"/>
            </a:endParaRPr>
          </a:p>
        </p:txBody>
      </p:sp>
      <p:sp>
        <p:nvSpPr>
          <p:cNvPr id="7" name="Espace réservé du contenu 6"/>
          <p:cNvSpPr>
            <a:spLocks noGrp="1"/>
          </p:cNvSpPr>
          <p:nvPr>
            <p:ph idx="1"/>
          </p:nvPr>
        </p:nvSpPr>
        <p:spPr>
          <a:xfrm>
            <a:off x="2928926" y="1500174"/>
            <a:ext cx="5757874" cy="4625989"/>
          </a:xfrm>
        </p:spPr>
        <p:txBody>
          <a:bodyPr>
            <a:normAutofit/>
          </a:bodyPr>
          <a:lstStyle/>
          <a:p>
            <a:pPr algn="ctr"/>
            <a:r>
              <a:rPr lang="fr-FR" b="1" i="1" dirty="0" smtClean="0">
                <a:solidFill>
                  <a:srgbClr val="00B0F0"/>
                </a:solidFill>
              </a:rPr>
              <a:t>L’Ascension est une fête chrétienne célébrée quarante jours après Pâques (en comptant le dimanche de Pâques). C’est pourquoi elle tombe toujours un jeudi, généralement au mois de mai. Dans la tradition et la foi chrétienne, elle marque l’élévation au ciel de Jésus de Nazareth après sa résurrection et la fin de sa présence terrestre.</a:t>
            </a:r>
            <a:endParaRPr lang="fr-FR" b="1" i="1" dirty="0">
              <a:solidFill>
                <a:srgbClr val="00B0F0"/>
              </a:solidFill>
            </a:endParaRPr>
          </a:p>
        </p:txBody>
      </p:sp>
      <p:pic>
        <p:nvPicPr>
          <p:cNvPr id="17410" name="Picture 2" descr="LA Cathedral Mausoleum Ascension.jpg"/>
          <p:cNvPicPr>
            <a:picLocks noChangeAspect="1" noChangeArrowheads="1"/>
          </p:cNvPicPr>
          <p:nvPr/>
        </p:nvPicPr>
        <p:blipFill>
          <a:blip r:embed="rId2" cstate="print"/>
          <a:srcRect/>
          <a:stretch>
            <a:fillRect/>
          </a:stretch>
        </p:blipFill>
        <p:spPr bwMode="auto">
          <a:xfrm>
            <a:off x="285720" y="2000240"/>
            <a:ext cx="2643206" cy="3713704"/>
          </a:xfrm>
          <a:prstGeom prst="rect">
            <a:avLst/>
          </a:prstGeom>
          <a:noFill/>
        </p:spPr>
      </p:pic>
      <p:sp>
        <p:nvSpPr>
          <p:cNvPr id="8" name="Rectangle 7"/>
          <p:cNvSpPr/>
          <p:nvPr/>
        </p:nvSpPr>
        <p:spPr>
          <a:xfrm>
            <a:off x="0" y="6488668"/>
            <a:ext cx="7429552" cy="369332"/>
          </a:xfrm>
          <a:prstGeom prst="rect">
            <a:avLst/>
          </a:prstGeom>
        </p:spPr>
        <p:txBody>
          <a:bodyPr wrap="square">
            <a:spAutoFit/>
          </a:bodyPr>
          <a:lstStyle/>
          <a:p>
            <a:r>
              <a:rPr lang="fr-FR" dirty="0" smtClean="0"/>
              <a:t>Vitrail de la Cathédrale Notre-Dame-des-Anges de Los Angeles</a:t>
            </a:r>
            <a:endParaRPr lang="fr-FR" dirty="0"/>
          </a:p>
        </p:txBody>
      </p:sp>
      <p:cxnSp>
        <p:nvCxnSpPr>
          <p:cNvPr id="10" name="Connecteur droit avec flèche 9"/>
          <p:cNvCxnSpPr>
            <a:endCxn id="17410" idx="2"/>
          </p:cNvCxnSpPr>
          <p:nvPr/>
        </p:nvCxnSpPr>
        <p:spPr>
          <a:xfrm flipV="1">
            <a:off x="1547664" y="5713944"/>
            <a:ext cx="59659" cy="811400"/>
          </a:xfrm>
          <a:prstGeom prst="straightConnector1">
            <a:avLst/>
          </a:prstGeom>
          <a:ln cap="rnd">
            <a:miter lim="800000"/>
            <a:headEnd type="none"/>
            <a:tailEnd type="stealth" w="lg" len="lg"/>
          </a:ln>
        </p:spPr>
        <p:style>
          <a:lnRef idx="1">
            <a:schemeClr val="accent1"/>
          </a:lnRef>
          <a:fillRef idx="0">
            <a:schemeClr val="accent1"/>
          </a:fillRef>
          <a:effectRef idx="0">
            <a:schemeClr val="accent1"/>
          </a:effectRef>
          <a:fontRef idx="minor">
            <a:schemeClr val="tx1"/>
          </a:fontRef>
        </p:style>
      </p:cxn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6000" b="1" i="1" u="sng" dirty="0" smtClean="0">
                <a:solidFill>
                  <a:srgbClr val="FF0000"/>
                </a:solidFill>
                <a:latin typeface="Century" pitchFamily="18" charset="0"/>
              </a:rPr>
              <a:t>Pentecôte</a:t>
            </a:r>
            <a:endParaRPr lang="fr-FR" sz="6000" b="1" i="1" u="sng" dirty="0">
              <a:solidFill>
                <a:srgbClr val="FF0000"/>
              </a:solidFill>
              <a:latin typeface="Century" pitchFamily="18" charset="0"/>
            </a:endParaRPr>
          </a:p>
        </p:txBody>
      </p:sp>
      <p:sp>
        <p:nvSpPr>
          <p:cNvPr id="3" name="Espace réservé du contenu 2"/>
          <p:cNvSpPr>
            <a:spLocks noGrp="1"/>
          </p:cNvSpPr>
          <p:nvPr>
            <p:ph idx="1"/>
          </p:nvPr>
        </p:nvSpPr>
        <p:spPr/>
        <p:txBody>
          <a:bodyPr/>
          <a:lstStyle/>
          <a:p>
            <a:r>
              <a:rPr lang="fr-FR" dirty="0" smtClean="0"/>
              <a:t>Elle commémore la venue du Saint Esprit cinquante jours après Pâques sur les apôtres de Jésus de Nazareth et les personnes présentes avec eux. Elle est rapportée dans les </a:t>
            </a:r>
            <a:r>
              <a:rPr lang="fr-FR" i="1" dirty="0" smtClean="0"/>
              <a:t>Actes des apôtres</a:t>
            </a:r>
            <a:r>
              <a:rPr lang="fr-FR" dirty="0" smtClean="0"/>
              <a:t>.</a:t>
            </a:r>
            <a:endParaRPr lang="fr-FR" dirty="0"/>
          </a:p>
        </p:txBody>
      </p:sp>
      <p:pic>
        <p:nvPicPr>
          <p:cNvPr id="1027" name="Picture 3"/>
          <p:cNvPicPr>
            <a:picLocks noChangeAspect="1" noChangeArrowheads="1"/>
          </p:cNvPicPr>
          <p:nvPr/>
        </p:nvPicPr>
        <p:blipFill>
          <a:blip r:embed="rId2" cstate="print"/>
          <a:srcRect/>
          <a:stretch>
            <a:fillRect/>
          </a:stretch>
        </p:blipFill>
        <p:spPr bwMode="auto">
          <a:xfrm>
            <a:off x="4644008" y="3140968"/>
            <a:ext cx="3456384" cy="3691866"/>
          </a:xfrm>
          <a:prstGeom prst="rect">
            <a:avLst/>
          </a:prstGeom>
          <a:noFill/>
          <a:ln w="9525">
            <a:noFill/>
            <a:miter lim="800000"/>
            <a:headEnd/>
            <a:tailEnd/>
          </a:ln>
        </p:spPr>
      </p:pic>
      <p:sp>
        <p:nvSpPr>
          <p:cNvPr id="7" name="ZoneTexte 6"/>
          <p:cNvSpPr txBox="1"/>
          <p:nvPr/>
        </p:nvSpPr>
        <p:spPr>
          <a:xfrm>
            <a:off x="2915816" y="5877272"/>
            <a:ext cx="1658413" cy="646331"/>
          </a:xfrm>
          <a:prstGeom prst="rect">
            <a:avLst/>
          </a:prstGeom>
          <a:noFill/>
        </p:spPr>
        <p:txBody>
          <a:bodyPr wrap="square" rtlCol="0">
            <a:spAutoFit/>
          </a:bodyPr>
          <a:lstStyle/>
          <a:p>
            <a:r>
              <a:rPr lang="fr-FR" dirty="0" smtClean="0"/>
              <a:t>Jean </a:t>
            </a:r>
          </a:p>
          <a:p>
            <a:r>
              <a:rPr lang="fr-FR" dirty="0" smtClean="0"/>
              <a:t>Fouquet</a:t>
            </a:r>
            <a:endParaRPr lang="fr-FR" dirty="0"/>
          </a:p>
        </p:txBody>
      </p:sp>
      <p:cxnSp>
        <p:nvCxnSpPr>
          <p:cNvPr id="9" name="Connecteur en angle 8"/>
          <p:cNvCxnSpPr/>
          <p:nvPr/>
        </p:nvCxnSpPr>
        <p:spPr>
          <a:xfrm flipV="1">
            <a:off x="3707904" y="5445224"/>
            <a:ext cx="864096" cy="576064"/>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6000" b="1" i="1" u="sng" dirty="0" smtClean="0">
                <a:solidFill>
                  <a:srgbClr val="FF0000"/>
                </a:solidFill>
                <a:latin typeface="Century" pitchFamily="18" charset="0"/>
              </a:rPr>
              <a:t>Assomption</a:t>
            </a:r>
            <a:endParaRPr lang="fr-FR" sz="6000" b="1" i="1" u="sng" dirty="0">
              <a:solidFill>
                <a:srgbClr val="FF0000"/>
              </a:solidFill>
              <a:latin typeface="Century" pitchFamily="18" charset="0"/>
            </a:endParaRPr>
          </a:p>
        </p:txBody>
      </p:sp>
      <p:sp>
        <p:nvSpPr>
          <p:cNvPr id="3" name="Espace réservé du contenu 2"/>
          <p:cNvSpPr>
            <a:spLocks noGrp="1"/>
          </p:cNvSpPr>
          <p:nvPr>
            <p:ph idx="1"/>
          </p:nvPr>
        </p:nvSpPr>
        <p:spPr/>
        <p:txBody>
          <a:bodyPr>
            <a:normAutofit/>
          </a:bodyPr>
          <a:lstStyle/>
          <a:p>
            <a:r>
              <a:rPr lang="fr-FR" dirty="0" smtClean="0"/>
              <a:t>L'</a:t>
            </a:r>
            <a:r>
              <a:rPr lang="fr-FR" b="1" dirty="0" smtClean="0"/>
              <a:t>Assomption</a:t>
            </a:r>
            <a:r>
              <a:rPr lang="fr-FR" dirty="0" smtClean="0"/>
              <a:t> de Marie est un dogme mariologique de l'Église catholique selon lequel, au terme de sa vie terrestre, la mère de Jésus a été « élevée au ciel ». Le terme « assomption » provient du verbe latin </a:t>
            </a:r>
            <a:r>
              <a:rPr lang="fr-FR" i="1" dirty="0" err="1" smtClean="0"/>
              <a:t>assumère</a:t>
            </a:r>
            <a:r>
              <a:rPr lang="fr-FR" dirty="0" smtClean="0"/>
              <a:t>, qui signifie « prendre », « enlever ». La fête catholique célébrant l'assomption de Marie a lieu le 15 août. </a:t>
            </a:r>
            <a:endParaRPr lang="fr-FR" dirty="0"/>
          </a:p>
        </p:txBody>
      </p:sp>
      <p:pic>
        <p:nvPicPr>
          <p:cNvPr id="2052" name="Picture 4" descr="Ascension of the virgin Michel Sittow.jpg"/>
          <p:cNvPicPr>
            <a:picLocks noChangeAspect="1" noChangeArrowheads="1"/>
          </p:cNvPicPr>
          <p:nvPr/>
        </p:nvPicPr>
        <p:blipFill>
          <a:blip r:embed="rId2" cstate="print"/>
          <a:srcRect/>
          <a:stretch>
            <a:fillRect/>
          </a:stretch>
        </p:blipFill>
        <p:spPr bwMode="auto">
          <a:xfrm>
            <a:off x="2987824" y="4293096"/>
            <a:ext cx="3096344" cy="2564904"/>
          </a:xfrm>
          <a:prstGeom prst="rect">
            <a:avLst/>
          </a:prstGeom>
          <a:noFill/>
        </p:spPr>
      </p:pic>
      <p:sp>
        <p:nvSpPr>
          <p:cNvPr id="6" name="Rectangle 5"/>
          <p:cNvSpPr/>
          <p:nvPr/>
        </p:nvSpPr>
        <p:spPr>
          <a:xfrm>
            <a:off x="1187624" y="6165304"/>
            <a:ext cx="1597425" cy="369332"/>
          </a:xfrm>
          <a:prstGeom prst="rect">
            <a:avLst/>
          </a:prstGeom>
        </p:spPr>
        <p:txBody>
          <a:bodyPr wrap="none">
            <a:spAutoFit/>
          </a:bodyPr>
          <a:lstStyle/>
          <a:p>
            <a:r>
              <a:rPr lang="fr-FR" dirty="0" smtClean="0"/>
              <a:t>Michel </a:t>
            </a:r>
            <a:r>
              <a:rPr lang="fr-FR" dirty="0" err="1" smtClean="0"/>
              <a:t>Sittow</a:t>
            </a:r>
            <a:r>
              <a:rPr lang="fr-FR" dirty="0" smtClean="0"/>
              <a:t>,</a:t>
            </a:r>
            <a:endParaRPr lang="fr-FR" dirty="0"/>
          </a:p>
        </p:txBody>
      </p:sp>
      <p:cxnSp>
        <p:nvCxnSpPr>
          <p:cNvPr id="8" name="Connecteur en angle 7"/>
          <p:cNvCxnSpPr>
            <a:endCxn id="2052" idx="1"/>
          </p:cNvCxnSpPr>
          <p:nvPr/>
        </p:nvCxnSpPr>
        <p:spPr>
          <a:xfrm flipV="1">
            <a:off x="2267744" y="5575548"/>
            <a:ext cx="720080" cy="589756"/>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blinds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6000" b="1" i="1" u="sng" dirty="0" smtClean="0">
                <a:solidFill>
                  <a:srgbClr val="FF0000"/>
                </a:solidFill>
                <a:latin typeface="Century" pitchFamily="18" charset="0"/>
              </a:rPr>
              <a:t>Toussaint</a:t>
            </a:r>
            <a:endParaRPr lang="fr-FR" sz="6000" b="1" i="1" u="sng" dirty="0">
              <a:solidFill>
                <a:srgbClr val="FF0000"/>
              </a:solidFill>
              <a:latin typeface="Century" pitchFamily="18" charset="0"/>
            </a:endParaRPr>
          </a:p>
        </p:txBody>
      </p:sp>
      <p:sp>
        <p:nvSpPr>
          <p:cNvPr id="3" name="Espace réservé du contenu 2"/>
          <p:cNvSpPr>
            <a:spLocks noGrp="1"/>
          </p:cNvSpPr>
          <p:nvPr>
            <p:ph idx="1"/>
          </p:nvPr>
        </p:nvSpPr>
        <p:spPr/>
        <p:txBody>
          <a:bodyPr/>
          <a:lstStyle/>
          <a:p>
            <a:r>
              <a:rPr lang="fr-FR" dirty="0" smtClean="0"/>
              <a:t>La </a:t>
            </a:r>
            <a:r>
              <a:rPr lang="fr-FR" b="1" dirty="0" smtClean="0"/>
              <a:t>Toussaint</a:t>
            </a:r>
            <a:r>
              <a:rPr lang="fr-FR" dirty="0" smtClean="0"/>
              <a:t> est une fête catholique, célébrée le 1</a:t>
            </a:r>
            <a:r>
              <a:rPr lang="fr-FR" baseline="30000" dirty="0" smtClean="0"/>
              <a:t>er</a:t>
            </a:r>
            <a:r>
              <a:rPr lang="fr-FR" dirty="0" smtClean="0"/>
              <a:t> novembre, au cours de laquelle l’Église catholique honore tous les saints, connus et inconnus. La Toussaint précède d’un jour la Commémoration des fidèles défunts, dont la solennité a été officiellement fixée au 2 novembre, deux siècles après la création de la Toussaint.</a:t>
            </a:r>
            <a:endParaRPr lang="fr-FR" dirty="0"/>
          </a:p>
        </p:txBody>
      </p:sp>
      <p:pic>
        <p:nvPicPr>
          <p:cNvPr id="16391" name="Picture 7" descr="All-Saints.jpg"/>
          <p:cNvPicPr>
            <a:picLocks noChangeAspect="1" noChangeArrowheads="1"/>
          </p:cNvPicPr>
          <p:nvPr/>
        </p:nvPicPr>
        <p:blipFill>
          <a:blip r:embed="rId2" cstate="print"/>
          <a:srcRect/>
          <a:stretch>
            <a:fillRect/>
          </a:stretch>
        </p:blipFill>
        <p:spPr bwMode="auto">
          <a:xfrm>
            <a:off x="3707904" y="4341752"/>
            <a:ext cx="3744416" cy="2516248"/>
          </a:xfrm>
          <a:prstGeom prst="rect">
            <a:avLst/>
          </a:prstGeom>
          <a:noFill/>
        </p:spPr>
      </p:pic>
      <p:sp>
        <p:nvSpPr>
          <p:cNvPr id="8" name="Rectangle 7"/>
          <p:cNvSpPr/>
          <p:nvPr/>
        </p:nvSpPr>
        <p:spPr>
          <a:xfrm>
            <a:off x="1547664" y="6093296"/>
            <a:ext cx="1416413" cy="369332"/>
          </a:xfrm>
          <a:prstGeom prst="rect">
            <a:avLst/>
          </a:prstGeom>
        </p:spPr>
        <p:txBody>
          <a:bodyPr wrap="none">
            <a:spAutoFit/>
          </a:bodyPr>
          <a:lstStyle/>
          <a:p>
            <a:r>
              <a:rPr lang="fr-FR" dirty="0" smtClean="0"/>
              <a:t>Fra Angelico</a:t>
            </a:r>
            <a:endParaRPr lang="fr-FR" dirty="0"/>
          </a:p>
        </p:txBody>
      </p:sp>
      <p:cxnSp>
        <p:nvCxnSpPr>
          <p:cNvPr id="10" name="Connecteur en angle 9"/>
          <p:cNvCxnSpPr/>
          <p:nvPr/>
        </p:nvCxnSpPr>
        <p:spPr>
          <a:xfrm flipV="1">
            <a:off x="2771800" y="5373216"/>
            <a:ext cx="864096" cy="72008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comb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6000" b="1" i="1" u="sng" dirty="0" smtClean="0">
                <a:solidFill>
                  <a:srgbClr val="FF0000"/>
                </a:solidFill>
                <a:latin typeface="Century" pitchFamily="18" charset="0"/>
              </a:rPr>
              <a:t>L’Avent</a:t>
            </a:r>
            <a:endParaRPr lang="fr-FR" sz="6000" b="1" i="1" u="sng" dirty="0">
              <a:solidFill>
                <a:srgbClr val="FF0000"/>
              </a:solidFill>
              <a:latin typeface="Century" pitchFamily="18" charset="0"/>
            </a:endParaRPr>
          </a:p>
        </p:txBody>
      </p:sp>
      <p:sp>
        <p:nvSpPr>
          <p:cNvPr id="3" name="Espace réservé du contenu 2"/>
          <p:cNvSpPr>
            <a:spLocks noGrp="1"/>
          </p:cNvSpPr>
          <p:nvPr>
            <p:ph idx="1"/>
          </p:nvPr>
        </p:nvSpPr>
        <p:spPr/>
        <p:txBody>
          <a:bodyPr/>
          <a:lstStyle/>
          <a:p>
            <a:r>
              <a:rPr lang="fr-FR" dirty="0" smtClean="0"/>
              <a:t>L'</a:t>
            </a:r>
            <a:r>
              <a:rPr lang="fr-FR" b="1" dirty="0" smtClean="0"/>
              <a:t>Avent</a:t>
            </a:r>
            <a:r>
              <a:rPr lang="fr-FR" dirty="0" smtClean="0"/>
              <a:t> est la période qui couvre quelques semaines précédant Noël, quatre dans la tradition de l'Église latine. Depuis le pape Grégoire , nommé aussi Grégoire le Grand, l'Avent représente pour les catholiques la période où l'on se prépare à la venue du Christ.</a:t>
            </a:r>
            <a:endParaRPr lang="fr-FR" dirty="0"/>
          </a:p>
        </p:txBody>
      </p:sp>
      <p:pic>
        <p:nvPicPr>
          <p:cNvPr id="19460" name="Picture 4" descr="http://upload.wikimedia.org/wikipedia/commons/thumb/e/e0/Adventvespers.jpg/220px-Adventvespers.jpg"/>
          <p:cNvPicPr>
            <a:picLocks noChangeAspect="1" noChangeArrowheads="1"/>
          </p:cNvPicPr>
          <p:nvPr/>
        </p:nvPicPr>
        <p:blipFill>
          <a:blip r:embed="rId2" cstate="print"/>
          <a:srcRect/>
          <a:stretch>
            <a:fillRect/>
          </a:stretch>
        </p:blipFill>
        <p:spPr bwMode="auto">
          <a:xfrm>
            <a:off x="1907704" y="4077072"/>
            <a:ext cx="3960440" cy="2646294"/>
          </a:xfrm>
          <a:prstGeom prst="rect">
            <a:avLst/>
          </a:prstGeom>
          <a:noFill/>
        </p:spPr>
      </p:pic>
    </p:spTree>
  </p:cSld>
  <p:clrMapOvr>
    <a:masterClrMapping/>
  </p:clrMapOvr>
  <p:transition>
    <p:strip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6000" b="1" i="1" u="sng" dirty="0" smtClean="0">
                <a:solidFill>
                  <a:srgbClr val="FF0000"/>
                </a:solidFill>
                <a:latin typeface="Century" pitchFamily="18" charset="0"/>
              </a:rPr>
              <a:t>Noël</a:t>
            </a:r>
            <a:endParaRPr lang="fr-FR" sz="6000" b="1" i="1" u="sng" dirty="0">
              <a:solidFill>
                <a:srgbClr val="FF0000"/>
              </a:solidFill>
              <a:latin typeface="Century" pitchFamily="18" charset="0"/>
            </a:endParaRPr>
          </a:p>
        </p:txBody>
      </p:sp>
      <p:sp>
        <p:nvSpPr>
          <p:cNvPr id="9" name="Espace réservé du contenu 2"/>
          <p:cNvSpPr txBox="1">
            <a:spLocks/>
          </p:cNvSpPr>
          <p:nvPr/>
        </p:nvSpPr>
        <p:spPr>
          <a:xfrm>
            <a:off x="457200" y="1935480"/>
            <a:ext cx="8229600" cy="438912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fr-FR"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10" name="Espace réservé du contenu 2"/>
          <p:cNvSpPr txBox="1">
            <a:spLocks/>
          </p:cNvSpPr>
          <p:nvPr/>
        </p:nvSpPr>
        <p:spPr>
          <a:xfrm>
            <a:off x="3419872" y="3429000"/>
            <a:ext cx="8229600" cy="438912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fr-FR"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31" name="Espace réservé du contenu 2"/>
          <p:cNvSpPr txBox="1">
            <a:spLocks/>
          </p:cNvSpPr>
          <p:nvPr/>
        </p:nvSpPr>
        <p:spPr>
          <a:xfrm>
            <a:off x="4211960" y="3789040"/>
            <a:ext cx="4779640" cy="284036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fr-FR"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32" name="Espace réservé du contenu 31"/>
          <p:cNvSpPr>
            <a:spLocks noGrp="1"/>
          </p:cNvSpPr>
          <p:nvPr>
            <p:ph idx="1"/>
          </p:nvPr>
        </p:nvSpPr>
        <p:spPr/>
        <p:txBody>
          <a:bodyPr/>
          <a:lstStyle/>
          <a:p>
            <a:r>
              <a:rPr lang="fr-FR" b="1" dirty="0" smtClean="0"/>
              <a:t>Noël</a:t>
            </a:r>
            <a:r>
              <a:rPr lang="fr-FR" dirty="0" smtClean="0"/>
              <a:t> est une fête chrétienne commémorant chaque année la naissance de Jésus de Nazareth, appelée Nativité, et célébrée le 25 décembre dans les calendriers grégorien et julien. À l'origine, il existait à cette date des festivités païennes marquant le solstice d'hiver, symbole de la renaissance du soleil. </a:t>
            </a:r>
            <a:endParaRPr lang="fr-FR" dirty="0"/>
          </a:p>
        </p:txBody>
      </p:sp>
      <p:pic>
        <p:nvPicPr>
          <p:cNvPr id="17418" name="Picture 10" descr="Nativity tree2011.jpg"/>
          <p:cNvPicPr>
            <a:picLocks noChangeAspect="1" noChangeArrowheads="1"/>
          </p:cNvPicPr>
          <p:nvPr/>
        </p:nvPicPr>
        <p:blipFill>
          <a:blip r:embed="rId2" cstate="print"/>
          <a:srcRect/>
          <a:stretch>
            <a:fillRect/>
          </a:stretch>
        </p:blipFill>
        <p:spPr bwMode="auto">
          <a:xfrm>
            <a:off x="2555776" y="4365105"/>
            <a:ext cx="3731880" cy="2492896"/>
          </a:xfrm>
          <a:prstGeom prst="rect">
            <a:avLst/>
          </a:prstGeom>
          <a:noFill/>
        </p:spPr>
      </p:pic>
      <p:sp>
        <p:nvSpPr>
          <p:cNvPr id="35" name="Rectangle 34"/>
          <p:cNvSpPr/>
          <p:nvPr/>
        </p:nvSpPr>
        <p:spPr>
          <a:xfrm>
            <a:off x="611560" y="5805264"/>
            <a:ext cx="1752831" cy="646331"/>
          </a:xfrm>
          <a:prstGeom prst="rect">
            <a:avLst/>
          </a:prstGeom>
        </p:spPr>
        <p:txBody>
          <a:bodyPr wrap="square">
            <a:spAutoFit/>
          </a:bodyPr>
          <a:lstStyle/>
          <a:p>
            <a:r>
              <a:rPr lang="fr-FR" dirty="0" smtClean="0"/>
              <a:t>Représentation de la Nativité.</a:t>
            </a:r>
            <a:endParaRPr lang="fr-FR" dirty="0"/>
          </a:p>
        </p:txBody>
      </p:sp>
      <p:cxnSp>
        <p:nvCxnSpPr>
          <p:cNvPr id="37" name="Connecteur en angle 36"/>
          <p:cNvCxnSpPr/>
          <p:nvPr/>
        </p:nvCxnSpPr>
        <p:spPr>
          <a:xfrm flipV="1">
            <a:off x="1547664" y="5301208"/>
            <a:ext cx="936104" cy="43204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randomBa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6000" b="1" i="1" u="sng" dirty="0" smtClean="0">
                <a:solidFill>
                  <a:srgbClr val="FF0000"/>
                </a:solidFill>
                <a:latin typeface="Century" pitchFamily="18" charset="0"/>
              </a:rPr>
              <a:t>Epiphanie</a:t>
            </a:r>
            <a:endParaRPr lang="fr-FR" sz="6000" b="1" i="1" u="sng" dirty="0">
              <a:solidFill>
                <a:srgbClr val="FF0000"/>
              </a:solidFill>
              <a:latin typeface="Century" pitchFamily="18" charset="0"/>
            </a:endParaRPr>
          </a:p>
        </p:txBody>
      </p:sp>
      <p:sp>
        <p:nvSpPr>
          <p:cNvPr id="3" name="Espace réservé du contenu 2"/>
          <p:cNvSpPr>
            <a:spLocks noGrp="1"/>
          </p:cNvSpPr>
          <p:nvPr>
            <p:ph idx="1"/>
          </p:nvPr>
        </p:nvSpPr>
        <p:spPr/>
        <p:txBody>
          <a:bodyPr/>
          <a:lstStyle/>
          <a:p>
            <a:r>
              <a:rPr lang="fr-FR" dirty="0" smtClean="0"/>
              <a:t>L'</a:t>
            </a:r>
            <a:r>
              <a:rPr lang="fr-FR" b="1" dirty="0" smtClean="0"/>
              <a:t>Épiphanie</a:t>
            </a:r>
            <a:r>
              <a:rPr lang="fr-FR" dirty="0" smtClean="0"/>
              <a:t> désigne aujourd'hui une fête chrétienne qui célèbre le Messie venu et incarné dans le monde et recevant la visite et l'hommage des rois mages. Elle a lieu le 6 janvier. En France et en Belgique, puisque ce jour n'est pas férié, elle est célébrée le premier dimanche de janvier sauf si celui-ci est le 1</a:t>
            </a:r>
            <a:r>
              <a:rPr lang="fr-FR" baseline="30000" dirty="0" smtClean="0"/>
              <a:t>er</a:t>
            </a:r>
            <a:r>
              <a:rPr lang="fr-FR" dirty="0" smtClean="0"/>
              <a:t> janvier.</a:t>
            </a:r>
            <a:endParaRPr lang="fr-FR" dirty="0"/>
          </a:p>
        </p:txBody>
      </p:sp>
      <p:pic>
        <p:nvPicPr>
          <p:cNvPr id="21508" name="Picture 4" descr="L'Adoration des mages peint par Matthias Stom (vers 1600-1650)."/>
          <p:cNvPicPr>
            <a:picLocks noChangeAspect="1" noChangeArrowheads="1"/>
          </p:cNvPicPr>
          <p:nvPr/>
        </p:nvPicPr>
        <p:blipFill>
          <a:blip r:embed="rId2" cstate="print"/>
          <a:srcRect/>
          <a:stretch>
            <a:fillRect/>
          </a:stretch>
        </p:blipFill>
        <p:spPr bwMode="auto">
          <a:xfrm>
            <a:off x="3275856" y="4410074"/>
            <a:ext cx="2381250" cy="2447926"/>
          </a:xfrm>
          <a:prstGeom prst="rect">
            <a:avLst/>
          </a:prstGeom>
          <a:noFill/>
        </p:spPr>
      </p:pic>
      <p:sp>
        <p:nvSpPr>
          <p:cNvPr id="6" name="Rectangle 5"/>
          <p:cNvSpPr/>
          <p:nvPr/>
        </p:nvSpPr>
        <p:spPr>
          <a:xfrm>
            <a:off x="1259632" y="5661248"/>
            <a:ext cx="1692771" cy="369332"/>
          </a:xfrm>
          <a:prstGeom prst="rect">
            <a:avLst/>
          </a:prstGeom>
        </p:spPr>
        <p:txBody>
          <a:bodyPr wrap="none">
            <a:spAutoFit/>
          </a:bodyPr>
          <a:lstStyle/>
          <a:p>
            <a:r>
              <a:rPr lang="fr-FR" dirty="0" smtClean="0"/>
              <a:t>Matthias </a:t>
            </a:r>
            <a:r>
              <a:rPr lang="fr-FR" dirty="0" err="1" smtClean="0"/>
              <a:t>Stom</a:t>
            </a:r>
            <a:endParaRPr lang="fr-FR" dirty="0"/>
          </a:p>
        </p:txBody>
      </p:sp>
      <p:cxnSp>
        <p:nvCxnSpPr>
          <p:cNvPr id="8" name="Forme 7"/>
          <p:cNvCxnSpPr>
            <a:stCxn id="6" idx="0"/>
          </p:cNvCxnSpPr>
          <p:nvPr/>
        </p:nvCxnSpPr>
        <p:spPr>
          <a:xfrm rot="5400000" flipH="1" flipV="1">
            <a:off x="2474913" y="4860305"/>
            <a:ext cx="432048" cy="1169838"/>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plu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6000" b="1" i="1" u="sng" dirty="0" smtClean="0">
                <a:solidFill>
                  <a:srgbClr val="FF0000"/>
                </a:solidFill>
                <a:latin typeface="Century" pitchFamily="18" charset="0"/>
              </a:rPr>
              <a:t>Chandeleur</a:t>
            </a:r>
            <a:endParaRPr lang="fr-FR" sz="6000" b="1" i="1" u="sng" dirty="0">
              <a:solidFill>
                <a:srgbClr val="FF0000"/>
              </a:solidFill>
              <a:latin typeface="Century" pitchFamily="18" charset="0"/>
            </a:endParaRPr>
          </a:p>
        </p:txBody>
      </p:sp>
      <p:sp>
        <p:nvSpPr>
          <p:cNvPr id="3" name="Espace réservé du contenu 2"/>
          <p:cNvSpPr>
            <a:spLocks noGrp="1"/>
          </p:cNvSpPr>
          <p:nvPr>
            <p:ph idx="1"/>
          </p:nvPr>
        </p:nvSpPr>
        <p:spPr/>
        <p:txBody>
          <a:bodyPr/>
          <a:lstStyle/>
          <a:p>
            <a:r>
              <a:rPr lang="fr-FR" dirty="0" smtClean="0"/>
              <a:t>La </a:t>
            </a:r>
            <a:r>
              <a:rPr lang="fr-FR" sz="2800" dirty="0" smtClean="0">
                <a:latin typeface="+mj-lt"/>
              </a:rPr>
              <a:t>Chandeleur </a:t>
            </a:r>
            <a:r>
              <a:rPr lang="fr-FR" dirty="0" smtClean="0"/>
              <a:t>est une fête populaire d'origine païenne liée à la lumière, elle correspond aussi à une fête religieuse chrétienne autrement appelée la Présentation du Christ au Temple. On disait aussi autrefois </a:t>
            </a:r>
            <a:r>
              <a:rPr lang="fr-FR" dirty="0" err="1" smtClean="0"/>
              <a:t>Hypapante</a:t>
            </a:r>
            <a:r>
              <a:rPr lang="fr-FR" dirty="0" smtClean="0"/>
              <a:t>.</a:t>
            </a:r>
          </a:p>
          <a:p>
            <a:r>
              <a:rPr lang="fr-FR" dirty="0" smtClean="0"/>
              <a:t>Elle est actuellement fixée au 2 février.</a:t>
            </a:r>
          </a:p>
          <a:p>
            <a:endParaRPr lang="fr-FR" dirty="0"/>
          </a:p>
        </p:txBody>
      </p:sp>
      <p:pic>
        <p:nvPicPr>
          <p:cNvPr id="22532" name="Picture 4" descr="Andrea Mantegna 049.jpg"/>
          <p:cNvPicPr>
            <a:picLocks noChangeAspect="1" noChangeArrowheads="1"/>
          </p:cNvPicPr>
          <p:nvPr/>
        </p:nvPicPr>
        <p:blipFill>
          <a:blip r:embed="rId2" cstate="print"/>
          <a:srcRect/>
          <a:stretch>
            <a:fillRect/>
          </a:stretch>
        </p:blipFill>
        <p:spPr bwMode="auto">
          <a:xfrm>
            <a:off x="5868144" y="4437112"/>
            <a:ext cx="2857500" cy="2324101"/>
          </a:xfrm>
          <a:prstGeom prst="rect">
            <a:avLst/>
          </a:prstGeom>
          <a:noFill/>
        </p:spPr>
      </p:pic>
      <p:sp>
        <p:nvSpPr>
          <p:cNvPr id="8" name="Rectangle 7"/>
          <p:cNvSpPr/>
          <p:nvPr/>
        </p:nvSpPr>
        <p:spPr>
          <a:xfrm>
            <a:off x="2987824" y="5517232"/>
            <a:ext cx="2026837" cy="369332"/>
          </a:xfrm>
          <a:prstGeom prst="rect">
            <a:avLst/>
          </a:prstGeom>
        </p:spPr>
        <p:txBody>
          <a:bodyPr wrap="none">
            <a:spAutoFit/>
          </a:bodyPr>
          <a:lstStyle/>
          <a:p>
            <a:r>
              <a:rPr lang="fr-FR" dirty="0" smtClean="0"/>
              <a:t>Andrea Mantegna</a:t>
            </a:r>
            <a:endParaRPr lang="fr-FR" dirty="0"/>
          </a:p>
        </p:txBody>
      </p:sp>
      <p:cxnSp>
        <p:nvCxnSpPr>
          <p:cNvPr id="10" name="Connecteur en angle 9"/>
          <p:cNvCxnSpPr>
            <a:stCxn id="8" idx="0"/>
          </p:cNvCxnSpPr>
          <p:nvPr/>
        </p:nvCxnSpPr>
        <p:spPr>
          <a:xfrm rot="5400000" flipH="1" flipV="1">
            <a:off x="4682665" y="4403762"/>
            <a:ext cx="432048" cy="1794893"/>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170</TotalTime>
  <Words>546</Words>
  <Application>Microsoft Office PowerPoint</Application>
  <PresentationFormat>Affichage à l'écran (4:3)</PresentationFormat>
  <Paragraphs>41</Paragraphs>
  <Slides>15</Slides>
  <Notes>0</Notes>
  <HiddenSlides>0</HiddenSlides>
  <MMClips>1</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Débit</vt:lpstr>
      <vt:lpstr>Les Fêtes Chrétiennes</vt:lpstr>
      <vt:lpstr>Ascension</vt:lpstr>
      <vt:lpstr>Pentecôte</vt:lpstr>
      <vt:lpstr>Assomption</vt:lpstr>
      <vt:lpstr>Toussaint</vt:lpstr>
      <vt:lpstr>L’Avent</vt:lpstr>
      <vt:lpstr>Noël</vt:lpstr>
      <vt:lpstr>Epiphanie</vt:lpstr>
      <vt:lpstr>Chandeleur</vt:lpstr>
      <vt:lpstr>Mardi Gras</vt:lpstr>
      <vt:lpstr>Cendre</vt:lpstr>
      <vt:lpstr>Carême</vt:lpstr>
      <vt:lpstr>Semaine Sainte</vt:lpstr>
      <vt:lpstr>Pâques</vt:lpstr>
      <vt:lpstr>Fin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l'Ascension de Giotto</dc:title>
  <dc:creator>CDI</dc:creator>
  <cp:lastModifiedBy>gillou</cp:lastModifiedBy>
  <cp:revision>24</cp:revision>
  <dcterms:created xsi:type="dcterms:W3CDTF">2013-05-07T07:28:55Z</dcterms:created>
  <dcterms:modified xsi:type="dcterms:W3CDTF">2013-06-03T19:41:50Z</dcterms:modified>
</cp:coreProperties>
</file>