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7" r:id="rId2"/>
    <p:sldId id="258" r:id="rId3"/>
    <p:sldId id="257" r:id="rId4"/>
    <p:sldId id="279" r:id="rId5"/>
    <p:sldId id="268" r:id="rId6"/>
    <p:sldId id="259" r:id="rId7"/>
    <p:sldId id="260" r:id="rId8"/>
    <p:sldId id="269" r:id="rId9"/>
    <p:sldId id="276" r:id="rId10"/>
    <p:sldId id="270" r:id="rId11"/>
    <p:sldId id="271" r:id="rId12"/>
    <p:sldId id="263" r:id="rId13"/>
    <p:sldId id="273" r:id="rId14"/>
    <p:sldId id="272" r:id="rId15"/>
    <p:sldId id="274" r:id="rId16"/>
    <p:sldId id="275" r:id="rId17"/>
    <p:sldId id="266" r:id="rId18"/>
    <p:sldId id="265" r:id="rId19"/>
    <p:sldId id="278"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576" autoAdjust="0"/>
  </p:normalViewPr>
  <p:slideViewPr>
    <p:cSldViewPr>
      <p:cViewPr varScale="1">
        <p:scale>
          <a:sx n="73" d="100"/>
          <a:sy n="73" d="100"/>
        </p:scale>
        <p:origin x="-10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6393DDEB-B474-400F-B990-9200F47FB75D}" type="datetimeFigureOut">
              <a:rPr lang="fr-FR" smtClean="0"/>
              <a:pPr/>
              <a:t>27/01/2014</a:t>
            </a:fld>
            <a:endParaRPr lang="fr-FR"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028CEB6-C974-4C2F-8782-3FDFBF934AB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6393DDEB-B474-400F-B990-9200F47FB75D}" type="datetimeFigureOut">
              <a:rPr lang="fr-FR" smtClean="0"/>
              <a:pPr/>
              <a:t>27/01/2014</a:t>
            </a:fld>
            <a:endParaRPr lang="fr-FR" dirty="0"/>
          </a:p>
        </p:txBody>
      </p:sp>
      <p:sp>
        <p:nvSpPr>
          <p:cNvPr id="27" name="Espace réservé du numéro de diapositive 26"/>
          <p:cNvSpPr>
            <a:spLocks noGrp="1"/>
          </p:cNvSpPr>
          <p:nvPr>
            <p:ph type="sldNum" sz="quarter" idx="11"/>
          </p:nvPr>
        </p:nvSpPr>
        <p:spPr/>
        <p:txBody>
          <a:bodyPr rtlCol="0"/>
          <a:lstStyle/>
          <a:p>
            <a:fld id="{2028CEB6-C974-4C2F-8782-3FDFBF934ABE}" type="slidenum">
              <a:rPr lang="fr-FR" smtClean="0"/>
              <a:pPr/>
              <a:t>‹N°›</a:t>
            </a:fld>
            <a:endParaRPr lang="fr-FR" dirty="0"/>
          </a:p>
        </p:txBody>
      </p:sp>
      <p:sp>
        <p:nvSpPr>
          <p:cNvPr id="28" name="Espace réservé du pied de page 27"/>
          <p:cNvSpPr>
            <a:spLocks noGrp="1"/>
          </p:cNvSpPr>
          <p:nvPr>
            <p:ph type="ftr" sz="quarter" idx="12"/>
          </p:nvPr>
        </p:nvSpPr>
        <p:spPr/>
        <p:txBody>
          <a:bodyPr rtlCol="0"/>
          <a:lstStyle/>
          <a:p>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6393DDEB-B474-400F-B990-9200F47FB75D}" type="datetimeFigureOut">
              <a:rPr lang="fr-FR" smtClean="0"/>
              <a:pPr/>
              <a:t>27/01/2014</a:t>
            </a:fld>
            <a:endParaRPr lang="fr-FR"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2028CEB6-C974-4C2F-8782-3FDFBF934AB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393DDEB-B474-400F-B990-9200F47FB75D}" type="datetimeFigureOut">
              <a:rPr lang="fr-FR" smtClean="0"/>
              <a:pPr/>
              <a:t>27/01/2014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028CEB6-C974-4C2F-8782-3FDFBF934ABE}"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393DDEB-B474-400F-B990-9200F47FB75D}" type="datetimeFigureOut">
              <a:rPr lang="fr-FR" smtClean="0"/>
              <a:pPr/>
              <a:t>27/01/2014</a:t>
            </a:fld>
            <a:endParaRPr lang="fr-FR"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028CEB6-C974-4C2F-8782-3FDFBF934AB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histoire-image.org/site/rech/resultat.php?mots_cles=legende+napoleonienne" TargetMode="External"/><Relationship Id="rId2" Type="http://schemas.openxmlformats.org/officeDocument/2006/relationships/hyperlink" Target="http://www.napoleon.org/fr/essentiels/tableaux/premier_empire.asp" TargetMode="External"/><Relationship Id="rId1" Type="http://schemas.openxmlformats.org/officeDocument/2006/relationships/slideLayout" Target="../slideLayouts/slideLayout2.xml"/><Relationship Id="rId4" Type="http://schemas.openxmlformats.org/officeDocument/2006/relationships/hyperlink" Target="http://www.versaillespourtous.fr/fr/611_P_Epopee_Napoleon.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HISTOIRE DES ARTS :</a:t>
            </a:r>
            <a:endParaRPr lang="fr-FR" dirty="0"/>
          </a:p>
        </p:txBody>
      </p:sp>
      <p:sp>
        <p:nvSpPr>
          <p:cNvPr id="5" name="Sous-titre 4"/>
          <p:cNvSpPr>
            <a:spLocks noGrp="1"/>
          </p:cNvSpPr>
          <p:nvPr>
            <p:ph type="subTitle" idx="1"/>
          </p:nvPr>
        </p:nvSpPr>
        <p:spPr/>
        <p:txBody>
          <a:bodyPr/>
          <a:lstStyle/>
          <a:p>
            <a:r>
              <a:rPr lang="fr-FR" b="1" dirty="0" smtClean="0"/>
              <a:t>UN EXEMPLE D’ANALYSE D’UNE PEINTURE – </a:t>
            </a:r>
          </a:p>
          <a:p>
            <a:r>
              <a:rPr lang="fr-FR" b="1" dirty="0" smtClean="0"/>
              <a:t>ART DU VISUEL</a:t>
            </a:r>
            <a:endParaRPr lang="fr-FR" b="1" dirty="0"/>
          </a:p>
        </p:txBody>
      </p:sp>
      <p:sp>
        <p:nvSpPr>
          <p:cNvPr id="6" name="ZoneTexte 5"/>
          <p:cNvSpPr txBox="1"/>
          <p:nvPr/>
        </p:nvSpPr>
        <p:spPr>
          <a:xfrm>
            <a:off x="4751512" y="6488668"/>
            <a:ext cx="4392488" cy="369332"/>
          </a:xfrm>
          <a:prstGeom prst="rect">
            <a:avLst/>
          </a:prstGeom>
          <a:noFill/>
        </p:spPr>
        <p:txBody>
          <a:bodyPr wrap="square" rtlCol="0">
            <a:spAutoFit/>
          </a:bodyPr>
          <a:lstStyle/>
          <a:p>
            <a:pPr algn="r"/>
            <a:r>
              <a:rPr lang="fr-FR" i="1" dirty="0" smtClean="0"/>
              <a:t>Mme </a:t>
            </a:r>
            <a:r>
              <a:rPr lang="fr-FR" i="1" dirty="0" err="1" smtClean="0"/>
              <a:t>Charnaud</a:t>
            </a:r>
            <a:r>
              <a:rPr lang="fr-FR" i="1" dirty="0" smtClean="0"/>
              <a:t> Cardenas</a:t>
            </a:r>
            <a:endParaRPr lang="fr-FR"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628800"/>
            <a:ext cx="8229600" cy="4968552"/>
          </a:xfrm>
        </p:spPr>
        <p:txBody>
          <a:bodyPr>
            <a:noAutofit/>
          </a:bodyPr>
          <a:lstStyle/>
          <a:p>
            <a:pPr algn="just">
              <a:spcBef>
                <a:spcPts val="0"/>
              </a:spcBef>
            </a:pPr>
            <a:r>
              <a:rPr lang="fr-FR" sz="2000" b="1" dirty="0" smtClean="0"/>
              <a:t>Contexte artistique </a:t>
            </a:r>
            <a:r>
              <a:rPr lang="fr-FR" sz="2000" dirty="0" smtClean="0"/>
              <a:t>: cette œuvre est caractéristique du mouvement de cette période de la fin du XVIIIème siècle : le néoclassicisme</a:t>
            </a:r>
          </a:p>
          <a:p>
            <a:pPr algn="just">
              <a:spcBef>
                <a:spcPts val="0"/>
              </a:spcBef>
            </a:pPr>
            <a:endParaRPr lang="fr-FR" sz="2000" dirty="0" smtClean="0"/>
          </a:p>
          <a:p>
            <a:pPr algn="just">
              <a:spcBef>
                <a:spcPts val="0"/>
              </a:spcBef>
              <a:buNone/>
            </a:pPr>
            <a:r>
              <a:rPr lang="fr-FR" sz="2000" dirty="0" smtClean="0"/>
              <a:t>     </a:t>
            </a:r>
            <a:r>
              <a:rPr lang="fr-FR" sz="2000" b="1" u="sng" dirty="0" smtClean="0">
                <a:solidFill>
                  <a:srgbClr val="00B050"/>
                </a:solidFill>
              </a:rPr>
              <a:t>Le néoclassicisme </a:t>
            </a:r>
            <a:r>
              <a:rPr lang="fr-FR" sz="2000" dirty="0" smtClean="0">
                <a:solidFill>
                  <a:srgbClr val="00B050"/>
                </a:solidFill>
              </a:rPr>
              <a:t>: mouvement artistique qui se développe du milieu du XVIII</a:t>
            </a:r>
            <a:r>
              <a:rPr lang="fr-FR" sz="2000" baseline="30000" dirty="0" smtClean="0">
                <a:solidFill>
                  <a:srgbClr val="00B050"/>
                </a:solidFill>
              </a:rPr>
              <a:t>e</a:t>
            </a:r>
            <a:r>
              <a:rPr lang="fr-FR" sz="2000" dirty="0" smtClean="0">
                <a:solidFill>
                  <a:srgbClr val="00B050"/>
                </a:solidFill>
              </a:rPr>
              <a:t> au milieu du XIX</a:t>
            </a:r>
            <a:r>
              <a:rPr lang="fr-FR" sz="2000" baseline="30000" dirty="0" smtClean="0">
                <a:solidFill>
                  <a:srgbClr val="00B050"/>
                </a:solidFill>
              </a:rPr>
              <a:t>e</a:t>
            </a:r>
            <a:r>
              <a:rPr lang="fr-FR" sz="2000" dirty="0" smtClean="0">
                <a:solidFill>
                  <a:srgbClr val="00B050"/>
                </a:solidFill>
              </a:rPr>
              <a:t> siècle.  Il se caractérise par un retour à la simplicité de l'antiquité. On ne jurait plus que par l'antiquité (archéologie à la mode)</a:t>
            </a:r>
          </a:p>
          <a:p>
            <a:pPr>
              <a:spcBef>
                <a:spcPts val="0"/>
              </a:spcBef>
              <a:buNone/>
            </a:pPr>
            <a:r>
              <a:rPr lang="fr-FR" sz="2000" dirty="0" smtClean="0">
                <a:solidFill>
                  <a:srgbClr val="00B050"/>
                </a:solidFill>
              </a:rPr>
              <a:t/>
            </a:r>
            <a:br>
              <a:rPr lang="fr-FR" sz="2000" dirty="0" smtClean="0">
                <a:solidFill>
                  <a:srgbClr val="00B050"/>
                </a:solidFill>
              </a:rPr>
            </a:br>
            <a:r>
              <a:rPr lang="fr-FR" sz="2000" dirty="0" smtClean="0">
                <a:solidFill>
                  <a:srgbClr val="00B050"/>
                </a:solidFill>
              </a:rPr>
              <a:t>Les principales caractéristiques : </a:t>
            </a:r>
            <a:br>
              <a:rPr lang="fr-FR" sz="2000" dirty="0" smtClean="0">
                <a:solidFill>
                  <a:srgbClr val="00B050"/>
                </a:solidFill>
              </a:rPr>
            </a:br>
            <a:r>
              <a:rPr lang="fr-FR" sz="2000" dirty="0" smtClean="0">
                <a:solidFill>
                  <a:srgbClr val="00B050"/>
                </a:solidFill>
              </a:rPr>
              <a:t>- Orthogonalité générale du tableau</a:t>
            </a:r>
            <a:br>
              <a:rPr lang="fr-FR" sz="2000" dirty="0" smtClean="0">
                <a:solidFill>
                  <a:srgbClr val="00B050"/>
                </a:solidFill>
              </a:rPr>
            </a:br>
            <a:r>
              <a:rPr lang="fr-FR" sz="2000" dirty="0" smtClean="0">
                <a:solidFill>
                  <a:srgbClr val="00B050"/>
                </a:solidFill>
              </a:rPr>
              <a:t>- Thème moralisateur , souvent propagandiste (particulièrement sous Napoléon)</a:t>
            </a:r>
            <a:br>
              <a:rPr lang="fr-FR" sz="2000" dirty="0" smtClean="0">
                <a:solidFill>
                  <a:srgbClr val="00B050"/>
                </a:solidFill>
              </a:rPr>
            </a:br>
            <a:r>
              <a:rPr lang="fr-FR" sz="2000" dirty="0" smtClean="0">
                <a:solidFill>
                  <a:srgbClr val="00B050"/>
                </a:solidFill>
              </a:rPr>
              <a:t>- Thèmes inspirés par l'antiquité grecque et romaine</a:t>
            </a:r>
            <a:br>
              <a:rPr lang="fr-FR" sz="2000" dirty="0" smtClean="0">
                <a:solidFill>
                  <a:srgbClr val="00B050"/>
                </a:solidFill>
              </a:rPr>
            </a:br>
            <a:r>
              <a:rPr lang="fr-FR" sz="2000" dirty="0" smtClean="0">
                <a:solidFill>
                  <a:srgbClr val="00B050"/>
                </a:solidFill>
              </a:rPr>
              <a:t>- Pas de liberté de la couleur, la forme prime sur la couleur</a:t>
            </a:r>
            <a:br>
              <a:rPr lang="fr-FR" sz="2000" dirty="0" smtClean="0">
                <a:solidFill>
                  <a:srgbClr val="00B050"/>
                </a:solidFill>
              </a:rPr>
            </a:br>
            <a:r>
              <a:rPr lang="fr-FR" sz="2000" dirty="0" smtClean="0">
                <a:solidFill>
                  <a:srgbClr val="00B050"/>
                </a:solidFill>
              </a:rPr>
              <a:t>- Pas de superflu</a:t>
            </a:r>
          </a:p>
          <a:p>
            <a:pPr algn="just">
              <a:buNone/>
            </a:pPr>
            <a:endParaRPr lang="fr-FR" sz="1600"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v"/>
            </a:pPr>
            <a:r>
              <a:rPr lang="fr-FR" dirty="0" smtClean="0"/>
              <a:t>Le thème de l’</a:t>
            </a:r>
            <a:r>
              <a:rPr lang="fr-FR" dirty="0" err="1" smtClean="0"/>
              <a:t>oeuvre</a:t>
            </a:r>
            <a:endParaRPr lang="fr-FR" dirty="0"/>
          </a:p>
        </p:txBody>
      </p:sp>
      <p:sp>
        <p:nvSpPr>
          <p:cNvPr id="3" name="Espace réservé du contenu 2"/>
          <p:cNvSpPr>
            <a:spLocks noGrp="1"/>
          </p:cNvSpPr>
          <p:nvPr>
            <p:ph idx="1"/>
          </p:nvPr>
        </p:nvSpPr>
        <p:spPr/>
        <p:txBody>
          <a:bodyPr/>
          <a:lstStyle/>
          <a:p>
            <a:pPr>
              <a:buNone/>
            </a:pPr>
            <a:r>
              <a:rPr lang="fr-FR" dirty="0" smtClean="0"/>
              <a:t>  La tableau est un portrait équestre du Premier Consul Napoléon Bonaparte. Il évoque le fameux épisode du passage des Alpes par l’armée de Bonaparte en 1800.</a:t>
            </a:r>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a:t>
            </a:r>
            <a:r>
              <a:rPr lang="fr-FR" baseline="30000" dirty="0" smtClean="0"/>
              <a:t>ère</a:t>
            </a:r>
            <a:r>
              <a:rPr lang="fr-FR" dirty="0" smtClean="0"/>
              <a:t> partie : Description de l’œuvre</a:t>
            </a:r>
            <a:endParaRPr lang="fr-FR" dirty="0"/>
          </a:p>
        </p:txBody>
      </p:sp>
      <p:sp>
        <p:nvSpPr>
          <p:cNvPr id="4" name="Espace réservé du contenu 3"/>
          <p:cNvSpPr>
            <a:spLocks noGrp="1"/>
          </p:cNvSpPr>
          <p:nvPr>
            <p:ph sz="half" idx="1"/>
          </p:nvPr>
        </p:nvSpPr>
        <p:spPr>
          <a:xfrm>
            <a:off x="2915816" y="2564904"/>
            <a:ext cx="4320480" cy="2475720"/>
          </a:xfrm>
          <a:solidFill>
            <a:schemeClr val="accent2">
              <a:lumMod val="40000"/>
              <a:lumOff val="60000"/>
            </a:schemeClr>
          </a:solidFill>
        </p:spPr>
        <p:txBody>
          <a:bodyPr>
            <a:normAutofit/>
          </a:bodyPr>
          <a:lstStyle/>
          <a:p>
            <a:r>
              <a:rPr lang="fr-FR" dirty="0" smtClean="0"/>
              <a:t>Décrire ce qui est représenté (plan par plan)</a:t>
            </a:r>
          </a:p>
          <a:p>
            <a:r>
              <a:rPr lang="fr-FR" dirty="0" smtClean="0"/>
              <a:t>Technique(s)</a:t>
            </a:r>
          </a:p>
          <a:p>
            <a:r>
              <a:rPr lang="fr-FR" dirty="0" smtClean="0"/>
              <a:t>Composition</a:t>
            </a:r>
          </a:p>
          <a:p>
            <a:r>
              <a:rPr lang="fr-FR" dirty="0" smtClean="0"/>
              <a:t>Couleurs</a:t>
            </a:r>
          </a:p>
          <a:p>
            <a:r>
              <a:rPr lang="fr-FR" dirty="0" smtClean="0"/>
              <a:t>Lumière</a:t>
            </a:r>
          </a:p>
          <a:p>
            <a:pPr>
              <a:buNone/>
            </a:pPr>
            <a:endParaRPr lang="fr-F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932040" y="1772816"/>
            <a:ext cx="3672408" cy="2831544"/>
          </a:xfrm>
          <a:prstGeom prst="rect">
            <a:avLst/>
          </a:prstGeom>
          <a:noFill/>
        </p:spPr>
        <p:txBody>
          <a:bodyPr wrap="square" rtlCol="0">
            <a:spAutoFit/>
          </a:bodyPr>
          <a:lstStyle/>
          <a:p>
            <a:pPr algn="just"/>
            <a:r>
              <a:rPr lang="fr-FR" sz="2000" i="1" dirty="0" smtClean="0"/>
              <a:t>L’ensemble du tableau est parcouru par un mouvement vers la gauche, et donc vers l’Autriche et l’Italie. Ce mouvement est visible dans le mouvement de la queue du cheval, dans le drapé, dans le geste de Napoléon.</a:t>
            </a:r>
            <a:endParaRPr lang="fr-FR" sz="2000" dirty="0" smtClean="0"/>
          </a:p>
          <a:p>
            <a:endParaRPr lang="fr-FR" dirty="0"/>
          </a:p>
        </p:txBody>
      </p:sp>
      <p:pic>
        <p:nvPicPr>
          <p:cNvPr id="5" name="Image 4" descr="Napoléon4.jpg"/>
          <p:cNvPicPr>
            <a:picLocks noChangeAspect="1"/>
          </p:cNvPicPr>
          <p:nvPr/>
        </p:nvPicPr>
        <p:blipFill>
          <a:blip r:embed="rId2" cstate="print"/>
          <a:stretch>
            <a:fillRect/>
          </a:stretch>
        </p:blipFill>
        <p:spPr>
          <a:xfrm>
            <a:off x="251520" y="764704"/>
            <a:ext cx="4392488" cy="522915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3861048"/>
            <a:ext cx="8568952" cy="2523768"/>
          </a:xfrm>
          <a:prstGeom prst="rect">
            <a:avLst/>
          </a:prstGeom>
          <a:noFill/>
        </p:spPr>
        <p:txBody>
          <a:bodyPr wrap="square" rtlCol="0">
            <a:spAutoFit/>
          </a:bodyPr>
          <a:lstStyle/>
          <a:p>
            <a:pPr algn="just"/>
            <a:r>
              <a:rPr lang="fr-FR" sz="2000" i="1" dirty="0" smtClean="0"/>
              <a:t>Bonaparte est représenté sur son cheval qui se cabre sur ses pattes arrière au bord d’un précipice.</a:t>
            </a:r>
          </a:p>
          <a:p>
            <a:pPr algn="just"/>
            <a:r>
              <a:rPr lang="fr-FR" sz="2000" i="1" dirty="0" smtClean="0"/>
              <a:t> Il indique à son armée, visible à l’arrière-plan, la direction à suivre. </a:t>
            </a:r>
          </a:p>
          <a:p>
            <a:pPr algn="just"/>
            <a:r>
              <a:rPr lang="fr-FR" sz="2000" i="1" dirty="0" smtClean="0"/>
              <a:t>Son visage impassible est mis en avant par sa blancheur, </a:t>
            </a:r>
          </a:p>
          <a:p>
            <a:pPr algn="just"/>
            <a:r>
              <a:rPr lang="fr-FR" sz="2000" i="1" dirty="0" smtClean="0"/>
              <a:t>impression de calme et de détermination. </a:t>
            </a:r>
          </a:p>
          <a:p>
            <a:pPr algn="just"/>
            <a:r>
              <a:rPr lang="fr-FR" sz="2000" i="1" dirty="0" smtClean="0"/>
              <a:t>David a également revêtu Napoléon Bonaparte d’un large manteau rouge à la romaine gonflé par le vent.</a:t>
            </a:r>
            <a:endParaRPr lang="fr-FR" sz="2000" dirty="0" smtClean="0"/>
          </a:p>
          <a:p>
            <a:endParaRPr lang="fr-FR" dirty="0"/>
          </a:p>
        </p:txBody>
      </p:sp>
      <p:pic>
        <p:nvPicPr>
          <p:cNvPr id="5" name="Image 4" descr="napoléon2.jpg"/>
          <p:cNvPicPr>
            <a:picLocks noChangeAspect="1"/>
          </p:cNvPicPr>
          <p:nvPr/>
        </p:nvPicPr>
        <p:blipFill>
          <a:blip r:embed="rId2" cstate="print"/>
          <a:stretch>
            <a:fillRect/>
          </a:stretch>
        </p:blipFill>
        <p:spPr>
          <a:xfrm>
            <a:off x="1683011" y="908720"/>
            <a:ext cx="5229153" cy="259228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Napoléon3.jpg"/>
          <p:cNvPicPr>
            <a:picLocks noChangeAspect="1"/>
          </p:cNvPicPr>
          <p:nvPr/>
        </p:nvPicPr>
        <p:blipFill>
          <a:blip r:embed="rId2" cstate="print"/>
          <a:stretch>
            <a:fillRect/>
          </a:stretch>
        </p:blipFill>
        <p:spPr>
          <a:xfrm>
            <a:off x="1331639" y="1124744"/>
            <a:ext cx="6089945" cy="2736304"/>
          </a:xfrm>
          <a:prstGeom prst="rect">
            <a:avLst/>
          </a:prstGeom>
        </p:spPr>
      </p:pic>
      <p:sp>
        <p:nvSpPr>
          <p:cNvPr id="4" name="ZoneTexte 3"/>
          <p:cNvSpPr txBox="1"/>
          <p:nvPr/>
        </p:nvSpPr>
        <p:spPr>
          <a:xfrm>
            <a:off x="971600" y="4509120"/>
            <a:ext cx="7272808" cy="1631216"/>
          </a:xfrm>
          <a:prstGeom prst="rect">
            <a:avLst/>
          </a:prstGeom>
          <a:noFill/>
        </p:spPr>
        <p:txBody>
          <a:bodyPr wrap="square" rtlCol="0">
            <a:spAutoFit/>
          </a:bodyPr>
          <a:lstStyle/>
          <a:p>
            <a:pPr algn="just"/>
            <a:r>
              <a:rPr lang="fr-FR" sz="2000" i="1" dirty="0" smtClean="0"/>
              <a:t>Au premier plan, sur les pierres, sont gravés les noms d’illustres guerriers qui ont, eux aussi, traversé les Alpes : Hannibal (célèbre général carthaginois qui traversa les Alpes à dos d’éléphant) et Charlemagne (</a:t>
            </a:r>
            <a:r>
              <a:rPr lang="fr-FR" sz="2000" i="1" dirty="0" err="1" smtClean="0"/>
              <a:t>Karolus</a:t>
            </a:r>
            <a:r>
              <a:rPr lang="fr-FR" sz="2000" i="1" dirty="0" smtClean="0"/>
              <a:t> Magnus). Napoléon est implicitement mis à leur niveau.</a:t>
            </a:r>
            <a:endParaRPr lang="fr-F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a:t>
            </a:r>
            <a:r>
              <a:rPr lang="fr-FR" baseline="30000" dirty="0" smtClean="0"/>
              <a:t>ème</a:t>
            </a:r>
            <a:r>
              <a:rPr lang="fr-FR" dirty="0" smtClean="0"/>
              <a:t> partie : </a:t>
            </a:r>
            <a:r>
              <a:rPr lang="fr-FR" sz="3600" dirty="0" smtClean="0"/>
              <a:t>significations et intentions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 travers cette œuvre, le peintre David a voulu montré un Napoléon Bonaparte organisateur et conquérant. Il a cherché à dépasser la simple reproduction de l’événement et à lui donner une dimension héroïque. </a:t>
            </a:r>
          </a:p>
          <a:p>
            <a:r>
              <a:rPr lang="fr-FR" dirty="0" smtClean="0"/>
              <a:t>Ce tableau a d’ailleurs été choisi comme portrait officiel de Napoléon. Il est devenu le symbole même des victoires de Napoléon alors qu’il s’agit que d’un épisode de stratégie militaire et contribuera fortement à la</a:t>
            </a:r>
            <a:r>
              <a:rPr lang="fr-FR" b="1" dirty="0" smtClean="0"/>
              <a:t> légende et la propagande </a:t>
            </a:r>
            <a:r>
              <a:rPr lang="fr-FR" dirty="0" smtClean="0"/>
              <a:t>de Napoléon Empereur. </a:t>
            </a:r>
            <a:endParaRPr lang="fr-FR" dirty="0"/>
          </a:p>
        </p:txBody>
      </p:sp>
      <p:sp>
        <p:nvSpPr>
          <p:cNvPr id="4" name="ZoneTexte 3"/>
          <p:cNvSpPr txBox="1"/>
          <p:nvPr/>
        </p:nvSpPr>
        <p:spPr>
          <a:xfrm>
            <a:off x="3923928" y="260648"/>
            <a:ext cx="5220072" cy="1200329"/>
          </a:xfrm>
          <a:prstGeom prst="rect">
            <a:avLst/>
          </a:prstGeom>
          <a:solidFill>
            <a:schemeClr val="accent2">
              <a:lumMod val="60000"/>
              <a:lumOff val="40000"/>
            </a:schemeClr>
          </a:solidFill>
        </p:spPr>
        <p:txBody>
          <a:bodyPr wrap="square" rtlCol="0">
            <a:spAutoFit/>
          </a:bodyPr>
          <a:lstStyle/>
          <a:p>
            <a:r>
              <a:rPr lang="fr-FR" dirty="0" smtClean="0"/>
              <a:t>Significations de l’œuvre : sens de l’œuvre? La portée de cette œuvre à son époque</a:t>
            </a:r>
          </a:p>
          <a:p>
            <a:r>
              <a:rPr lang="fr-FR" dirty="0" smtClean="0"/>
              <a:t>Intentions de l’artiste : qu’a-t-il voulu exprimer?</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692696"/>
            <a:ext cx="8229600" cy="1066800"/>
          </a:xfrm>
        </p:spPr>
        <p:txBody>
          <a:bodyPr>
            <a:normAutofit/>
          </a:bodyPr>
          <a:lstStyle/>
          <a:p>
            <a:r>
              <a:rPr lang="fr-FR" sz="3200" dirty="0" smtClean="0"/>
              <a:t>3</a:t>
            </a:r>
            <a:r>
              <a:rPr lang="fr-FR" sz="3200" baseline="30000" dirty="0" smtClean="0"/>
              <a:t>ème</a:t>
            </a:r>
            <a:r>
              <a:rPr lang="fr-FR" sz="3200" dirty="0" smtClean="0"/>
              <a:t> partie : filiations et correspondances</a:t>
            </a:r>
            <a:endParaRPr lang="fr-FR" sz="3200" dirty="0"/>
          </a:p>
        </p:txBody>
      </p:sp>
      <p:sp>
        <p:nvSpPr>
          <p:cNvPr id="6" name="Espace réservé du contenu 5"/>
          <p:cNvSpPr>
            <a:spLocks noGrp="1"/>
          </p:cNvSpPr>
          <p:nvPr>
            <p:ph sz="half" idx="1"/>
          </p:nvPr>
        </p:nvSpPr>
        <p:spPr>
          <a:xfrm>
            <a:off x="457200" y="1556792"/>
            <a:ext cx="4618856" cy="5218595"/>
          </a:xfrm>
        </p:spPr>
        <p:txBody>
          <a:bodyPr>
            <a:normAutofit fontScale="92500" lnSpcReduction="10000"/>
          </a:bodyPr>
          <a:lstStyle/>
          <a:p>
            <a:pPr algn="just">
              <a:buNone/>
            </a:pPr>
            <a:r>
              <a:rPr lang="fr-FR" dirty="0" smtClean="0"/>
              <a:t>    </a:t>
            </a:r>
            <a:r>
              <a:rPr lang="fr-FR" b="1" dirty="0" smtClean="0"/>
              <a:t>D’autres peintres ont représenté Napoléon Bonaparte lors de la campagne d’Italie et la réalité est bien différente</a:t>
            </a:r>
            <a:r>
              <a:rPr lang="fr-FR" dirty="0" smtClean="0"/>
              <a:t>. </a:t>
            </a:r>
          </a:p>
          <a:p>
            <a:pPr algn="just">
              <a:buNone/>
            </a:pPr>
            <a:r>
              <a:rPr lang="fr-FR" dirty="0" smtClean="0"/>
              <a:t>    Comme nous le montre le tableau de Paul Delaroche, plus proche de la réalité historique, Bonaparte a franchi les Alpes à dos de mulet...emmitouflé dans une redingote grise! </a:t>
            </a:r>
          </a:p>
          <a:p>
            <a:pPr algn="just">
              <a:buNone/>
            </a:pPr>
            <a:r>
              <a:rPr lang="fr-FR" dirty="0" smtClean="0"/>
              <a:t>    </a:t>
            </a:r>
            <a:r>
              <a:rPr lang="fr-FR" i="1" dirty="0" smtClean="0"/>
              <a:t>Le 20 mai 1800, le ciel est couvert, Bonaparte et son armée franchissent les Alpes au col du Grand Saint-Bernard. Alors que Napoléon traverse des sentiers très escarpés, sa mule glisse sur une pierre. Heureusement, le guide parvient à le retenir d’une main ferme, sinon le Napoléon Bonaparte aurait dégringolé dans le précipic</a:t>
            </a:r>
            <a:r>
              <a:rPr lang="fr-FR" dirty="0" smtClean="0"/>
              <a:t>e </a:t>
            </a:r>
            <a:endParaRPr lang="fr-FR" dirty="0"/>
          </a:p>
        </p:txBody>
      </p:sp>
      <p:pic>
        <p:nvPicPr>
          <p:cNvPr id="7" name="Espace réservé du contenu 6" descr="Napoléon 5.jpg"/>
          <p:cNvPicPr>
            <a:picLocks noGrp="1" noChangeAspect="1"/>
          </p:cNvPicPr>
          <p:nvPr>
            <p:ph sz="half" idx="2"/>
          </p:nvPr>
        </p:nvPicPr>
        <p:blipFill>
          <a:blip r:embed="rId2" cstate="print"/>
          <a:stretch>
            <a:fillRect/>
          </a:stretch>
        </p:blipFill>
        <p:spPr>
          <a:xfrm>
            <a:off x="5220072" y="1700808"/>
            <a:ext cx="3655144" cy="4852363"/>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sz="half" idx="1"/>
          </p:nvPr>
        </p:nvSpPr>
        <p:spPr>
          <a:xfrm>
            <a:off x="457200" y="2249425"/>
            <a:ext cx="3682752" cy="1683632"/>
          </a:xfrm>
          <a:solidFill>
            <a:schemeClr val="accent2">
              <a:lumMod val="40000"/>
              <a:lumOff val="60000"/>
            </a:schemeClr>
          </a:solidFill>
        </p:spPr>
        <p:txBody>
          <a:bodyPr>
            <a:normAutofit fontScale="85000" lnSpcReduction="10000"/>
          </a:bodyPr>
          <a:lstStyle/>
          <a:p>
            <a:r>
              <a:rPr lang="fr-FR" dirty="0" smtClean="0"/>
              <a:t>Répondre à la problématique</a:t>
            </a:r>
          </a:p>
          <a:p>
            <a:r>
              <a:rPr lang="fr-FR" dirty="0" smtClean="0"/>
              <a:t>Donner son ressenti, ses impressions / pourquoi avoir choisi cette œuvre?</a:t>
            </a:r>
          </a:p>
          <a:p>
            <a:endParaRPr lang="fr-FR" dirty="0"/>
          </a:p>
        </p:txBody>
      </p:sp>
      <p:sp>
        <p:nvSpPr>
          <p:cNvPr id="10" name="Espace réservé du contenu 9"/>
          <p:cNvSpPr>
            <a:spLocks noGrp="1"/>
          </p:cNvSpPr>
          <p:nvPr>
            <p:ph sz="half" idx="2"/>
          </p:nvPr>
        </p:nvSpPr>
        <p:spPr>
          <a:xfrm>
            <a:off x="4427984" y="1772816"/>
            <a:ext cx="4536504" cy="5002571"/>
          </a:xfrm>
        </p:spPr>
        <p:txBody>
          <a:bodyPr>
            <a:normAutofit fontScale="85000" lnSpcReduction="10000"/>
          </a:bodyPr>
          <a:lstStyle/>
          <a:p>
            <a:pPr algn="just"/>
            <a:r>
              <a:rPr lang="fr-FR" b="1" dirty="0" smtClean="0"/>
              <a:t>Pour conclure</a:t>
            </a:r>
            <a:r>
              <a:rPr lang="fr-FR" dirty="0" smtClean="0"/>
              <a:t>, on peut dire que l’art peut se mettre  au service du pouvoir  comme nous le montre cette peinture de David. Le tableau est devenu le symbole même des victoires de Napoléon, alors qu’il ne s’agit que d’un épisode de stratégie militaire. Mais il est vrai que dans l’esprit du public Napoléon Bonaparte est avant tout un conquérant que David a ici su mettre en avant. Sous cet angle, on peut dire que le peintre a servi la propagande bonapartiste. Avec le tableau de David, une légende commence à se construire en image. </a:t>
            </a:r>
          </a:p>
          <a:p>
            <a:pPr algn="just"/>
            <a:r>
              <a:rPr lang="fr-FR" dirty="0" smtClean="0"/>
              <a:t>Personnellement, j’ai choisi cette œuvre car elle permet de s’interroger sur la force et le pouvoir des images, une question toujours d’actualité dans une société saturée d’images comme la nôtre.</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    </a:t>
            </a:r>
            <a:r>
              <a:rPr lang="fr-FR" b="1" u="sng" dirty="0" smtClean="0"/>
              <a:t>Ressources internet</a:t>
            </a:r>
          </a:p>
          <a:p>
            <a:pPr>
              <a:buFont typeface="Wingdings" pitchFamily="2" charset="2"/>
              <a:buChar char="Ø"/>
            </a:pPr>
            <a:r>
              <a:rPr lang="fr-FR" b="1" dirty="0" smtClean="0"/>
              <a:t>   </a:t>
            </a:r>
            <a:r>
              <a:rPr lang="fr-FR" dirty="0" smtClean="0"/>
              <a:t>Le Premier Empire raconté par les plus grands peintres sur le site de la Fondation Napoléon</a:t>
            </a:r>
            <a:br>
              <a:rPr lang="fr-FR" dirty="0" smtClean="0"/>
            </a:br>
            <a:r>
              <a:rPr lang="fr-FR" dirty="0" smtClean="0">
                <a:hlinkClick r:id="rId2"/>
              </a:rPr>
              <a:t>http://www.napoleon.org/fr/essentiels/tableaux/premier_empire.asp</a:t>
            </a:r>
            <a:endParaRPr lang="fr-FR" dirty="0" smtClean="0"/>
          </a:p>
          <a:p>
            <a:pPr>
              <a:buFont typeface="Wingdings" pitchFamily="2" charset="2"/>
              <a:buChar char="Ø"/>
            </a:pPr>
            <a:r>
              <a:rPr lang="fr-FR" dirty="0" smtClean="0"/>
              <a:t>Napoléon en image</a:t>
            </a:r>
            <a:br>
              <a:rPr lang="fr-FR" dirty="0" smtClean="0"/>
            </a:br>
            <a:r>
              <a:rPr lang="fr-FR" dirty="0" smtClean="0">
                <a:hlinkClick r:id="rId3"/>
              </a:rPr>
              <a:t>http://www.histoire-image.org/site/rech/resultat.php?mots_cles=legende+napoleoni</a:t>
            </a:r>
            <a:endParaRPr lang="fr-FR" dirty="0" smtClean="0"/>
          </a:p>
          <a:p>
            <a:pPr>
              <a:buFont typeface="Wingdings" pitchFamily="2" charset="2"/>
              <a:buChar char="Ø"/>
            </a:pPr>
            <a:r>
              <a:rPr lang="fr-FR" dirty="0" smtClean="0"/>
              <a:t>Sur l’épopée napoléonienne </a:t>
            </a:r>
            <a:br>
              <a:rPr lang="fr-FR" dirty="0" smtClean="0"/>
            </a:br>
            <a:r>
              <a:rPr lang="fr-FR" dirty="0" smtClean="0">
                <a:hlinkClick r:id="rId4"/>
              </a:rPr>
              <a:t>http://www.versaillespourtous.fr/fr/611_P_Epopee_Napoleon.php</a:t>
            </a:r>
            <a:endParaRPr lang="fr-FR" dirty="0" smtClean="0"/>
          </a:p>
          <a:p>
            <a:pPr>
              <a:buNone/>
            </a:pPr>
            <a:endParaRPr lang="fr-FR" dirty="0" smtClean="0"/>
          </a:p>
          <a:p>
            <a:pPr>
              <a:buNone/>
            </a:pPr>
            <a:r>
              <a:rPr lang="fr-FR" dirty="0" smtClean="0"/>
              <a:t>     </a:t>
            </a:r>
            <a:r>
              <a:rPr lang="fr-FR" b="1" u="sng" dirty="0" smtClean="0"/>
              <a:t>Ressources papier</a:t>
            </a:r>
          </a:p>
          <a:p>
            <a:pPr>
              <a:buFont typeface="Wingdings" pitchFamily="2" charset="2"/>
              <a:buChar char="Ø"/>
            </a:pPr>
            <a:r>
              <a:rPr lang="fr-FR" dirty="0" smtClean="0"/>
              <a:t>CASALI, </a:t>
            </a:r>
            <a:r>
              <a:rPr lang="fr-FR" i="1" dirty="0" smtClean="0"/>
              <a:t>L’Histoire de France par la peinture</a:t>
            </a:r>
            <a:r>
              <a:rPr lang="fr-FR" dirty="0" smtClean="0"/>
              <a:t>, Fleurus, 2008</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75656" y="5949280"/>
            <a:ext cx="6048672" cy="646331"/>
          </a:xfrm>
          <a:prstGeom prst="rect">
            <a:avLst/>
          </a:prstGeom>
        </p:spPr>
        <p:txBody>
          <a:bodyPr wrap="square">
            <a:spAutoFit/>
          </a:bodyPr>
          <a:lstStyle/>
          <a:p>
            <a:pPr algn="ctr"/>
            <a:r>
              <a:rPr lang="fr-FR" b="1" i="1" dirty="0"/>
              <a:t>Bonaparte Franchissant le </a:t>
            </a:r>
            <a:r>
              <a:rPr lang="fr-FR" b="1" i="1" dirty="0" smtClean="0"/>
              <a:t>Grand Saint-Bernard</a:t>
            </a:r>
            <a:endParaRPr lang="fr-FR" b="1" i="1" dirty="0"/>
          </a:p>
          <a:p>
            <a:pPr algn="ctr"/>
            <a:r>
              <a:rPr lang="fr-FR" b="1" dirty="0" smtClean="0"/>
              <a:t>Jacques-Louis David</a:t>
            </a:r>
          </a:p>
        </p:txBody>
      </p:sp>
      <p:pic>
        <p:nvPicPr>
          <p:cNvPr id="10" name="Image 9" descr="Napoléon4.jpg"/>
          <p:cNvPicPr>
            <a:picLocks noChangeAspect="1"/>
          </p:cNvPicPr>
          <p:nvPr/>
        </p:nvPicPr>
        <p:blipFill>
          <a:blip r:embed="rId2" cstate="print"/>
          <a:stretch>
            <a:fillRect/>
          </a:stretch>
        </p:blipFill>
        <p:spPr>
          <a:xfrm>
            <a:off x="2411760" y="620688"/>
            <a:ext cx="4464496" cy="53148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419872" y="1916832"/>
            <a:ext cx="3168352" cy="369332"/>
          </a:xfrm>
          <a:prstGeom prst="rect">
            <a:avLst/>
          </a:prstGeom>
          <a:noFill/>
        </p:spPr>
        <p:txBody>
          <a:bodyPr wrap="square" rtlCol="0">
            <a:spAutoFit/>
          </a:bodyPr>
          <a:lstStyle/>
          <a:p>
            <a:r>
              <a:rPr lang="fr-FR" b="1" dirty="0" smtClean="0"/>
              <a:t>Domaine : Art du visuel</a:t>
            </a:r>
            <a:endParaRPr lang="fr-FR" b="1" dirty="0"/>
          </a:p>
        </p:txBody>
      </p:sp>
      <p:sp>
        <p:nvSpPr>
          <p:cNvPr id="10" name="ZoneTexte 9"/>
          <p:cNvSpPr txBox="1"/>
          <p:nvPr/>
        </p:nvSpPr>
        <p:spPr>
          <a:xfrm>
            <a:off x="2915816" y="2852936"/>
            <a:ext cx="4248472" cy="369332"/>
          </a:xfrm>
          <a:prstGeom prst="rect">
            <a:avLst/>
          </a:prstGeom>
          <a:noFill/>
        </p:spPr>
        <p:txBody>
          <a:bodyPr wrap="square" rtlCol="0">
            <a:spAutoFit/>
          </a:bodyPr>
          <a:lstStyle/>
          <a:p>
            <a:r>
              <a:rPr lang="fr-FR" b="1" dirty="0" smtClean="0"/>
              <a:t>Thématique : Arts, Etats, Pouvoirs</a:t>
            </a:r>
            <a:endParaRPr lang="fr-FR" b="1" dirty="0"/>
          </a:p>
        </p:txBody>
      </p:sp>
      <p:sp>
        <p:nvSpPr>
          <p:cNvPr id="13" name="ZoneTexte 12"/>
          <p:cNvSpPr txBox="1"/>
          <p:nvPr/>
        </p:nvSpPr>
        <p:spPr>
          <a:xfrm>
            <a:off x="1187624" y="3645024"/>
            <a:ext cx="7704856" cy="646331"/>
          </a:xfrm>
          <a:prstGeom prst="rect">
            <a:avLst/>
          </a:prstGeom>
          <a:noFill/>
        </p:spPr>
        <p:txBody>
          <a:bodyPr wrap="square" rtlCol="0">
            <a:spAutoFit/>
          </a:bodyPr>
          <a:lstStyle/>
          <a:p>
            <a:r>
              <a:rPr lang="fr-FR" b="1" dirty="0" smtClean="0"/>
              <a:t>Problématique : En quoi cette œuvre se met-elle au service </a:t>
            </a:r>
          </a:p>
          <a:p>
            <a:r>
              <a:rPr lang="fr-FR" b="1" dirty="0" smtClean="0"/>
              <a:t>                                  du futur empereur?</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smtClean="0"/>
              <a:t>Sommaire</a:t>
            </a:r>
            <a:endParaRPr lang="fr-FR" dirty="0"/>
          </a:p>
        </p:txBody>
      </p:sp>
      <p:sp>
        <p:nvSpPr>
          <p:cNvPr id="4" name="Sous-titre 3"/>
          <p:cNvSpPr>
            <a:spLocks noGrp="1"/>
          </p:cNvSpPr>
          <p:nvPr>
            <p:ph type="subTitle" idx="1"/>
          </p:nvPr>
        </p:nvSpPr>
        <p:spPr>
          <a:xfrm>
            <a:off x="467544" y="3933056"/>
            <a:ext cx="8676456" cy="2924944"/>
          </a:xfrm>
        </p:spPr>
        <p:txBody>
          <a:bodyPr>
            <a:normAutofit/>
          </a:bodyPr>
          <a:lstStyle/>
          <a:p>
            <a:pPr marL="521208" indent="-457200">
              <a:buAutoNum type="arabicPeriod"/>
            </a:pPr>
            <a:r>
              <a:rPr lang="fr-FR" dirty="0" smtClean="0"/>
              <a:t>Introduction : présentation de l’œuvre et de l’artiste, contexte historique et artistique, thème</a:t>
            </a:r>
          </a:p>
          <a:p>
            <a:pPr marL="521208" indent="-457200">
              <a:buAutoNum type="arabicPeriod"/>
            </a:pPr>
            <a:r>
              <a:rPr lang="fr-FR" dirty="0" smtClean="0"/>
              <a:t>1</a:t>
            </a:r>
            <a:r>
              <a:rPr lang="fr-FR" baseline="30000" dirty="0" smtClean="0"/>
              <a:t>ère</a:t>
            </a:r>
            <a:r>
              <a:rPr lang="fr-FR" dirty="0" smtClean="0"/>
              <a:t> partie : description de l’</a:t>
            </a:r>
            <a:r>
              <a:rPr lang="fr-FR" dirty="0" err="1" smtClean="0"/>
              <a:t>oeuvre</a:t>
            </a:r>
            <a:endParaRPr lang="fr-FR" dirty="0" smtClean="0"/>
          </a:p>
          <a:p>
            <a:pPr marL="521208" indent="-457200">
              <a:buAutoNum type="arabicPeriod"/>
            </a:pPr>
            <a:r>
              <a:rPr lang="fr-FR" dirty="0" smtClean="0"/>
              <a:t>2</a:t>
            </a:r>
            <a:r>
              <a:rPr lang="fr-FR" baseline="30000" dirty="0" smtClean="0"/>
              <a:t>ème</a:t>
            </a:r>
            <a:r>
              <a:rPr lang="fr-FR" dirty="0" smtClean="0"/>
              <a:t> partie : significations et intentions de l’artiste</a:t>
            </a:r>
          </a:p>
          <a:p>
            <a:pPr marL="521208" indent="-457200">
              <a:buAutoNum type="arabicPeriod"/>
            </a:pPr>
            <a:r>
              <a:rPr lang="fr-FR" dirty="0" smtClean="0"/>
              <a:t>3</a:t>
            </a:r>
            <a:r>
              <a:rPr lang="fr-FR" baseline="30000" dirty="0" smtClean="0"/>
              <a:t>ème</a:t>
            </a:r>
            <a:r>
              <a:rPr lang="fr-FR" dirty="0" smtClean="0"/>
              <a:t> partie : filiations et correspondances</a:t>
            </a:r>
          </a:p>
          <a:p>
            <a:pPr marL="521208" indent="-457200">
              <a:buAutoNum type="arabicPeriod"/>
            </a:pPr>
            <a:r>
              <a:rPr lang="fr-FR" dirty="0" smtClean="0"/>
              <a:t>Conclusion</a:t>
            </a:r>
          </a:p>
          <a:p>
            <a:pPr marL="521208" indent="-457200">
              <a:buAutoNum type="arabicPeriod"/>
            </a:pPr>
            <a:r>
              <a:rPr lang="fr-FR" dirty="0" smtClean="0"/>
              <a:t>Bibliographie</a:t>
            </a:r>
          </a:p>
          <a:p>
            <a:pPr marL="521208" indent="-457200"/>
            <a:endParaRPr lang="fr-FR" dirty="0" smtClean="0"/>
          </a:p>
          <a:p>
            <a:pPr marL="521208" indent="-457200"/>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988840"/>
            <a:ext cx="8229600" cy="2016224"/>
          </a:xfrm>
        </p:spPr>
        <p:txBody>
          <a:bodyPr>
            <a:normAutofit/>
          </a:bodyPr>
          <a:lstStyle/>
          <a:p>
            <a:r>
              <a:rPr lang="fr-FR" b="1" dirty="0" smtClean="0"/>
              <a:t>INTRODUCTION :</a:t>
            </a:r>
            <a:br>
              <a:rPr lang="fr-FR" b="1" dirty="0" smtClean="0"/>
            </a:br>
            <a:r>
              <a:rPr lang="fr-FR" b="1" dirty="0" smtClean="0"/>
              <a:t>présentation de l’œuvre et de l’artiste</a:t>
            </a:r>
            <a:endParaRPr lang="fr-F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buFont typeface="Wingdings" pitchFamily="2" charset="2"/>
              <a:buChar char="v"/>
            </a:pPr>
            <a:r>
              <a:rPr lang="fr-FR" dirty="0" smtClean="0"/>
              <a:t>L’œuvre</a:t>
            </a:r>
            <a:endParaRPr lang="fr-FR" dirty="0"/>
          </a:p>
        </p:txBody>
      </p:sp>
      <p:sp>
        <p:nvSpPr>
          <p:cNvPr id="3" name="Espace réservé du contenu 2"/>
          <p:cNvSpPr>
            <a:spLocks noGrp="1"/>
          </p:cNvSpPr>
          <p:nvPr>
            <p:ph sz="half" idx="1"/>
          </p:nvPr>
        </p:nvSpPr>
        <p:spPr>
          <a:xfrm>
            <a:off x="179512" y="2636912"/>
            <a:ext cx="3312368" cy="4005064"/>
          </a:xfrm>
          <a:solidFill>
            <a:schemeClr val="accent2">
              <a:lumMod val="60000"/>
              <a:lumOff val="40000"/>
            </a:schemeClr>
          </a:solidFill>
        </p:spPr>
        <p:txBody>
          <a:bodyPr/>
          <a:lstStyle/>
          <a:p>
            <a:r>
              <a:rPr lang="fr-FR" i="1" dirty="0" smtClean="0"/>
              <a:t>Titre</a:t>
            </a:r>
          </a:p>
          <a:p>
            <a:r>
              <a:rPr lang="fr-FR" dirty="0" smtClean="0"/>
              <a:t>Date de réalisation</a:t>
            </a:r>
          </a:p>
          <a:p>
            <a:r>
              <a:rPr lang="fr-FR" dirty="0" smtClean="0"/>
              <a:t>Nature</a:t>
            </a:r>
          </a:p>
          <a:p>
            <a:r>
              <a:rPr lang="fr-FR" dirty="0" smtClean="0"/>
              <a:t>Technique</a:t>
            </a:r>
          </a:p>
          <a:p>
            <a:r>
              <a:rPr lang="fr-FR" dirty="0" smtClean="0"/>
              <a:t>Dimensions</a:t>
            </a:r>
          </a:p>
          <a:p>
            <a:r>
              <a:rPr lang="fr-FR" dirty="0" smtClean="0"/>
              <a:t>Lieu de conservation</a:t>
            </a:r>
            <a:endParaRPr lang="fr-FR" dirty="0"/>
          </a:p>
        </p:txBody>
      </p:sp>
      <p:sp>
        <p:nvSpPr>
          <p:cNvPr id="4" name="Espace réservé du contenu 3"/>
          <p:cNvSpPr>
            <a:spLocks noGrp="1"/>
          </p:cNvSpPr>
          <p:nvPr>
            <p:ph sz="half" idx="2"/>
          </p:nvPr>
        </p:nvSpPr>
        <p:spPr>
          <a:xfrm>
            <a:off x="3563888" y="2564904"/>
            <a:ext cx="5976664" cy="4498515"/>
          </a:xfrm>
        </p:spPr>
        <p:txBody>
          <a:bodyPr/>
          <a:lstStyle/>
          <a:p>
            <a:r>
              <a:rPr lang="fr-FR" sz="1800" i="1" dirty="0" smtClean="0"/>
              <a:t>Bonaparte Franchissant le Grand-Saint-Bernard</a:t>
            </a:r>
            <a:endParaRPr lang="fr-FR" sz="1800" dirty="0" smtClean="0"/>
          </a:p>
          <a:p>
            <a:r>
              <a:rPr lang="fr-FR" dirty="0" smtClean="0"/>
              <a:t>1800</a:t>
            </a:r>
          </a:p>
          <a:p>
            <a:r>
              <a:rPr lang="fr-FR" dirty="0" smtClean="0"/>
              <a:t>peinture</a:t>
            </a:r>
          </a:p>
          <a:p>
            <a:r>
              <a:rPr lang="fr-FR" dirty="0" smtClean="0"/>
              <a:t>Huile sur toile</a:t>
            </a:r>
          </a:p>
          <a:p>
            <a:r>
              <a:rPr lang="fr-FR" dirty="0" smtClean="0"/>
              <a:t>2,70 X 2,32</a:t>
            </a:r>
          </a:p>
          <a:p>
            <a:r>
              <a:rPr lang="fr-FR" dirty="0" smtClean="0"/>
              <a:t>Château de Versailles, galeries historiques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buFont typeface="Wingdings" pitchFamily="2" charset="2"/>
              <a:buChar char="v"/>
            </a:pPr>
            <a:r>
              <a:rPr lang="fr-FR" dirty="0" smtClean="0"/>
              <a:t>L’artiste </a:t>
            </a:r>
            <a:endParaRPr lang="fr-FR" dirty="0"/>
          </a:p>
        </p:txBody>
      </p:sp>
      <p:sp>
        <p:nvSpPr>
          <p:cNvPr id="7" name="Espace réservé du contenu 6"/>
          <p:cNvSpPr>
            <a:spLocks noGrp="1"/>
          </p:cNvSpPr>
          <p:nvPr>
            <p:ph idx="1"/>
          </p:nvPr>
        </p:nvSpPr>
        <p:spPr>
          <a:xfrm>
            <a:off x="1835696" y="1988840"/>
            <a:ext cx="7308304" cy="4869160"/>
          </a:xfrm>
        </p:spPr>
        <p:txBody>
          <a:bodyPr>
            <a:normAutofit fontScale="92500"/>
          </a:bodyPr>
          <a:lstStyle/>
          <a:p>
            <a:pPr algn="just">
              <a:buNone/>
            </a:pPr>
            <a:r>
              <a:rPr lang="fr-FR" sz="2200" dirty="0" smtClean="0"/>
              <a:t>    Jacques-Louis David est un </a:t>
            </a:r>
            <a:r>
              <a:rPr lang="fr-FR" sz="2200" b="1" dirty="0" smtClean="0"/>
              <a:t>peintre français </a:t>
            </a:r>
            <a:r>
              <a:rPr lang="fr-FR" sz="2200" dirty="0" smtClean="0"/>
              <a:t>né à Paris en 1748 et mort à Bruxelles en 1825. </a:t>
            </a:r>
          </a:p>
          <a:p>
            <a:pPr algn="just">
              <a:buNone/>
            </a:pPr>
            <a:r>
              <a:rPr lang="fr-FR" sz="2200" dirty="0" smtClean="0"/>
              <a:t>    Il </a:t>
            </a:r>
            <a:r>
              <a:rPr lang="fr-FR" sz="2200" b="1" dirty="0" smtClean="0"/>
              <a:t>fut le peintre européen le plus important durant 30 ans, entre 1785 et 1815. Ses thèmes de peinture coïncident avec des changements politiques fondamentaux : Révolution française, conquêtes napoléoniennes… </a:t>
            </a:r>
          </a:p>
          <a:p>
            <a:pPr algn="just">
              <a:buNone/>
            </a:pPr>
            <a:r>
              <a:rPr lang="fr-FR" sz="2200" b="1" dirty="0" smtClean="0"/>
              <a:t>    </a:t>
            </a:r>
            <a:r>
              <a:rPr lang="fr-FR" sz="2200" dirty="0" smtClean="0"/>
              <a:t>Il fut un </a:t>
            </a:r>
            <a:r>
              <a:rPr lang="fr-FR" sz="2200" b="1" dirty="0" smtClean="0"/>
              <a:t>artiste politiquement très engagé</a:t>
            </a:r>
            <a:r>
              <a:rPr lang="fr-FR" sz="2200" dirty="0" smtClean="0"/>
              <a:t>. Il devint le </a:t>
            </a:r>
            <a:r>
              <a:rPr lang="fr-FR" sz="2200" b="1" u="sng" dirty="0" smtClean="0"/>
              <a:t>peintre officiel </a:t>
            </a:r>
            <a:r>
              <a:rPr lang="fr-FR" sz="2200" b="1" dirty="0" smtClean="0"/>
              <a:t>de Napoléon Bonaparte</a:t>
            </a:r>
            <a:r>
              <a:rPr lang="fr-FR" sz="2200" dirty="0" smtClean="0"/>
              <a:t>. Il réalise d’immenses toiles </a:t>
            </a:r>
            <a:r>
              <a:rPr lang="fr-FR" sz="2200" b="1" dirty="0" smtClean="0"/>
              <a:t>commémoratives</a:t>
            </a:r>
            <a:r>
              <a:rPr lang="fr-FR" sz="2200" dirty="0" smtClean="0"/>
              <a:t> représentants la magnificence de la cour impériale, ainsi que </a:t>
            </a:r>
            <a:r>
              <a:rPr lang="fr-FR" sz="2200" b="1" dirty="0" smtClean="0"/>
              <a:t>le culte de l’héroïsme militaire.</a:t>
            </a:r>
            <a:r>
              <a:rPr lang="fr-FR" sz="2200" dirty="0" smtClean="0"/>
              <a:t> </a:t>
            </a:r>
          </a:p>
          <a:p>
            <a:pPr algn="just">
              <a:buNone/>
            </a:pPr>
            <a:r>
              <a:rPr lang="fr-FR" sz="2200" dirty="0" smtClean="0"/>
              <a:t>    Mais une fois Napoléon défait et en exil, David doit quitter la France : il s’installe à Bruxelles où il continuera à peindre jusqu’à sa mort en 1825.</a:t>
            </a:r>
          </a:p>
          <a:p>
            <a:pPr algn="just">
              <a:buNone/>
            </a:pPr>
            <a:endParaRPr lang="fr-FR" sz="2200" dirty="0"/>
          </a:p>
        </p:txBody>
      </p:sp>
      <p:pic>
        <p:nvPicPr>
          <p:cNvPr id="9" name="Image 8" descr="jacques-louis-david-1-sized.jpg"/>
          <p:cNvPicPr>
            <a:picLocks noChangeAspect="1"/>
          </p:cNvPicPr>
          <p:nvPr/>
        </p:nvPicPr>
        <p:blipFill>
          <a:blip r:embed="rId2" cstate="print"/>
          <a:stretch>
            <a:fillRect/>
          </a:stretch>
        </p:blipFill>
        <p:spPr>
          <a:xfrm>
            <a:off x="179512" y="3068960"/>
            <a:ext cx="1694688" cy="2164080"/>
          </a:xfrm>
          <a:prstGeom prst="rect">
            <a:avLst/>
          </a:prstGeom>
        </p:spPr>
      </p:pic>
      <p:sp>
        <p:nvSpPr>
          <p:cNvPr id="13" name="ZoneTexte 12"/>
          <p:cNvSpPr txBox="1"/>
          <p:nvPr/>
        </p:nvSpPr>
        <p:spPr>
          <a:xfrm>
            <a:off x="5652120" y="404664"/>
            <a:ext cx="3240360" cy="1477328"/>
          </a:xfrm>
          <a:prstGeom prst="rect">
            <a:avLst/>
          </a:prstGeom>
          <a:solidFill>
            <a:schemeClr val="accent2">
              <a:lumMod val="60000"/>
              <a:lumOff val="40000"/>
            </a:schemeClr>
          </a:solidFill>
        </p:spPr>
        <p:txBody>
          <a:bodyPr wrap="square" rtlCol="0">
            <a:spAutoFit/>
          </a:bodyPr>
          <a:lstStyle/>
          <a:p>
            <a:r>
              <a:rPr lang="fr-FR" dirty="0" smtClean="0"/>
              <a:t>Dates ; nationalité ; quelques éléments biographiques  (les moments importants de sa vie) ; sa démarche artistique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29600" cy="1152128"/>
          </a:xfrm>
        </p:spPr>
        <p:txBody>
          <a:bodyPr>
            <a:normAutofit fontScale="90000"/>
          </a:bodyPr>
          <a:lstStyle/>
          <a:p>
            <a:pPr>
              <a:buFont typeface="Wingdings" pitchFamily="2" charset="2"/>
              <a:buChar char="v"/>
            </a:pPr>
            <a:r>
              <a:rPr lang="fr-FR" dirty="0" smtClean="0"/>
              <a:t>Le contexte : contexte historique, culturel et artistique</a:t>
            </a:r>
            <a:endParaRPr lang="fr-FR" dirty="0"/>
          </a:p>
        </p:txBody>
      </p:sp>
      <p:sp>
        <p:nvSpPr>
          <p:cNvPr id="3" name="Espace réservé du contenu 2"/>
          <p:cNvSpPr>
            <a:spLocks noGrp="1"/>
          </p:cNvSpPr>
          <p:nvPr>
            <p:ph idx="1"/>
          </p:nvPr>
        </p:nvSpPr>
        <p:spPr/>
        <p:txBody>
          <a:bodyPr>
            <a:normAutofit/>
          </a:bodyPr>
          <a:lstStyle/>
          <a:p>
            <a:pPr algn="just"/>
            <a:r>
              <a:rPr lang="fr-FR" sz="2200" b="1" dirty="0" smtClean="0"/>
              <a:t>Contexte historique </a:t>
            </a:r>
            <a:r>
              <a:rPr lang="fr-FR" sz="2200" dirty="0" smtClean="0"/>
              <a:t>:</a:t>
            </a:r>
          </a:p>
          <a:p>
            <a:pPr algn="just"/>
            <a:endParaRPr lang="fr-FR" sz="2200" dirty="0" smtClean="0"/>
          </a:p>
          <a:p>
            <a:pPr algn="just">
              <a:buNone/>
            </a:pPr>
            <a:r>
              <a:rPr lang="fr-FR" sz="2200" u="sng" dirty="0" smtClean="0"/>
              <a:t>NAPOLEON BONAPARTE </a:t>
            </a:r>
            <a:r>
              <a:rPr lang="fr-FR" sz="2200" dirty="0" smtClean="0"/>
              <a:t>:  en brumaire an VII (novembre 1799), Napoléon Bonaparte s’empare du pouvoir et écarte le danger du retour de la royauté. Il préserve l’essentiel des acquis de 1789 (l’abolition des privilèges et l’égalité). Il essaie de réconcilier la société française déchirée en laissant entrer les émigrés et en assurant la paix religieuse.  </a:t>
            </a:r>
          </a:p>
          <a:p>
            <a:endParaRPr lang="fr-F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u="sng" dirty="0" smtClean="0"/>
              <a:t>LA TRAVERSEE DES ALPES </a:t>
            </a:r>
            <a:r>
              <a:rPr lang="fr-FR" dirty="0" smtClean="0"/>
              <a:t>: </a:t>
            </a:r>
          </a:p>
          <a:p>
            <a:pPr algn="just">
              <a:buNone/>
            </a:pPr>
            <a:r>
              <a:rPr lang="fr-FR" dirty="0" smtClean="0"/>
              <a:t>   </a:t>
            </a:r>
            <a:r>
              <a:rPr lang="fr-FR" sz="2200" dirty="0" smtClean="0"/>
              <a:t>La traversée des Alpes est un épisode dans la guerre qui oppose la jeune République française à une coalition composée du Royaume-Uni , de l’Autriche , la Russie et la Turquie. Dès le 15 mai, Bonaparte concentre ses forces en Suisse, en vue de passer en Italie par le Nord. Dès le 20 mai, l'artillerie française passe le col, malgré les difficultés. Le 2 juin le « Petit Caporal » entre à Milan.</a:t>
            </a:r>
            <a:endParaRPr lang="fr-FR"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298</TotalTime>
  <Words>970</Words>
  <Application>Microsoft Office PowerPoint</Application>
  <PresentationFormat>Affichage à l'écran (4:3)</PresentationFormat>
  <Paragraphs>84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Urbain</vt:lpstr>
      <vt:lpstr>HISTOIRE DES ARTS :</vt:lpstr>
      <vt:lpstr>Diapositive 2</vt:lpstr>
      <vt:lpstr>Diapositive 3</vt:lpstr>
      <vt:lpstr>Sommaire</vt:lpstr>
      <vt:lpstr>INTRODUCTION : présentation de l’œuvre et de l’artiste</vt:lpstr>
      <vt:lpstr>L’œuvre</vt:lpstr>
      <vt:lpstr>L’artiste </vt:lpstr>
      <vt:lpstr>Le contexte : contexte historique, culturel et artistique</vt:lpstr>
      <vt:lpstr>Diapositive 9</vt:lpstr>
      <vt:lpstr>Diapositive 10</vt:lpstr>
      <vt:lpstr>Le thème de l’oeuvre</vt:lpstr>
      <vt:lpstr>Ière partie : Description de l’œuvre</vt:lpstr>
      <vt:lpstr>Diapositive 13</vt:lpstr>
      <vt:lpstr>Diapositive 14</vt:lpstr>
      <vt:lpstr>Diapositive 15</vt:lpstr>
      <vt:lpstr>2ème partie : significations et intentions</vt:lpstr>
      <vt:lpstr>3ème partie : filiations et correspondances</vt:lpstr>
      <vt:lpstr>Conclusion</vt:lpstr>
      <vt:lpstr>Bibliographie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L’histoire de Napoléon Bonaparte par la peinture</dc:title>
  <dc:creator>gillou</dc:creator>
  <cp:lastModifiedBy>gillou</cp:lastModifiedBy>
  <cp:revision>35</cp:revision>
  <dcterms:created xsi:type="dcterms:W3CDTF">2014-01-08T23:00:18Z</dcterms:created>
  <dcterms:modified xsi:type="dcterms:W3CDTF">2014-01-27T21:17:53Z</dcterms:modified>
</cp:coreProperties>
</file>