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84" r:id="rId4"/>
    <p:sldId id="260" r:id="rId5"/>
    <p:sldId id="257" r:id="rId6"/>
    <p:sldId id="282" r:id="rId7"/>
    <p:sldId id="283" r:id="rId8"/>
    <p:sldId id="261" r:id="rId9"/>
    <p:sldId id="278" r:id="rId10"/>
    <p:sldId id="264" r:id="rId11"/>
    <p:sldId id="262" r:id="rId12"/>
    <p:sldId id="263" r:id="rId13"/>
    <p:sldId id="265" r:id="rId14"/>
    <p:sldId id="266" r:id="rId15"/>
    <p:sldId id="281" r:id="rId16"/>
    <p:sldId id="267" r:id="rId17"/>
    <p:sldId id="276" r:id="rId18"/>
    <p:sldId id="279" r:id="rId19"/>
    <p:sldId id="277" r:id="rId20"/>
    <p:sldId id="287" r:id="rId21"/>
    <p:sldId id="280" r:id="rId22"/>
    <p:sldId id="268" r:id="rId23"/>
    <p:sldId id="269" r:id="rId24"/>
    <p:sldId id="285" r:id="rId25"/>
    <p:sldId id="270" r:id="rId26"/>
    <p:sldId id="271" r:id="rId27"/>
    <p:sldId id="288" r:id="rId28"/>
    <p:sldId id="272" r:id="rId29"/>
    <p:sldId id="273" r:id="rId30"/>
    <p:sldId id="274" r:id="rId31"/>
    <p:sldId id="286" r:id="rId32"/>
    <p:sldId id="27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HISTOIRE DES ARTS – 4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400800" cy="694928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XIX</a:t>
            </a:r>
            <a:r>
              <a:rPr lang="fr-FR" sz="4000" b="1" baseline="30000" dirty="0" smtClean="0"/>
              <a:t>ème </a:t>
            </a:r>
            <a:r>
              <a:rPr lang="fr-FR" sz="4000" b="1" dirty="0" smtClean="0"/>
              <a:t>siècle</a:t>
            </a:r>
            <a:endParaRPr lang="fr-F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Opéra Garnier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Charles GARNIER (1875)</a:t>
            </a:r>
            <a:endParaRPr lang="fr-FR" dirty="0"/>
          </a:p>
        </p:txBody>
      </p:sp>
      <p:pic>
        <p:nvPicPr>
          <p:cNvPr id="4" name="Espace réservé du contenu 3" descr="Paris_Opera_full_frontal_architecture,_May_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3556" y="2249488"/>
            <a:ext cx="6436888" cy="43243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Tour Eiffel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 </a:t>
            </a:r>
            <a:r>
              <a:rPr lang="fr-FR" sz="3600" dirty="0" smtClean="0"/>
              <a:t>Stephen </a:t>
            </a:r>
            <a:r>
              <a:rPr lang="fr-FR" sz="3600" dirty="0" err="1" smtClean="0"/>
              <a:t>Sauvestre</a:t>
            </a:r>
            <a:r>
              <a:rPr lang="fr-FR" sz="3600" dirty="0" smtClean="0"/>
              <a:t> (architecte) </a:t>
            </a:r>
            <a:br>
              <a:rPr lang="fr-FR" sz="3600" dirty="0" smtClean="0"/>
            </a:br>
            <a:r>
              <a:rPr lang="fr-FR" sz="3600" dirty="0" smtClean="0"/>
              <a:t> Ingénieur Gustave Eiffel (ingénieur) – (1887-89</a:t>
            </a:r>
            <a:r>
              <a:rPr lang="fr-FR" sz="4000" dirty="0" smtClean="0"/>
              <a:t>)</a:t>
            </a:r>
            <a:endParaRPr lang="fr-FR" sz="4000" dirty="0"/>
          </a:p>
        </p:txBody>
      </p:sp>
      <p:pic>
        <p:nvPicPr>
          <p:cNvPr id="4" name="Espace réservé du contenu 3" descr="483px-Tour_Eiffel_3c02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3000341" cy="37209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Liberté éclairant le monde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Frédéric Auguste Bartholdi - 1886</a:t>
            </a:r>
            <a:endParaRPr lang="fr-FR" dirty="0"/>
          </a:p>
        </p:txBody>
      </p:sp>
      <p:pic>
        <p:nvPicPr>
          <p:cNvPr id="6" name="Espace réservé du contenu 5" descr="07l8l4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960" y="2460943"/>
            <a:ext cx="2926080" cy="39014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mere.hautetfort.com/album/histoire-des-arts/29372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104456" cy="410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Les Misérables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Victor HUGO (1862)</a:t>
            </a:r>
            <a:endParaRPr lang="fr-FR" dirty="0"/>
          </a:p>
        </p:txBody>
      </p:sp>
      <p:pic>
        <p:nvPicPr>
          <p:cNvPr id="4" name="Espace réservé du contenu 3" descr="CINEMA_Les_Miserables_nouveau_trailer_epique_1352470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9950" y="2249488"/>
            <a:ext cx="7684100" cy="43243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Au Bonheur des Dames</a:t>
            </a:r>
            <a:br>
              <a:rPr lang="fr-FR" b="1" i="1" dirty="0" smtClean="0"/>
            </a:br>
            <a:r>
              <a:rPr lang="fr-FR" dirty="0" smtClean="0"/>
              <a:t>Emile Zola (1883)</a:t>
            </a:r>
            <a:endParaRPr lang="fr-FR" dirty="0"/>
          </a:p>
        </p:txBody>
      </p:sp>
      <p:pic>
        <p:nvPicPr>
          <p:cNvPr id="4" name="Espace réservé du contenu 3" descr="9782012814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5685" y="2249488"/>
            <a:ext cx="2992630" cy="4324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Le lac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Alphonse de Lamartine (1820)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4474840" cy="4824536"/>
          </a:xfrm>
        </p:spPr>
        <p:txBody>
          <a:bodyPr/>
          <a:lstStyle/>
          <a:p>
            <a:pPr algn="ctr">
              <a:buNone/>
            </a:pPr>
            <a:endParaRPr lang="fr-FR" dirty="0" smtClean="0">
              <a:solidFill>
                <a:srgbClr val="7030A0"/>
              </a:solidFill>
              <a:latin typeface="Vivaldi" pitchFamily="66" charset="0"/>
            </a:endParaRPr>
          </a:p>
          <a:p>
            <a:pPr algn="ctr">
              <a:buNone/>
            </a:pPr>
            <a:endParaRPr lang="fr-FR" dirty="0" smtClean="0">
              <a:solidFill>
                <a:srgbClr val="7030A0"/>
              </a:solidFill>
              <a:latin typeface="Vivaldi" pitchFamily="66" charset="0"/>
            </a:endParaRPr>
          </a:p>
          <a:p>
            <a:pPr algn="ctr">
              <a:buNone/>
            </a:pPr>
            <a:r>
              <a:rPr lang="fr-FR" dirty="0" smtClean="0">
                <a:solidFill>
                  <a:srgbClr val="7030A0"/>
                </a:solidFill>
                <a:latin typeface="Vivaldi" pitchFamily="66" charset="0"/>
              </a:rPr>
              <a:t>" </a:t>
            </a:r>
            <a: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  <a:t>Ô temps ! suspends ton vol, et vous, heures propices !</a:t>
            </a:r>
            <a:b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  <a:t>Suspendez votre cours :</a:t>
            </a:r>
            <a:b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  <a:t>Laissez-nous savourer les rapides délices</a:t>
            </a:r>
            <a:b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Brush Script MT" pitchFamily="66" charset="0"/>
              </a:rPr>
              <a:t>Des plus beaux de nos jours !</a:t>
            </a:r>
            <a:endParaRPr lang="fr-FR" b="1" dirty="0">
              <a:solidFill>
                <a:srgbClr val="7030A0"/>
              </a:solidFill>
              <a:latin typeface="Brush Script MT" pitchFamily="66" charset="0"/>
            </a:endParaRPr>
          </a:p>
        </p:txBody>
      </p:sp>
      <p:pic>
        <p:nvPicPr>
          <p:cNvPr id="4" name="Image 3" descr="lamart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087164"/>
            <a:ext cx="3024336" cy="46070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amere.hautetfort.com/album/histoire-des-arts/4080129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032448" cy="403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Le Voyage d’hiver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Franz SCHUBERT (1827)</a:t>
            </a:r>
            <a:endParaRPr lang="fr-FR" dirty="0"/>
          </a:p>
        </p:txBody>
      </p:sp>
      <p:pic>
        <p:nvPicPr>
          <p:cNvPr id="4" name="Espace réservé du contenu 3" descr="440px-Schubert_Gute_Nacht_correct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6627613" cy="2440168"/>
          </a:xfrm>
        </p:spPr>
      </p:pic>
      <p:pic>
        <p:nvPicPr>
          <p:cNvPr id="5" name="Image 4" descr="Schu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650" y="3284984"/>
            <a:ext cx="241935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symphonie fantastique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Berlioz (1830)</a:t>
            </a:r>
            <a:endParaRPr lang="fr-FR" dirty="0"/>
          </a:p>
        </p:txBody>
      </p:sp>
      <p:pic>
        <p:nvPicPr>
          <p:cNvPr id="4" name="Espace réservé du contenu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132856"/>
            <a:ext cx="2636709" cy="3929213"/>
          </a:xfrm>
        </p:spPr>
      </p:pic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431082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amere.hautetfort.com/album/histoire-des-arts/1003575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384376" cy="338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rts de la Scè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3888432" cy="3888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vie parisienne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Jacques OFFENBACH (1866)</a:t>
            </a:r>
            <a:endParaRPr lang="fr-FR" dirty="0"/>
          </a:p>
        </p:txBody>
      </p:sp>
      <p:pic>
        <p:nvPicPr>
          <p:cNvPr id="4" name="Espace réservé du contenu 3" descr="vie_p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3441" y="2249488"/>
            <a:ext cx="3097117" cy="43243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devez réaliser un diaporama présentant une œuvre choisie parmi celles présentées précédemment.</a:t>
            </a:r>
          </a:p>
          <a:p>
            <a:r>
              <a:rPr lang="fr-FR" dirty="0" smtClean="0"/>
              <a:t>Vous devez suivre le modèle ci-dessous pour réaliser ce travail d’histoire des arts.</a:t>
            </a:r>
          </a:p>
          <a:p>
            <a:r>
              <a:rPr lang="fr-FR" dirty="0" smtClean="0"/>
              <a:t>A terminer pour le 21 mars</a:t>
            </a:r>
          </a:p>
          <a:p>
            <a:r>
              <a:rPr lang="fr-FR" dirty="0" smtClean="0"/>
              <a:t>Vous présenterez ce travail à l’oral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Introduction : présentation de l’œuvre et de l’artiste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1. Fiche d’identité</a:t>
            </a:r>
          </a:p>
          <a:p>
            <a:pPr>
              <a:buNone/>
            </a:pPr>
            <a:r>
              <a:rPr lang="fr-FR" i="1" dirty="0" smtClean="0"/>
              <a:t>Titre</a:t>
            </a:r>
          </a:p>
          <a:p>
            <a:pPr>
              <a:buNone/>
            </a:pPr>
            <a:r>
              <a:rPr lang="fr-FR" i="1" dirty="0" smtClean="0"/>
              <a:t>Artiste</a:t>
            </a:r>
          </a:p>
          <a:p>
            <a:pPr>
              <a:buNone/>
            </a:pPr>
            <a:r>
              <a:rPr lang="fr-FR" i="1" dirty="0" smtClean="0"/>
              <a:t>Nature</a:t>
            </a:r>
            <a:endParaRPr lang="fr-FR" i="1" dirty="0" smtClean="0"/>
          </a:p>
          <a:p>
            <a:pPr>
              <a:buNone/>
            </a:pPr>
            <a:r>
              <a:rPr lang="fr-FR" i="1" dirty="0" smtClean="0"/>
              <a:t>Date de </a:t>
            </a:r>
            <a:r>
              <a:rPr lang="fr-FR" i="1" dirty="0" smtClean="0"/>
              <a:t>réalisation</a:t>
            </a:r>
          </a:p>
          <a:p>
            <a:pPr>
              <a:buNone/>
            </a:pPr>
            <a:r>
              <a:rPr lang="fr-FR" i="1" dirty="0" smtClean="0"/>
              <a:t>Dimensions</a:t>
            </a:r>
            <a:endParaRPr lang="fr-FR" i="1" dirty="0" smtClean="0"/>
          </a:p>
          <a:p>
            <a:pPr>
              <a:buNone/>
            </a:pPr>
            <a:r>
              <a:rPr lang="fr-FR" i="1" dirty="0" smtClean="0"/>
              <a:t>Technique</a:t>
            </a:r>
          </a:p>
          <a:p>
            <a:pPr>
              <a:buNone/>
            </a:pPr>
            <a:r>
              <a:rPr lang="fr-FR" i="1" dirty="0" smtClean="0"/>
              <a:t>Lieu de conservation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2. </a:t>
            </a:r>
            <a:r>
              <a:rPr lang="fr-FR" b="1" u="sng" dirty="0" smtClean="0"/>
              <a:t>Biographie de </a:t>
            </a:r>
            <a:r>
              <a:rPr lang="fr-FR" b="1" u="sng" dirty="0" smtClean="0"/>
              <a:t>l’artiste</a:t>
            </a:r>
          </a:p>
          <a:p>
            <a:pPr>
              <a:spcBef>
                <a:spcPts val="0"/>
              </a:spcBef>
              <a:buNone/>
            </a:pPr>
            <a:r>
              <a:rPr lang="fr-FR" i="1" dirty="0" smtClean="0"/>
              <a:t>   Dates </a:t>
            </a:r>
            <a:r>
              <a:rPr lang="fr-FR" i="1" dirty="0" smtClean="0"/>
              <a:t>; nationalité ; quelques éléments biographiques  (les moments importants de sa vie) ; sa démarche artistique </a:t>
            </a:r>
          </a:p>
          <a:p>
            <a:pPr>
              <a:buNone/>
            </a:pPr>
            <a:endParaRPr lang="fr-FR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>
              <a:buNone/>
            </a:pPr>
            <a:endParaRPr lang="fr-FR" b="1" u="sng" dirty="0" smtClean="0"/>
          </a:p>
          <a:p>
            <a:pPr>
              <a:buNone/>
            </a:pPr>
            <a:r>
              <a:rPr lang="fr-FR" b="1" u="sng" dirty="0" smtClean="0"/>
              <a:t>3. Contexte historique</a:t>
            </a:r>
          </a:p>
          <a:p>
            <a:pPr algn="just">
              <a:buNone/>
            </a:pPr>
            <a:r>
              <a:rPr lang="fr-FR" i="1" dirty="0" smtClean="0"/>
              <a:t>   Les grands événements liés à la période de la réalisation de l’</a:t>
            </a:r>
            <a:r>
              <a:rPr lang="fr-FR" i="1" dirty="0" err="1" smtClean="0"/>
              <a:t>oeuvre</a:t>
            </a:r>
            <a:endParaRPr lang="fr-FR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4. </a:t>
            </a:r>
            <a:r>
              <a:rPr lang="fr-FR" b="1" u="sng" dirty="0" smtClean="0"/>
              <a:t>Contexte artistique</a:t>
            </a:r>
          </a:p>
          <a:p>
            <a:pPr>
              <a:buNone/>
            </a:pPr>
            <a:r>
              <a:rPr lang="fr-FR" i="1" dirty="0" smtClean="0"/>
              <a:t>    Mouvement auquel est rattaché l’œuvre : définition et caractéristiques</a:t>
            </a:r>
            <a:endParaRPr lang="fr-FR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5. Thème de l’œuvre :</a:t>
            </a:r>
          </a:p>
          <a:p>
            <a:pPr>
              <a:buNone/>
            </a:pPr>
            <a:endParaRPr lang="fr-FR" b="1" u="sng" dirty="0" smtClean="0"/>
          </a:p>
          <a:p>
            <a:pPr>
              <a:buNone/>
            </a:pPr>
            <a:r>
              <a:rPr lang="fr-FR" i="1" dirty="0" smtClean="0"/>
              <a:t>En </a:t>
            </a:r>
            <a:r>
              <a:rPr lang="fr-FR" i="1" smtClean="0"/>
              <a:t>une phrase.</a:t>
            </a:r>
            <a:endParaRPr lang="fr-FR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partie : Description de l’œuvre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i="1" dirty="0" smtClean="0"/>
          </a:p>
          <a:p>
            <a:r>
              <a:rPr lang="fr-FR" i="1" dirty="0" smtClean="0"/>
              <a:t>Décrire </a:t>
            </a:r>
            <a:r>
              <a:rPr lang="fr-FR" i="1" dirty="0" smtClean="0"/>
              <a:t>ce qui est représenté (plan par plan)</a:t>
            </a:r>
          </a:p>
          <a:p>
            <a:r>
              <a:rPr lang="fr-FR" i="1" dirty="0" smtClean="0"/>
              <a:t>Technique(s)</a:t>
            </a:r>
          </a:p>
          <a:p>
            <a:r>
              <a:rPr lang="fr-FR" i="1" dirty="0" smtClean="0"/>
              <a:t>Composition</a:t>
            </a:r>
          </a:p>
          <a:p>
            <a:r>
              <a:rPr lang="fr-FR" i="1" dirty="0" smtClean="0"/>
              <a:t>Couleurs</a:t>
            </a:r>
          </a:p>
          <a:p>
            <a:r>
              <a:rPr lang="fr-FR" i="1" dirty="0" smtClean="0"/>
              <a:t>Lumière</a:t>
            </a:r>
            <a:endParaRPr lang="fr-FR" i="1" dirty="0" smtClean="0"/>
          </a:p>
          <a:p>
            <a:pPr>
              <a:buNone/>
            </a:pPr>
            <a:endParaRPr lang="fr-FR" i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 : analyse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i="1" dirty="0" smtClean="0"/>
              <a:t>Significations </a:t>
            </a:r>
            <a:r>
              <a:rPr lang="fr-FR" i="1" dirty="0" smtClean="0"/>
              <a:t>de l’œuvre : sens de l’œuvre? La portée de cette œuvre à son époque</a:t>
            </a:r>
          </a:p>
          <a:p>
            <a:r>
              <a:rPr lang="fr-FR" i="1" dirty="0" smtClean="0"/>
              <a:t>Intentions de l’artiste : qu’a-t-il voulu exprimer?</a:t>
            </a:r>
          </a:p>
          <a:p>
            <a:pPr>
              <a:buNone/>
            </a:pPr>
            <a:endParaRPr lang="fr-FR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Le radeau de la méduse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Théodore Géricault ( 1819)</a:t>
            </a:r>
            <a:endParaRPr lang="fr-FR" dirty="0"/>
          </a:p>
        </p:txBody>
      </p:sp>
      <p:pic>
        <p:nvPicPr>
          <p:cNvPr id="4" name="Espace réservé du contenu 3" descr="JEAN_LOUIS_THÉODORE_GÉRICAULT_-_La_Balsa_de_la_Medusa_(Museo_del_Louvre,_1818-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262" y="2249488"/>
            <a:ext cx="6335475" cy="4324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partie : prolongements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i="1" dirty="0" smtClean="0"/>
              <a:t>  Trouvez d’autres œuvres en lien avec l’œuvre analysée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i="1" dirty="0" smtClean="0"/>
              <a:t>Donnez votre avis, vos impressions sur </a:t>
            </a:r>
            <a:r>
              <a:rPr lang="fr-FR" i="1" dirty="0" smtClean="0"/>
              <a:t>l’œuvre.</a:t>
            </a:r>
          </a:p>
          <a:p>
            <a:pPr>
              <a:buNone/>
            </a:pPr>
            <a:endParaRPr lang="fr-FR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Ouvrages</a:t>
            </a:r>
          </a:p>
          <a:p>
            <a:pPr>
              <a:buNone/>
            </a:pPr>
            <a:r>
              <a:rPr lang="fr-FR" dirty="0" smtClean="0"/>
              <a:t>    Prénom, Nom de l’auteur, </a:t>
            </a:r>
            <a:r>
              <a:rPr lang="fr-FR" i="1" dirty="0" smtClean="0"/>
              <a:t>Titre</a:t>
            </a:r>
            <a:r>
              <a:rPr lang="fr-FR" dirty="0" smtClean="0"/>
              <a:t>, Editeur, date d’édition</a:t>
            </a:r>
          </a:p>
          <a:p>
            <a:endParaRPr lang="fr-FR" dirty="0" smtClean="0"/>
          </a:p>
          <a:p>
            <a:r>
              <a:rPr lang="fr-FR" b="1" u="sng" dirty="0" smtClean="0"/>
              <a:t>Sites web</a:t>
            </a:r>
          </a:p>
          <a:p>
            <a:pPr>
              <a:buNone/>
            </a:pPr>
            <a:r>
              <a:rPr lang="fr-FR" dirty="0" smtClean="0"/>
              <a:t>Nom du site, </a:t>
            </a:r>
            <a:r>
              <a:rPr lang="fr-FR" u="sng" dirty="0" smtClean="0"/>
              <a:t>adresse url</a:t>
            </a:r>
            <a:r>
              <a:rPr lang="fr-FR" dirty="0" smtClean="0"/>
              <a:t>, date de consultation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liberté guidant la peuple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Eugène DELACROIX (1830)</a:t>
            </a:r>
            <a:endParaRPr lang="fr-FR" dirty="0"/>
          </a:p>
        </p:txBody>
      </p:sp>
      <p:pic>
        <p:nvPicPr>
          <p:cNvPr id="4" name="Espace réservé du contenu 3" descr="tsi5_delacroix_00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4834418" cy="3836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gare Saint-Lazare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Claude Monet (1877)</a:t>
            </a:r>
            <a:endParaRPr lang="fr-FR" dirty="0"/>
          </a:p>
        </p:txBody>
      </p:sp>
      <p:pic>
        <p:nvPicPr>
          <p:cNvPr id="8" name="Espace réservé du contenu 7" descr="sio1_monet_00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5108918" cy="37923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Mi-carême sur les boulevards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Camille PISSARRO (1897)</a:t>
            </a:r>
            <a:endParaRPr lang="fr-FR" dirty="0"/>
          </a:p>
        </p:txBody>
      </p:sp>
      <p:pic>
        <p:nvPicPr>
          <p:cNvPr id="4" name="Image 3" descr="mardi-gras-on-the-boulevards-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248" y="2492896"/>
            <a:ext cx="5132048" cy="4128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Le Triomphe de la République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Jules DALOU (1889)</a:t>
            </a:r>
            <a:endParaRPr lang="fr-FR" dirty="0"/>
          </a:p>
        </p:txBody>
      </p:sp>
      <p:pic>
        <p:nvPicPr>
          <p:cNvPr id="4" name="Espace réservé du contenu 3" descr="Le_triomphe_de_la_République,_Place_de_la_Nation_Paris_Aimé_Jules_Dal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9738" y="2564904"/>
            <a:ext cx="4224814" cy="33376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dalotrentanel.wifeo.com/images/a/art/art-e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104456" cy="410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 smtClean="0"/>
              <a:t>La gare du Nord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Jacques HITTORF (1865)</a:t>
            </a:r>
            <a:endParaRPr lang="fr-FR" dirty="0"/>
          </a:p>
        </p:txBody>
      </p:sp>
      <p:pic>
        <p:nvPicPr>
          <p:cNvPr id="4" name="Espace réservé du contenu 3" descr="01_gare_du_n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68894"/>
            <a:ext cx="6313884" cy="42092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261</TotalTime>
  <Words>306</Words>
  <Application>Microsoft Office PowerPoint</Application>
  <PresentationFormat>Affichage à l'écran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Urbain</vt:lpstr>
      <vt:lpstr>HISTOIRE DES ARTS – 4ème </vt:lpstr>
      <vt:lpstr>Diapositive 2</vt:lpstr>
      <vt:lpstr>Le radeau de la méduse Théodore Géricault ( 1819)</vt:lpstr>
      <vt:lpstr>La liberté guidant la peuple Eugène DELACROIX (1830)</vt:lpstr>
      <vt:lpstr>La gare Saint-Lazare  Claude Monet (1877)</vt:lpstr>
      <vt:lpstr>La Mi-carême sur les boulevards Camille PISSARRO (1897)</vt:lpstr>
      <vt:lpstr>Le Triomphe de la République Jules DALOU (1889)</vt:lpstr>
      <vt:lpstr>Diapositive 8</vt:lpstr>
      <vt:lpstr>La gare du Nord Jacques HITTORF (1865)</vt:lpstr>
      <vt:lpstr>Opéra Garnier Charles GARNIER (1875)</vt:lpstr>
      <vt:lpstr>La Tour Eiffel  Stephen Sauvestre (architecte)   Ingénieur Gustave Eiffel (ingénieur) – (1887-89)</vt:lpstr>
      <vt:lpstr>La Liberté éclairant le monde Frédéric Auguste Bartholdi - 1886</vt:lpstr>
      <vt:lpstr>Diapositive 13</vt:lpstr>
      <vt:lpstr>Les Misérables  Victor HUGO (1862)</vt:lpstr>
      <vt:lpstr>Au Bonheur des Dames Emile Zola (1883)</vt:lpstr>
      <vt:lpstr>Le lac  Alphonse de Lamartine (1820)</vt:lpstr>
      <vt:lpstr>Diapositive 17</vt:lpstr>
      <vt:lpstr>Le Voyage d’hiver Franz SCHUBERT (1827)</vt:lpstr>
      <vt:lpstr>La symphonie fantastique Berlioz (1830)</vt:lpstr>
      <vt:lpstr>Diapositive 20</vt:lpstr>
      <vt:lpstr>La vie parisienne Jacques OFFENBACH (1866)</vt:lpstr>
      <vt:lpstr>Consignes</vt:lpstr>
      <vt:lpstr>Introduction : présentation de l’œuvre et de l’artiste</vt:lpstr>
      <vt:lpstr>Diapositive 24</vt:lpstr>
      <vt:lpstr>Diapositive 25</vt:lpstr>
      <vt:lpstr>Diapositive 26</vt:lpstr>
      <vt:lpstr>Diapositive 27</vt:lpstr>
      <vt:lpstr>1ère partie : Description de l’œuvre </vt:lpstr>
      <vt:lpstr>2ème partie : analyse </vt:lpstr>
      <vt:lpstr>3ème partie : prolongements</vt:lpstr>
      <vt:lpstr>Conclusion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DES ARTS</dc:title>
  <dc:creator>gillou</dc:creator>
  <cp:lastModifiedBy>gillou</cp:lastModifiedBy>
  <cp:revision>29</cp:revision>
  <dcterms:created xsi:type="dcterms:W3CDTF">2014-02-06T19:09:42Z</dcterms:created>
  <dcterms:modified xsi:type="dcterms:W3CDTF">2014-02-06T23:59:35Z</dcterms:modified>
</cp:coreProperties>
</file>