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67" r:id="rId2"/>
    <p:sldId id="258" r:id="rId3"/>
    <p:sldId id="279" r:id="rId4"/>
    <p:sldId id="288" r:id="rId5"/>
    <p:sldId id="290" r:id="rId6"/>
    <p:sldId id="283" r:id="rId7"/>
    <p:sldId id="260" r:id="rId8"/>
    <p:sldId id="286" r:id="rId9"/>
    <p:sldId id="287" r:id="rId10"/>
    <p:sldId id="269" r:id="rId11"/>
    <p:sldId id="270" r:id="rId12"/>
    <p:sldId id="289" r:id="rId13"/>
    <p:sldId id="280" r:id="rId14"/>
    <p:sldId id="263" r:id="rId15"/>
    <p:sldId id="291" r:id="rId16"/>
    <p:sldId id="292" r:id="rId17"/>
    <p:sldId id="293" r:id="rId18"/>
    <p:sldId id="294" r:id="rId19"/>
    <p:sldId id="295" r:id="rId20"/>
    <p:sldId id="275" r:id="rId21"/>
    <p:sldId id="266" r:id="rId22"/>
    <p:sldId id="265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576" autoAdjust="0"/>
  </p:normalViewPr>
  <p:slideViewPr>
    <p:cSldViewPr>
      <p:cViewPr varScale="1">
        <p:scale>
          <a:sx n="81" d="100"/>
          <a:sy n="81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E9975-CDC5-4D46-BE2D-B64DB1930C45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8E339-718E-4C16-A495-7C506656E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95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E339-718E-4C16-A495-7C506656EBA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05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87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341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81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80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91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2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03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666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9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18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33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060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06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614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39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93DDEB-B474-400F-B990-9200F47FB75D}" type="datetimeFigureOut">
              <a:rPr lang="fr-FR" smtClean="0"/>
              <a:pPr/>
              <a:t>11/01/2016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35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HISTOIRE DES ARTS :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EXEMPLE D’ANALYSE D’UN FILM – </a:t>
            </a:r>
          </a:p>
          <a:p>
            <a:r>
              <a:rPr lang="fr-FR" b="1" dirty="0" smtClean="0"/>
              <a:t>ART DU VISUEL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3563888" y="5589240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NB : ce diaporama contient du texte afin de vous montrer ce qui doit être dit à l’oral.</a:t>
            </a:r>
          </a:p>
          <a:p>
            <a:r>
              <a:rPr lang="fr-FR" b="1" dirty="0" smtClean="0"/>
              <a:t> Attention, le jour de l’oral : pas de texte (sauf sommaire, titre et légendes).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013576" cy="792088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dirty="0" smtClean="0"/>
              <a:t>Le contexte : contexte historique, artistique et de diffusion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200" b="1" dirty="0" smtClean="0"/>
              <a:t>Contexte historique </a:t>
            </a:r>
            <a:r>
              <a:rPr lang="fr-FR" sz="2200" dirty="0" smtClean="0"/>
              <a:t>:</a:t>
            </a:r>
          </a:p>
          <a:p>
            <a:pPr marL="109728" indent="0" algn="just">
              <a:buNone/>
            </a:pPr>
            <a:r>
              <a:rPr lang="fr-FR" sz="2000" dirty="0" smtClean="0"/>
              <a:t>Dans les années 60, le monde est en pleine </a:t>
            </a:r>
            <a:r>
              <a:rPr lang="fr-FR" sz="2000" dirty="0"/>
              <a:t>guerre froide </a:t>
            </a:r>
            <a:r>
              <a:rPr lang="fr-FR" sz="2000" dirty="0" smtClean="0"/>
              <a:t>qui amène </a:t>
            </a:r>
            <a:r>
              <a:rPr lang="fr-FR" sz="2000" dirty="0"/>
              <a:t>les États-Unis et l'Union des républiques socialistes soviétiques (URSS) au bord de </a:t>
            </a:r>
            <a:r>
              <a:rPr lang="fr-FR" sz="2000" dirty="0" smtClean="0"/>
              <a:t>l'affrontement. </a:t>
            </a:r>
            <a:r>
              <a:rPr lang="fr-FR" sz="2000" dirty="0"/>
              <a:t>Cette période </a:t>
            </a:r>
            <a:r>
              <a:rPr lang="fr-FR" sz="2000" dirty="0" smtClean="0"/>
              <a:t>est </a:t>
            </a:r>
            <a:r>
              <a:rPr lang="fr-FR" sz="2000" dirty="0"/>
              <a:t>marquée par </a:t>
            </a:r>
            <a:r>
              <a:rPr lang="fr-FR" sz="2000" dirty="0" smtClean="0"/>
              <a:t>la </a:t>
            </a:r>
            <a:r>
              <a:rPr lang="fr-FR" sz="2000" dirty="0"/>
              <a:t>crise des missiles de Cuba en 1962</a:t>
            </a:r>
            <a:r>
              <a:rPr lang="fr-FR" sz="2000" dirty="0" smtClean="0"/>
              <a:t>.</a:t>
            </a:r>
          </a:p>
          <a:p>
            <a:pPr marL="109728" indent="0" algn="just">
              <a:buNone/>
            </a:pPr>
            <a:r>
              <a:rPr lang="fr-FR" sz="2400" dirty="0"/>
              <a:t/>
            </a:r>
            <a:br>
              <a:rPr lang="fr-FR" sz="2400" dirty="0"/>
            </a:br>
            <a:endParaRPr lang="fr-FR" sz="2200" dirty="0" smtClean="0"/>
          </a:p>
          <a:p>
            <a:pPr algn="just"/>
            <a:endParaRPr lang="fr-FR" sz="22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83568" y="56966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INTRODUCTION  : présentation </a:t>
            </a: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film et du réalisateur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55576" y="1412776"/>
            <a:ext cx="7581528" cy="468084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fr-FR" sz="2000" b="1" dirty="0" smtClean="0"/>
              <a:t>Contexte artistique  de création </a:t>
            </a:r>
            <a:r>
              <a:rPr lang="fr-FR" sz="2000" dirty="0" smtClean="0"/>
              <a:t>: adaptation de la nouvelle de Daphné du Maurier publiée en 1952. 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fr-FR" sz="2000" dirty="0"/>
          </a:p>
          <a:p>
            <a:pPr marL="109728" indent="0" algn="just">
              <a:spcBef>
                <a:spcPts val="0"/>
              </a:spcBef>
              <a:buNone/>
            </a:pPr>
            <a:endParaRPr lang="fr-FR" sz="2000" dirty="0" smtClean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/>
              <a:t>Contexte artistique de diffusion </a:t>
            </a:r>
            <a:r>
              <a:rPr lang="fr-FR" sz="2000" dirty="0" smtClean="0"/>
              <a:t> : </a:t>
            </a:r>
            <a:r>
              <a:rPr lang="fr-FR" sz="2000" i="1" dirty="0"/>
              <a:t>Les Oiseaux</a:t>
            </a:r>
            <a:r>
              <a:rPr lang="fr-FR" sz="2000" dirty="0"/>
              <a:t> </a:t>
            </a:r>
            <a:r>
              <a:rPr lang="fr-FR" sz="2000" dirty="0" smtClean="0"/>
              <a:t>remporta un succès modéré, moins que prévu. </a:t>
            </a:r>
            <a:r>
              <a:rPr lang="fr-FR" sz="2000" dirty="0"/>
              <a:t>Il fut </a:t>
            </a:r>
            <a:r>
              <a:rPr lang="fr-FR" sz="2000" dirty="0" smtClean="0"/>
              <a:t>classé 16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parmi </a:t>
            </a:r>
            <a:r>
              <a:rPr lang="fr-FR" sz="2000" dirty="0"/>
              <a:t>les 20 films les plus regardés de l'année </a:t>
            </a:r>
            <a:r>
              <a:rPr lang="fr-FR" sz="2000" dirty="0" smtClean="0"/>
              <a:t>1963 et a été nommé au Oscar dans la catégorie meilleurs effets visuels.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dirty="0"/>
              <a:t> </a:t>
            </a:r>
            <a:r>
              <a:rPr lang="fr-FR" sz="2000" dirty="0" smtClean="0"/>
              <a:t>    Il fut interdit au moins de 12 ans à sa sortie dans les salles.</a:t>
            </a:r>
            <a:endParaRPr lang="fr-FR" sz="2000" dirty="0"/>
          </a:p>
          <a:p>
            <a:pPr marL="109728" indent="0" algn="just">
              <a:spcBef>
                <a:spcPts val="0"/>
              </a:spcBef>
              <a:buNone/>
            </a:pPr>
            <a:endParaRPr lang="fr-FR" sz="2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83568" y="56966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INTRODUCTION  : présentation </a:t>
            </a: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film et du réalisateur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42988" y="1165020"/>
            <a:ext cx="2266950" cy="77946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2400" b="1" dirty="0" smtClean="0"/>
              <a:t>Synopsis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66552" y="2138399"/>
            <a:ext cx="7920037" cy="467995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fr-FR" sz="1600" i="1" dirty="0" err="1" smtClean="0"/>
              <a:t>Melanie</a:t>
            </a:r>
            <a:r>
              <a:rPr lang="fr-FR" sz="1600" i="1" dirty="0" smtClean="0"/>
              <a:t> </a:t>
            </a:r>
            <a:r>
              <a:rPr lang="fr-FR" sz="1600" i="1" dirty="0"/>
              <a:t>Daniels</a:t>
            </a:r>
            <a:r>
              <a:rPr lang="fr-FR" sz="1600" dirty="0"/>
              <a:t> </a:t>
            </a:r>
            <a:r>
              <a:rPr lang="fr-FR" sz="1600" u="sng" dirty="0"/>
              <a:t>(</a:t>
            </a:r>
            <a:r>
              <a:rPr lang="fr-FR" sz="1600" u="sng" dirty="0" err="1"/>
              <a:t>Tippi</a:t>
            </a:r>
            <a:r>
              <a:rPr lang="fr-FR" sz="1600" u="sng" dirty="0"/>
              <a:t> </a:t>
            </a:r>
            <a:r>
              <a:rPr lang="fr-FR" sz="1600" u="sng" dirty="0" err="1"/>
              <a:t>Hedren</a:t>
            </a:r>
            <a:r>
              <a:rPr lang="fr-FR" sz="1600" u="sng" dirty="0"/>
              <a:t>)</a:t>
            </a:r>
            <a:r>
              <a:rPr lang="fr-FR" sz="1600" dirty="0"/>
              <a:t>, une jeune femme de la haute société de </a:t>
            </a:r>
            <a:r>
              <a:rPr lang="fr-FR" sz="1600" i="1" dirty="0"/>
              <a:t>San Francisco</a:t>
            </a:r>
            <a:r>
              <a:rPr lang="fr-FR" sz="1600" dirty="0"/>
              <a:t> rencontre </a:t>
            </a:r>
            <a:r>
              <a:rPr lang="fr-FR" sz="1600" i="1" dirty="0"/>
              <a:t>Mitch Brenner</a:t>
            </a:r>
            <a:r>
              <a:rPr lang="fr-FR" sz="1600" dirty="0"/>
              <a:t> </a:t>
            </a:r>
            <a:r>
              <a:rPr lang="fr-FR" sz="1600" u="sng" dirty="0"/>
              <a:t>(Rod Taylor)</a:t>
            </a:r>
            <a:r>
              <a:rPr lang="fr-FR" sz="1600" dirty="0"/>
              <a:t> un avocat qui prétend </a:t>
            </a:r>
            <a:r>
              <a:rPr lang="fr-FR" sz="1600" dirty="0" smtClean="0"/>
              <a:t>vouloir </a:t>
            </a:r>
            <a:r>
              <a:rPr lang="fr-FR" sz="1600" dirty="0"/>
              <a:t>acheter un couple d'</a:t>
            </a:r>
            <a:r>
              <a:rPr lang="fr-FR" sz="1600" i="1" dirty="0"/>
              <a:t>inséparables</a:t>
            </a:r>
            <a:r>
              <a:rPr lang="fr-FR" sz="1600" dirty="0"/>
              <a:t> (appelés "love </a:t>
            </a:r>
            <a:r>
              <a:rPr lang="fr-FR" sz="1600" dirty="0" err="1"/>
              <a:t>birds"en</a:t>
            </a:r>
            <a:r>
              <a:rPr lang="fr-FR" sz="1600" dirty="0"/>
              <a:t> anglais) pour sa petite </a:t>
            </a:r>
            <a:r>
              <a:rPr lang="fr-FR" sz="1600" dirty="0" smtClean="0"/>
              <a:t>sœur âgée </a:t>
            </a:r>
            <a:r>
              <a:rPr lang="fr-FR" sz="1600" dirty="0"/>
              <a:t>de 11 ans. </a:t>
            </a:r>
            <a:endParaRPr lang="fr-FR" sz="1600" dirty="0" smtClean="0"/>
          </a:p>
          <a:p>
            <a:pPr marL="109728" indent="0" algn="just">
              <a:buNone/>
            </a:pPr>
            <a:r>
              <a:rPr lang="fr-FR" sz="1600" dirty="0" smtClean="0"/>
              <a:t>Séduite </a:t>
            </a:r>
            <a:r>
              <a:rPr lang="fr-FR" sz="1600" dirty="0"/>
              <a:t>par l'allure virile du jeune homme, </a:t>
            </a:r>
            <a:r>
              <a:rPr lang="fr-FR" sz="1600" i="1" dirty="0" err="1"/>
              <a:t>Melanie</a:t>
            </a:r>
            <a:r>
              <a:rPr lang="fr-FR" sz="1600" dirty="0"/>
              <a:t> le suit (avec les oiseaux) jusqu'à sa résidence de </a:t>
            </a:r>
            <a:r>
              <a:rPr lang="fr-FR" sz="1600" i="1" dirty="0"/>
              <a:t>Bodega </a:t>
            </a:r>
            <a:r>
              <a:rPr lang="fr-FR" sz="1600" i="1" dirty="0" err="1"/>
              <a:t>Bay</a:t>
            </a:r>
            <a:r>
              <a:rPr lang="fr-FR" sz="1600" dirty="0"/>
              <a:t> un petite station balnéaire à 100 kilomètres de </a:t>
            </a:r>
            <a:r>
              <a:rPr lang="fr-FR" sz="1600" i="1" dirty="0"/>
              <a:t>San Francisco</a:t>
            </a:r>
            <a:r>
              <a:rPr lang="fr-FR" sz="1600" dirty="0"/>
              <a:t>. </a:t>
            </a:r>
            <a:endParaRPr lang="fr-FR" sz="1600" dirty="0" smtClean="0"/>
          </a:p>
          <a:p>
            <a:pPr marL="109728" indent="0" algn="just">
              <a:buNone/>
            </a:pPr>
            <a:r>
              <a:rPr lang="fr-FR" sz="1600" dirty="0" smtClean="0"/>
              <a:t>Alors </a:t>
            </a:r>
            <a:r>
              <a:rPr lang="fr-FR" sz="1600" dirty="0"/>
              <a:t>qu'elle </a:t>
            </a:r>
            <a:r>
              <a:rPr lang="fr-FR" sz="1600" dirty="0" smtClean="0"/>
              <a:t>s'apprête </a:t>
            </a:r>
            <a:r>
              <a:rPr lang="fr-FR" sz="1600" dirty="0"/>
              <a:t>à rejoindre </a:t>
            </a:r>
            <a:r>
              <a:rPr lang="fr-FR" sz="1600" i="1" dirty="0"/>
              <a:t>Mitch</a:t>
            </a:r>
            <a:r>
              <a:rPr lang="fr-FR" sz="1600" dirty="0"/>
              <a:t> à bord d'un petit canot, </a:t>
            </a:r>
            <a:r>
              <a:rPr lang="fr-FR" sz="1600" i="1" dirty="0" err="1"/>
              <a:t>Melanie</a:t>
            </a:r>
            <a:r>
              <a:rPr lang="fr-FR" sz="1600" dirty="0"/>
              <a:t> est attaquée par une mouette. Les heures suivantes, les incidents se multiplient et la mère de </a:t>
            </a:r>
            <a:r>
              <a:rPr lang="fr-FR" sz="1600" i="1" dirty="0"/>
              <a:t>Mitch</a:t>
            </a:r>
            <a:r>
              <a:rPr lang="fr-FR" sz="1600" dirty="0"/>
              <a:t> découvre un de ses amis mort, tués par des oiseaux qui ont saccagé la maison. A partir de ce moment là, les évènements prennent une tournure apocalyptique. Les oiseaux attaquent l' école puis provoquent un incendie dans le centre ville et tuent </a:t>
            </a:r>
            <a:r>
              <a:rPr lang="fr-FR" sz="1600" dirty="0" smtClean="0"/>
              <a:t>l'institutrice. </a:t>
            </a:r>
          </a:p>
          <a:p>
            <a:pPr marL="109728" indent="0" algn="just">
              <a:buNone/>
            </a:pPr>
            <a:r>
              <a:rPr lang="fr-FR" sz="1600" i="1" dirty="0" smtClean="0"/>
              <a:t>Mitch</a:t>
            </a:r>
            <a:r>
              <a:rPr lang="fr-FR" sz="1600" dirty="0"/>
              <a:t>, sa mère, sa petit </a:t>
            </a:r>
            <a:r>
              <a:rPr lang="fr-FR" sz="1600" dirty="0" smtClean="0"/>
              <a:t>sœur </a:t>
            </a:r>
            <a:r>
              <a:rPr lang="fr-FR" sz="1600" dirty="0"/>
              <a:t>et </a:t>
            </a:r>
            <a:r>
              <a:rPr lang="fr-FR" sz="1600" i="1" dirty="0" err="1"/>
              <a:t>Melanie</a:t>
            </a:r>
            <a:r>
              <a:rPr lang="fr-FR" sz="1600" dirty="0"/>
              <a:t> se réfugient dans la maison des </a:t>
            </a:r>
            <a:r>
              <a:rPr lang="fr-FR" sz="1600" i="1" dirty="0"/>
              <a:t>Brenner</a:t>
            </a:r>
            <a:r>
              <a:rPr lang="fr-FR" sz="1600" dirty="0"/>
              <a:t> qui subit alors une furieuse attaque des oiseaux venus par milliers. </a:t>
            </a:r>
            <a:r>
              <a:rPr lang="fr-FR" sz="1600" i="1" dirty="0" err="1"/>
              <a:t>Melanie</a:t>
            </a:r>
            <a:r>
              <a:rPr lang="fr-FR" sz="1600" dirty="0"/>
              <a:t> est sérieusement blessée après s'être aventurée dans le grenier rempli d'oiseaux </a:t>
            </a:r>
            <a:r>
              <a:rPr lang="fr-FR" sz="1600" dirty="0" smtClean="0"/>
              <a:t>lors </a:t>
            </a:r>
            <a:r>
              <a:rPr lang="fr-FR" sz="1600" dirty="0"/>
              <a:t>de l'attaque ce qui les oblige à quitter la maison en voiture sous les regards de milliers d'oiseaux menaçants.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3570"/>
            <a:ext cx="2123728" cy="199482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2728" y="69873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INTRODUCTION  : présentation </a:t>
            </a: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film et du réalisateur</a:t>
            </a:r>
          </a:p>
        </p:txBody>
      </p:sp>
    </p:spTree>
    <p:extLst>
      <p:ext uri="{BB962C8B-B14F-4D97-AF65-F5344CB8AC3E}">
        <p14:creationId xmlns:p14="http://schemas.microsoft.com/office/powerpoint/2010/main" val="141331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6499944" cy="102245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2400" b="1" dirty="0" smtClean="0"/>
              <a:t>Problématique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En quoi ce film est-il une prouesse technique?</a:t>
            </a:r>
          </a:p>
          <a:p>
            <a:pPr marL="109728" indent="0">
              <a:buNone/>
            </a:pPr>
            <a:r>
              <a:rPr lang="fr-FR" dirty="0" smtClean="0"/>
              <a:t>ou</a:t>
            </a:r>
          </a:p>
          <a:p>
            <a:r>
              <a:rPr lang="fr-FR" dirty="0" smtClean="0"/>
              <a:t>En quoi est-il devenu un classique du cinéma d’épouvante?</a:t>
            </a:r>
          </a:p>
          <a:p>
            <a:pPr marL="109728" indent="0">
              <a:buNone/>
            </a:pPr>
            <a:r>
              <a:rPr lang="fr-FR" dirty="0" smtClean="0"/>
              <a:t>Ou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fr-FR" b="1" dirty="0" smtClean="0"/>
              <a:t>En quoi l'adaptation cinématographique d'une œuvre littéraire peut elle être décevante ou agréablement surprenante?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56966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INTRODUCTION  : présentation </a:t>
            </a: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film et du réalisateur</a:t>
            </a:r>
          </a:p>
        </p:txBody>
      </p:sp>
    </p:spTree>
    <p:extLst>
      <p:ext uri="{BB962C8B-B14F-4D97-AF65-F5344CB8AC3E}">
        <p14:creationId xmlns:p14="http://schemas.microsoft.com/office/powerpoint/2010/main" val="298378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</a:t>
            </a:r>
            <a:r>
              <a:rPr lang="fr-FR" baseline="30000" dirty="0" smtClean="0"/>
              <a:t>ère</a:t>
            </a:r>
            <a:r>
              <a:rPr lang="fr-FR" dirty="0" smtClean="0"/>
              <a:t> partie : </a:t>
            </a:r>
            <a:r>
              <a:rPr lang="fr-FR" dirty="0"/>
              <a:t>description et analyse d’un extrait</a:t>
            </a:r>
            <a:br>
              <a:rPr lang="fr-FR" dirty="0"/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803924" y="2492896"/>
            <a:ext cx="63684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Décrire </a:t>
            </a:r>
            <a:r>
              <a:rPr lang="fr-FR" b="1" dirty="0"/>
              <a:t>la scène :  </a:t>
            </a:r>
            <a:endParaRPr lang="fr-FR" dirty="0"/>
          </a:p>
          <a:p>
            <a:r>
              <a:rPr lang="fr-FR" dirty="0"/>
              <a:t>Que se passe-t-il dans cet extrait ?  </a:t>
            </a:r>
            <a:endParaRPr lang="fr-FR" dirty="0" smtClean="0"/>
          </a:p>
          <a:p>
            <a:r>
              <a:rPr lang="fr-FR" b="1" dirty="0" smtClean="0"/>
              <a:t>Expliquer </a:t>
            </a:r>
            <a:r>
              <a:rPr lang="fr-FR" b="1" dirty="0"/>
              <a:t>la scène :  </a:t>
            </a:r>
            <a:endParaRPr lang="fr-FR" dirty="0"/>
          </a:p>
          <a:p>
            <a:r>
              <a:rPr lang="fr-FR" dirty="0"/>
              <a:t>Que faut-il comprendre de l’extrait, qu’est-ce qui est important ? </a:t>
            </a:r>
          </a:p>
          <a:p>
            <a:endParaRPr lang="fr-FR" dirty="0"/>
          </a:p>
          <a:p>
            <a:r>
              <a:rPr lang="fr-FR" b="1" dirty="0">
                <a:solidFill>
                  <a:srgbClr val="333333"/>
                </a:solidFill>
              </a:rPr>
              <a:t>Analyse des techniques </a:t>
            </a:r>
            <a:r>
              <a:rPr lang="fr-FR" dirty="0" smtClean="0">
                <a:solidFill>
                  <a:srgbClr val="333333"/>
                </a:solidFill>
              </a:rPr>
              <a:t>:</a:t>
            </a:r>
            <a:r>
              <a:rPr lang="fr-FR" dirty="0">
                <a:solidFill>
                  <a:srgbClr val="333333"/>
                </a:solidFill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</a:rPr>
              <a:t>ponts de vue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</a:rPr>
              <a:t>cadrage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</a:rPr>
              <a:t>musique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</a:rPr>
              <a:t>éclairage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</a:rPr>
              <a:t>jeu des acteurs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3625" y="1196752"/>
            <a:ext cx="7056785" cy="792087"/>
          </a:xfrm>
        </p:spPr>
        <p:txBody>
          <a:bodyPr>
            <a:noAutofit/>
          </a:bodyPr>
          <a:lstStyle/>
          <a:p>
            <a:r>
              <a:rPr lang="fr-FR" sz="2800" b="1" u="sng" dirty="0" smtClean="0"/>
              <a:t/>
            </a:r>
            <a:br>
              <a:rPr lang="fr-FR" sz="2800" b="1" u="sng" dirty="0" smtClean="0"/>
            </a:br>
            <a:r>
              <a:rPr lang="fr-FR" sz="2800" b="1" u="sng" dirty="0" smtClean="0"/>
              <a:t>&gt;Pourquoi </a:t>
            </a:r>
            <a:r>
              <a:rPr lang="fr-FR" sz="2800" b="1" u="sng" dirty="0"/>
              <a:t>le choix de cet extrait ?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5" name="AutoShape 4" descr="Résultat de recherche d'images pour &quot;daphné du maurier les oiseaux livre&quot;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013625" y="2492896"/>
            <a:ext cx="7374799" cy="373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b="1" dirty="0"/>
              <a:t>« La scène de l'école » est caractéristique de ce suspense hitchcockien (moment du film où l’action tient le spectateur dans l’attente angoissée de ce qui va se produire – complicité entre spectateur et réalisateur</a:t>
            </a:r>
            <a:r>
              <a:rPr lang="fr-FR" b="1" dirty="0" smtClean="0"/>
              <a:t>).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49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u="sng" dirty="0" smtClean="0"/>
              <a:t>&gt;Quand </a:t>
            </a:r>
            <a:r>
              <a:rPr lang="fr-FR" sz="2800" b="1" u="sng" dirty="0"/>
              <a:t>dans le film ?</a:t>
            </a:r>
            <a:r>
              <a:rPr lang="fr-FR" sz="28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à </a:t>
            </a:r>
            <a:r>
              <a:rPr lang="fr-FR" dirty="0"/>
              <a:t>la moitié du film (1h05</a:t>
            </a:r>
            <a:r>
              <a:rPr lang="fr-FR" dirty="0" smtClean="0"/>
              <a:t>).</a:t>
            </a:r>
          </a:p>
          <a:p>
            <a:r>
              <a:rPr lang="fr-FR" dirty="0" smtClean="0"/>
              <a:t> </a:t>
            </a:r>
            <a:r>
              <a:rPr lang="fr-FR" b="1" dirty="0"/>
              <a:t>Elle se déroule après le début des attaques des oiseaux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b="1" dirty="0" err="1"/>
              <a:t>Melanie</a:t>
            </a:r>
            <a:r>
              <a:rPr lang="fr-FR" b="1" dirty="0"/>
              <a:t> est chargée de chercher Cathy à l'école et de la ramener à la maison. Les cours n'étant pas terminés, elle sort de l'école pour fumer une cigarette. Elle s'assoit devant la cour de récréation.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067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79510" cy="929487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&gt;Analyse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420888"/>
            <a:ext cx="7283568" cy="3819185"/>
          </a:xfrm>
        </p:spPr>
        <p:txBody>
          <a:bodyPr>
            <a:noAutofit/>
          </a:bodyPr>
          <a:lstStyle/>
          <a:p>
            <a:r>
              <a:rPr lang="fr-FR" sz="2000" dirty="0"/>
              <a:t>Cette </a:t>
            </a:r>
            <a:r>
              <a:rPr lang="fr-FR" sz="2000" b="1" dirty="0">
                <a:solidFill>
                  <a:srgbClr val="92D050"/>
                </a:solidFill>
              </a:rPr>
              <a:t>séquence</a:t>
            </a:r>
            <a:r>
              <a:rPr lang="fr-FR" sz="2000" b="1" dirty="0"/>
              <a:t> </a:t>
            </a:r>
            <a:r>
              <a:rPr lang="fr-FR" sz="2000" dirty="0" smtClean="0"/>
              <a:t>est </a:t>
            </a:r>
            <a:r>
              <a:rPr lang="fr-FR" sz="2000" dirty="0"/>
              <a:t>presque silencieuse, seulement rythmée par le bruit de fond des élèves chantant une comptine. </a:t>
            </a:r>
          </a:p>
          <a:p>
            <a:r>
              <a:rPr lang="fr-FR" sz="2000" dirty="0"/>
              <a:t>La caméra filme </a:t>
            </a:r>
            <a:r>
              <a:rPr lang="fr-FR" sz="2000" dirty="0" err="1"/>
              <a:t>Melanie</a:t>
            </a:r>
            <a:r>
              <a:rPr lang="fr-FR" sz="2000" dirty="0"/>
              <a:t> au </a:t>
            </a:r>
            <a:r>
              <a:rPr lang="fr-FR" sz="2000" b="1" dirty="0">
                <a:solidFill>
                  <a:srgbClr val="92D050"/>
                </a:solidFill>
              </a:rPr>
              <a:t>premier plan</a:t>
            </a:r>
            <a:r>
              <a:rPr lang="fr-FR" sz="2000" dirty="0"/>
              <a:t>, elle tourne le dos au </a:t>
            </a:r>
            <a:r>
              <a:rPr lang="fr-FR" sz="2000" b="1" dirty="0">
                <a:solidFill>
                  <a:srgbClr val="92D050"/>
                </a:solidFill>
              </a:rPr>
              <a:t>second plan </a:t>
            </a:r>
            <a:r>
              <a:rPr lang="fr-FR" sz="2000" dirty="0"/>
              <a:t>qui permet au </a:t>
            </a:r>
            <a:r>
              <a:rPr lang="fr-FR" sz="2000" dirty="0" smtClean="0"/>
              <a:t>spectateur</a:t>
            </a:r>
            <a:r>
              <a:rPr lang="fr-FR" sz="2000" dirty="0"/>
              <a:t> </a:t>
            </a:r>
            <a:r>
              <a:rPr lang="fr-FR" sz="2000" dirty="0" smtClean="0"/>
              <a:t>de </a:t>
            </a:r>
            <a:r>
              <a:rPr lang="fr-FR" sz="2000" dirty="0"/>
              <a:t>voir la cour de récréation avec au centre la « cage à </a:t>
            </a:r>
            <a:r>
              <a:rPr lang="fr-FR" sz="2000" dirty="0" smtClean="0"/>
              <a:t>poules</a:t>
            </a:r>
            <a:r>
              <a:rPr lang="fr-FR" sz="2000" dirty="0"/>
              <a:t> </a:t>
            </a:r>
            <a:r>
              <a:rPr lang="fr-FR" sz="2000" dirty="0" smtClean="0"/>
              <a:t>», </a:t>
            </a:r>
            <a:r>
              <a:rPr lang="fr-FR" sz="2000" dirty="0"/>
              <a:t>un jeu pour enfants. </a:t>
            </a:r>
          </a:p>
          <a:p>
            <a:r>
              <a:rPr lang="fr-FR" sz="2000" dirty="0"/>
              <a:t>Sans faire aucun bruit, un corbeau se perche sur la structure métallique. Hitchcock montre ainsi au spectateur qu'il va utiliser la cage en </a:t>
            </a:r>
            <a:r>
              <a:rPr lang="fr-FR" sz="2000" b="1" dirty="0">
                <a:solidFill>
                  <a:srgbClr val="92D050"/>
                </a:solidFill>
              </a:rPr>
              <a:t>profondeur de champ</a:t>
            </a:r>
            <a:r>
              <a:rPr lang="fr-FR" sz="2000" dirty="0"/>
              <a:t>. </a:t>
            </a:r>
          </a:p>
          <a:p>
            <a:r>
              <a:rPr lang="fr-FR" sz="2000" b="1" dirty="0"/>
              <a:t>Le suspense est renforcé par le fait que le spectateur voit la menace s'installer, s'alourdir, alors que </a:t>
            </a:r>
            <a:r>
              <a:rPr lang="fr-FR" sz="2000" b="1" dirty="0" err="1"/>
              <a:t>Melanie</a:t>
            </a:r>
            <a:r>
              <a:rPr lang="fr-FR" sz="2000" b="1" dirty="0"/>
              <a:t>, elle, ignore ce qui se passe dans son dos. </a:t>
            </a:r>
          </a:p>
        </p:txBody>
      </p:sp>
    </p:spTree>
    <p:extLst>
      <p:ext uri="{BB962C8B-B14F-4D97-AF65-F5344CB8AC3E}">
        <p14:creationId xmlns:p14="http://schemas.microsoft.com/office/powerpoint/2010/main" val="1605069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844824"/>
            <a:ext cx="7056784" cy="332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Hitchcock prolonge cette situation en alternant lentement des </a:t>
            </a:r>
            <a:r>
              <a:rPr lang="fr-FR" sz="2400" b="1" dirty="0"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plans </a:t>
            </a:r>
            <a:r>
              <a:rPr lang="fr-FR" sz="2400" b="1" dirty="0" smtClean="0"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rapprochés </a:t>
            </a:r>
            <a:r>
              <a:rPr lang="fr-FR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Melanie</a:t>
            </a:r>
            <a:r>
              <a:rPr lang="fr-F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2400" b="1" dirty="0"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des plans d'ensemble</a:t>
            </a:r>
            <a:r>
              <a:rPr lang="fr-F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la structure où les oiseaux se massent derrière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elle. </a:t>
            </a: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Il met en place une </a:t>
            </a:r>
            <a:r>
              <a:rPr lang="fr-F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double attente anxieuse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 : celle du spectateur qui attend que </a:t>
            </a:r>
            <a:r>
              <a:rPr lang="fr-FR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Melanie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découvre les oiseaux et celle de </a:t>
            </a:r>
            <a:r>
              <a:rPr lang="fr-FR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Melanie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qui attend la fin des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cours.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39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700808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Il se passe un long moment avant que </a:t>
            </a:r>
            <a:r>
              <a:rPr lang="fr-FR" sz="2400" b="1" dirty="0" err="1"/>
              <a:t>Melanie</a:t>
            </a:r>
            <a:r>
              <a:rPr lang="fr-FR" sz="2400" b="1" dirty="0"/>
              <a:t> n'en remarque un dans le ciel, le suive des yeux et découvre ce que le spectateur sait déjà. Lorsqu'elle se retourne, la scène est englobée en </a:t>
            </a:r>
            <a:r>
              <a:rPr lang="fr-FR" sz="2400" b="1" dirty="0">
                <a:solidFill>
                  <a:srgbClr val="92D050"/>
                </a:solidFill>
              </a:rPr>
              <a:t>un seul plan</a:t>
            </a:r>
            <a:r>
              <a:rPr lang="fr-FR" sz="2400" b="1" dirty="0"/>
              <a:t> : </a:t>
            </a:r>
            <a:r>
              <a:rPr lang="fr-FR" sz="2400" b="1" dirty="0" err="1"/>
              <a:t>Melanie</a:t>
            </a:r>
            <a:r>
              <a:rPr lang="fr-FR" sz="2400" b="1" dirty="0"/>
              <a:t>, les oiseaux et l'école.</a:t>
            </a:r>
          </a:p>
          <a:p>
            <a:pPr algn="just"/>
            <a:endParaRPr lang="fr-FR" sz="2400" b="1" dirty="0" smtClean="0"/>
          </a:p>
          <a:p>
            <a:pPr algn="just"/>
            <a:r>
              <a:rPr lang="fr-FR" sz="2400" b="1" dirty="0" smtClean="0"/>
              <a:t>L'attente </a:t>
            </a:r>
            <a:r>
              <a:rPr lang="fr-FR" sz="2400" b="1" dirty="0"/>
              <a:t>est terminée, mais le choc est également ressenti par le spectateur qui voit une cage noire de corbeaux alors que l'avant-dernier plan d'ensemble montrait une dizaine d'oiseaux </a:t>
            </a:r>
            <a:r>
              <a:rPr lang="fr-FR" sz="2400" b="1" dirty="0" smtClean="0"/>
              <a:t>maximum</a:t>
            </a:r>
            <a:r>
              <a:rPr lang="fr-FR" sz="2000" b="1" dirty="0" smtClean="0"/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359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5736" y="620688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i="1" dirty="0" smtClean="0"/>
              <a:t>Les oiseaux </a:t>
            </a:r>
            <a:r>
              <a:rPr lang="fr-FR" sz="2400" b="1" dirty="0" smtClean="0"/>
              <a:t>d’Hitchcock</a:t>
            </a:r>
          </a:p>
          <a:p>
            <a:pPr algn="ctr"/>
            <a:r>
              <a:rPr lang="fr-FR" sz="2400" u="sng" dirty="0"/>
              <a:t>Domaine </a:t>
            </a:r>
            <a:r>
              <a:rPr lang="fr-FR" sz="2400" dirty="0"/>
              <a:t>: Art du </a:t>
            </a:r>
            <a:r>
              <a:rPr lang="fr-FR" sz="2400" dirty="0" smtClean="0"/>
              <a:t>visuel</a:t>
            </a:r>
          </a:p>
          <a:p>
            <a:pPr algn="ctr"/>
            <a:r>
              <a:rPr lang="fr-FR" sz="2400" u="sng" dirty="0" smtClean="0"/>
              <a:t>Thématique </a:t>
            </a:r>
            <a:r>
              <a:rPr lang="fr-FR" sz="2400" dirty="0"/>
              <a:t>: Arts, ruptures, continuités</a:t>
            </a:r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3"/>
            <a:ext cx="2880320" cy="4334903"/>
          </a:xfrm>
          <a:prstGeom prst="rect">
            <a:avLst/>
          </a:prstGeom>
        </p:spPr>
      </p:pic>
      <p:pic>
        <p:nvPicPr>
          <p:cNvPr id="4" name="Image 3" descr="Description de cette image, également commentée ci-aprè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3"/>
            <a:ext cx="2866390" cy="441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partie : </a:t>
            </a:r>
            <a:r>
              <a:rPr lang="fr-FR" sz="3600" dirty="0" smtClean="0"/>
              <a:t>significations et intentions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Quel est le message du film ? 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Critique, Dénonciation, Éloge</a:t>
            </a:r>
            <a:r>
              <a:rPr lang="fr-FR" dirty="0" smtClean="0"/>
              <a:t>…</a:t>
            </a:r>
          </a:p>
          <a:p>
            <a:pPr marL="0" indent="0">
              <a:buNone/>
            </a:pPr>
            <a:r>
              <a:rPr lang="fr-FR" dirty="0"/>
              <a:t>Intentions de l’artiste : qu’</a:t>
            </a:r>
            <a:r>
              <a:rPr lang="fr-FR" dirty="0" err="1"/>
              <a:t>a-t-il</a:t>
            </a:r>
            <a:r>
              <a:rPr lang="fr-FR" dirty="0"/>
              <a:t> voulu exprimer?</a:t>
            </a:r>
          </a:p>
          <a:p>
            <a:pPr marL="0" indent="0">
              <a:buNone/>
            </a:pPr>
            <a:r>
              <a:rPr lang="fr-FR" dirty="0" smtClean="0"/>
              <a:t>  </a:t>
            </a:r>
            <a:r>
              <a:rPr lang="fr-FR" dirty="0"/>
              <a:t>Pourquoi le cinéaste-t-il choisi ce sujet ? </a:t>
            </a:r>
          </a:p>
          <a:p>
            <a:r>
              <a:rPr lang="fr-FR" b="1" dirty="0"/>
              <a:t>Quels moyens sont utilisés pour faire passer ce message ?                                                                            </a:t>
            </a:r>
            <a:r>
              <a:rPr lang="fr-FR" dirty="0"/>
              <a:t>- Moyens visuels : décors, mise en scène, prises de vue…                                                                                  </a:t>
            </a:r>
          </a:p>
          <a:p>
            <a:pPr marL="0" indent="0">
              <a:buNone/>
            </a:pPr>
            <a:r>
              <a:rPr lang="fr-FR" dirty="0" smtClean="0"/>
              <a:t>    - </a:t>
            </a:r>
            <a:r>
              <a:rPr lang="fr-FR" dirty="0"/>
              <a:t>Moyens sonores : musique, voix, bruitages</a:t>
            </a:r>
            <a:r>
              <a:rPr lang="fr-FR" dirty="0" smtClean="0"/>
              <a:t>…</a:t>
            </a:r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3</a:t>
            </a:r>
            <a:r>
              <a:rPr lang="fr-FR" sz="3200" baseline="30000" dirty="0" smtClean="0"/>
              <a:t>ème</a:t>
            </a:r>
            <a:r>
              <a:rPr lang="fr-FR" sz="3200" dirty="0" smtClean="0"/>
              <a:t> partie : filiations et correspondances</a:t>
            </a:r>
            <a:endParaRPr lang="fr-FR" sz="32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Comparer avec le livre de Daphné du Maurier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AutoShape 2" descr="Résultat de recherche d'images pour &quot;daphné du maurier les oiseaux livre&quot;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20546"/>
            <a:ext cx="2010111" cy="28208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16" y="3120545"/>
            <a:ext cx="2992380" cy="28133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940177"/>
            <a:ext cx="6798734" cy="1303867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9809" y="2780928"/>
            <a:ext cx="3682752" cy="16836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fr-FR" dirty="0" smtClean="0"/>
              <a:t>Répondre à la problématique</a:t>
            </a:r>
          </a:p>
          <a:p>
            <a:r>
              <a:rPr lang="fr-FR" dirty="0" smtClean="0"/>
              <a:t>Donner son ressenti, ses impressions / pourquoi avoir choisi cette œuvre?</a:t>
            </a:r>
          </a:p>
          <a:p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4139952" y="2636912"/>
            <a:ext cx="4536504" cy="5002571"/>
          </a:xfrm>
        </p:spPr>
        <p:txBody>
          <a:bodyPr>
            <a:normAutofit fontScale="92500"/>
          </a:bodyPr>
          <a:lstStyle/>
          <a:p>
            <a:pPr algn="just"/>
            <a:r>
              <a:rPr lang="fr-FR" b="1" dirty="0" smtClean="0"/>
              <a:t>Pour conclure</a:t>
            </a:r>
            <a:r>
              <a:rPr lang="fr-FR" dirty="0" smtClean="0"/>
              <a:t>, on peut dire que</a:t>
            </a:r>
          </a:p>
          <a:p>
            <a:pPr marL="109728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 Personnellement, j’ai choisi cette œuvre car 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    </a:t>
            </a:r>
            <a:r>
              <a:rPr lang="fr-FR" b="1" u="sng" dirty="0" smtClean="0"/>
              <a:t>Ressources internet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b="1" u="sng" dirty="0" smtClean="0"/>
              <a:t>Ressources papier</a:t>
            </a:r>
          </a:p>
          <a:p>
            <a:pPr marL="0" indent="0"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 idx="4294967295"/>
          </p:nvPr>
        </p:nvSpPr>
        <p:spPr>
          <a:xfrm>
            <a:off x="4267200" y="2060575"/>
            <a:ext cx="4876800" cy="1011238"/>
          </a:xfrm>
        </p:spPr>
        <p:txBody>
          <a:bodyPr/>
          <a:lstStyle/>
          <a:p>
            <a:r>
              <a:rPr lang="fr-FR" b="1" u="sng" dirty="0" smtClean="0"/>
              <a:t>Sommaire</a:t>
            </a:r>
            <a:endParaRPr lang="fr-FR" b="1" u="sng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4294967295"/>
          </p:nvPr>
        </p:nvSpPr>
        <p:spPr>
          <a:xfrm>
            <a:off x="827584" y="2996952"/>
            <a:ext cx="8675687" cy="2925763"/>
          </a:xfrm>
        </p:spPr>
        <p:txBody>
          <a:bodyPr>
            <a:normAutofit lnSpcReduction="10000"/>
          </a:bodyPr>
          <a:lstStyle/>
          <a:p>
            <a:pPr marL="521208" indent="-457200">
              <a:buAutoNum type="arabicPeriod"/>
            </a:pPr>
            <a:r>
              <a:rPr lang="fr-FR" dirty="0" smtClean="0"/>
              <a:t>Introduction : présentation du film et du réalisateur</a:t>
            </a:r>
          </a:p>
          <a:p>
            <a:pPr marL="521208" indent="-457200">
              <a:buAutoNum type="arabicPeriod"/>
            </a:pPr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partie : description et analyse d’un extrait</a:t>
            </a:r>
          </a:p>
          <a:p>
            <a:pPr marL="521208" indent="-457200">
              <a:buAutoNum type="arabicPeriod"/>
            </a:pPr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partie : interprétation</a:t>
            </a:r>
          </a:p>
          <a:p>
            <a:pPr marL="521208" indent="-457200">
              <a:buAutoNum type="arabicPeriod"/>
            </a:pPr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partie : filiations et correspondances</a:t>
            </a:r>
          </a:p>
          <a:p>
            <a:pPr marL="521208" indent="-457200">
              <a:buAutoNum type="arabicPeriod"/>
            </a:pPr>
            <a:r>
              <a:rPr lang="fr-FR" dirty="0" smtClean="0"/>
              <a:t>Conclusion</a:t>
            </a:r>
          </a:p>
          <a:p>
            <a:pPr marL="521208" indent="-457200">
              <a:buAutoNum type="arabicPeriod"/>
            </a:pPr>
            <a:r>
              <a:rPr lang="fr-FR" dirty="0" smtClean="0"/>
              <a:t>Bibliographie</a:t>
            </a:r>
          </a:p>
          <a:p>
            <a:pPr marL="521208" indent="-457200"/>
            <a:endParaRPr lang="fr-FR" dirty="0" smtClean="0"/>
          </a:p>
          <a:p>
            <a:pPr marL="521208" indent="-457200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587499" y="1206499"/>
            <a:ext cx="6139807" cy="77581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 smtClean="0"/>
              <a:t>Fiche d’identité du film</a:t>
            </a: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7" y="1982315"/>
            <a:ext cx="7462137" cy="403421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56966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INTRODUCTION  : présentation </a:t>
            </a: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film et du réalisateur</a:t>
            </a:r>
          </a:p>
        </p:txBody>
      </p:sp>
    </p:spTree>
    <p:extLst>
      <p:ext uri="{BB962C8B-B14F-4D97-AF65-F5344CB8AC3E}">
        <p14:creationId xmlns:p14="http://schemas.microsoft.com/office/powerpoint/2010/main" val="332125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980728"/>
            <a:ext cx="7344816" cy="4516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Titre 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6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 Oiseaux</a:t>
            </a:r>
            <a:endParaRPr lang="fr-FR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Titre original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16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sz="16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Birds</a:t>
            </a:r>
            <a:endParaRPr lang="fr-FR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Nationalité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Américaine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fr-FR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: film en couleur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Genre</a:t>
            </a:r>
            <a:r>
              <a:rPr lang="fr-FR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1600" dirty="0">
                <a:latin typeface="+mj-lt"/>
              </a:rPr>
              <a:t>Le </a:t>
            </a:r>
            <a:r>
              <a:rPr lang="fr-FR" sz="1600" b="1" dirty="0">
                <a:latin typeface="+mj-lt"/>
              </a:rPr>
              <a:t>film d'épouvante</a:t>
            </a:r>
            <a:r>
              <a:rPr lang="fr-FR" sz="1600" dirty="0">
                <a:latin typeface="+mj-lt"/>
              </a:rPr>
              <a:t> est un </a:t>
            </a:r>
            <a:r>
              <a:rPr lang="fr-FR" sz="1600" b="1" dirty="0">
                <a:latin typeface="+mj-lt"/>
              </a:rPr>
              <a:t>genre cinématographique </a:t>
            </a:r>
            <a:r>
              <a:rPr lang="fr-FR" sz="1600" dirty="0">
                <a:latin typeface="+mj-lt"/>
              </a:rPr>
              <a:t>dont l'objectif est de créer un sentiment de peur, de répulsion ou d'angoisse chez le </a:t>
            </a:r>
            <a:r>
              <a:rPr lang="fr-FR" sz="1600" dirty="0" smtClean="0">
                <a:latin typeface="+mj-lt"/>
              </a:rPr>
              <a:t>spectateur</a:t>
            </a:r>
            <a:endParaRPr lang="fr-FR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Date de sortie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: 1963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Réalisation</a:t>
            </a:r>
            <a:r>
              <a:rPr lang="fr-F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: Alfred </a:t>
            </a:r>
            <a:r>
              <a:rPr lang="fr-FR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Hitchcock</a:t>
            </a:r>
            <a:endParaRPr lang="fr-FR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Scénario</a:t>
            </a:r>
            <a:r>
              <a:rPr lang="fr-F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fr-FR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Evan</a:t>
            </a:r>
            <a:r>
              <a:rPr lang="fr-F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Hunter </a:t>
            </a:r>
            <a:endParaRPr lang="fr-FR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Distribution (acteurs principaux)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Rod Taylor : Mitch Brenner ;</a:t>
            </a:r>
            <a:r>
              <a:rPr lang="fr-FR" sz="16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Tippi</a:t>
            </a:r>
            <a:r>
              <a:rPr lang="fr-FR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Hedren</a:t>
            </a:r>
            <a:r>
              <a:rPr lang="fr-F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Melanie</a:t>
            </a:r>
            <a:r>
              <a:rPr lang="fr-F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Daniels</a:t>
            </a:r>
            <a:r>
              <a:rPr lang="fr-F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Jessica </a:t>
            </a:r>
            <a:r>
              <a:rPr lang="fr-F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Tandy : Lydia </a:t>
            </a:r>
            <a:r>
              <a:rPr lang="fr-FR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Brenner</a:t>
            </a:r>
            <a:r>
              <a:rPr lang="fr-F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Veronica </a:t>
            </a:r>
            <a:r>
              <a:rPr lang="fr-F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Cartwright : Cathy </a:t>
            </a:r>
            <a:r>
              <a:rPr lang="fr-FR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Brenner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16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Durée : </a:t>
            </a:r>
            <a:r>
              <a:rPr lang="fr-FR" sz="16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120 minutes.</a:t>
            </a:r>
            <a:endParaRPr lang="fr-F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7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/>
          <p:cNvSpPr>
            <a:spLocks noGrp="1"/>
          </p:cNvSpPr>
          <p:nvPr>
            <p:ph type="title" idx="4294967295"/>
          </p:nvPr>
        </p:nvSpPr>
        <p:spPr>
          <a:xfrm>
            <a:off x="683568" y="515218"/>
            <a:ext cx="6696744" cy="609526"/>
          </a:xfrm>
        </p:spPr>
        <p:txBody>
          <a:bodyPr>
            <a:noAutofit/>
          </a:bodyPr>
          <a:lstStyle/>
          <a:p>
            <a:r>
              <a:rPr lang="fr-FR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INTRODUCTION  : présentation du film et du réalisateur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19509"/>
            <a:ext cx="5904656" cy="45713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7744" y="1124744"/>
            <a:ext cx="5283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 smtClean="0"/>
              <a:t>Biographie du réalisateur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57338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4294967295"/>
          </p:nvPr>
        </p:nvSpPr>
        <p:spPr>
          <a:xfrm>
            <a:off x="683568" y="692696"/>
            <a:ext cx="4176464" cy="58087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000" dirty="0" smtClean="0"/>
              <a:t>Alfred Hitchcock est né en </a:t>
            </a:r>
            <a:r>
              <a:rPr lang="fr-FR" sz="2000" b="1" dirty="0" smtClean="0"/>
              <a:t>1899</a:t>
            </a:r>
            <a:r>
              <a:rPr lang="fr-FR" sz="2000" dirty="0" smtClean="0"/>
              <a:t> à </a:t>
            </a:r>
          </a:p>
          <a:p>
            <a:pPr algn="just">
              <a:buNone/>
            </a:pPr>
            <a:r>
              <a:rPr lang="fr-FR" sz="2000" b="1" dirty="0" smtClean="0"/>
              <a:t>Londres</a:t>
            </a:r>
            <a:r>
              <a:rPr lang="fr-FR" sz="2000" dirty="0" smtClean="0"/>
              <a:t>.</a:t>
            </a:r>
          </a:p>
          <a:p>
            <a:pPr algn="just">
              <a:buNone/>
            </a:pPr>
            <a:r>
              <a:rPr lang="fr-FR" sz="2000" dirty="0" smtClean="0"/>
              <a:t>Assez </a:t>
            </a:r>
            <a:r>
              <a:rPr lang="fr-FR" sz="2000" dirty="0"/>
              <a:t>vite, il s’intéresse </a:t>
            </a:r>
            <a:r>
              <a:rPr lang="fr-FR" sz="2000" b="1" dirty="0" smtClean="0"/>
              <a:t>au cinéma</a:t>
            </a:r>
            <a:r>
              <a:rPr lang="fr-FR" sz="2000" dirty="0"/>
              <a:t> </a:t>
            </a:r>
            <a:endParaRPr lang="fr-FR" sz="2000" dirty="0" smtClean="0"/>
          </a:p>
          <a:p>
            <a:pPr algn="just">
              <a:buNone/>
            </a:pPr>
            <a:r>
              <a:rPr lang="fr-FR" sz="2000" dirty="0" smtClean="0"/>
              <a:t>après des études de droit.</a:t>
            </a:r>
          </a:p>
          <a:p>
            <a:pPr algn="just">
              <a:buNone/>
            </a:pPr>
            <a:r>
              <a:rPr lang="fr-FR" sz="2000" dirty="0" smtClean="0"/>
              <a:t>Il est rapidement remarqué par un </a:t>
            </a:r>
          </a:p>
          <a:p>
            <a:pPr algn="just">
              <a:buNone/>
            </a:pPr>
            <a:r>
              <a:rPr lang="fr-FR" sz="2000" dirty="0" smtClean="0"/>
              <a:t>producteur qui lui passe une </a:t>
            </a:r>
            <a:r>
              <a:rPr lang="fr-FR" sz="2000" dirty="0"/>
              <a:t>commande </a:t>
            </a:r>
            <a:endParaRPr lang="fr-FR" sz="2000" dirty="0" smtClean="0"/>
          </a:p>
          <a:p>
            <a:pPr algn="just">
              <a:buNone/>
            </a:pPr>
            <a:r>
              <a:rPr lang="fr-FR" sz="2000" dirty="0" smtClean="0"/>
              <a:t>de dix </a:t>
            </a:r>
            <a:r>
              <a:rPr lang="fr-FR" sz="2000" dirty="0"/>
              <a:t>films qu’il </a:t>
            </a:r>
            <a:r>
              <a:rPr lang="fr-FR" sz="2000" dirty="0" smtClean="0"/>
              <a:t>fera </a:t>
            </a:r>
            <a:r>
              <a:rPr lang="fr-FR" sz="2000" dirty="0"/>
              <a:t>entre 1922 et </a:t>
            </a:r>
            <a:endParaRPr lang="fr-FR" sz="2000" dirty="0" smtClean="0"/>
          </a:p>
          <a:p>
            <a:pPr algn="just">
              <a:buNone/>
            </a:pPr>
            <a:r>
              <a:rPr lang="fr-FR" sz="2000" dirty="0" smtClean="0"/>
              <a:t>1928. </a:t>
            </a:r>
          </a:p>
          <a:p>
            <a:pPr algn="just">
              <a:buNone/>
            </a:pPr>
            <a:r>
              <a:rPr lang="fr-FR" sz="2000" dirty="0" smtClean="0"/>
              <a:t>C’est sa période </a:t>
            </a:r>
            <a:r>
              <a:rPr lang="fr-FR" sz="2000" dirty="0"/>
              <a:t>anglaise </a:t>
            </a:r>
            <a:r>
              <a:rPr lang="fr-FR" sz="2000" dirty="0" smtClean="0"/>
              <a:t>marquée </a:t>
            </a:r>
            <a:r>
              <a:rPr lang="fr-FR" sz="2000" dirty="0"/>
              <a:t>par les </a:t>
            </a:r>
            <a:endParaRPr lang="fr-FR" sz="2000" dirty="0" smtClean="0"/>
          </a:p>
          <a:p>
            <a:pPr algn="just">
              <a:buNone/>
            </a:pPr>
            <a:r>
              <a:rPr lang="fr-FR" sz="2000" dirty="0" smtClean="0"/>
              <a:t>films </a:t>
            </a:r>
            <a:r>
              <a:rPr lang="fr-FR" sz="2000" dirty="0"/>
              <a:t>Les </a:t>
            </a:r>
            <a:r>
              <a:rPr lang="fr-FR" sz="2000" b="1" i="1" dirty="0"/>
              <a:t>39 </a:t>
            </a:r>
            <a:r>
              <a:rPr lang="fr-FR" sz="2000" b="1" i="1" dirty="0" smtClean="0"/>
              <a:t>marches</a:t>
            </a:r>
            <a:r>
              <a:rPr lang="fr-FR" sz="2000" dirty="0"/>
              <a:t> </a:t>
            </a:r>
            <a:r>
              <a:rPr lang="fr-FR" sz="2000" dirty="0" smtClean="0"/>
              <a:t>et </a:t>
            </a:r>
            <a:r>
              <a:rPr lang="fr-FR" sz="2000" b="1" i="1" dirty="0" smtClean="0"/>
              <a:t>Une femme </a:t>
            </a:r>
          </a:p>
          <a:p>
            <a:pPr algn="just">
              <a:buNone/>
            </a:pPr>
            <a:r>
              <a:rPr lang="fr-FR" sz="2000" b="1" i="1" dirty="0" smtClean="0"/>
              <a:t>disparait.</a:t>
            </a:r>
            <a:endParaRPr lang="fr-FR" sz="2000" dirty="0" smtClean="0"/>
          </a:p>
          <a:p>
            <a:pPr marL="109728" indent="0">
              <a:buNone/>
            </a:pPr>
            <a:endParaRPr lang="fr-FR" sz="22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705141" y="370111"/>
            <a:ext cx="31487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Dates ; nationalité ; quelques éléments biographiques  (les moments importants de sa vie) ; sa démarche artistique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705796" cy="33069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1067048"/>
            <a:ext cx="5046663" cy="4408487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fr-FR" dirty="0" smtClean="0"/>
              <a:t>A partir de 1940, </a:t>
            </a:r>
            <a:r>
              <a:rPr lang="fr-FR" dirty="0"/>
              <a:t>Hitchcock s’installe à </a:t>
            </a:r>
            <a:r>
              <a:rPr lang="fr-FR" b="1" dirty="0"/>
              <a:t>Hollywood</a:t>
            </a:r>
            <a:r>
              <a:rPr lang="fr-FR" dirty="0"/>
              <a:t>. </a:t>
            </a:r>
            <a:r>
              <a:rPr lang="fr-FR" dirty="0" smtClean="0"/>
              <a:t>C’est </a:t>
            </a:r>
            <a:r>
              <a:rPr lang="fr-FR" b="1" dirty="0"/>
              <a:t>s</a:t>
            </a:r>
            <a:r>
              <a:rPr lang="fr-FR" b="1" dirty="0" smtClean="0"/>
              <a:t>a </a:t>
            </a:r>
            <a:r>
              <a:rPr lang="fr-FR" b="1" dirty="0"/>
              <a:t>période </a:t>
            </a:r>
            <a:r>
              <a:rPr lang="fr-FR" b="1" dirty="0" smtClean="0"/>
              <a:t>américaine </a:t>
            </a:r>
            <a:r>
              <a:rPr lang="fr-FR" dirty="0" smtClean="0"/>
              <a:t>consacrée </a:t>
            </a:r>
            <a:r>
              <a:rPr lang="fr-FR" dirty="0"/>
              <a:t>par un </a:t>
            </a:r>
            <a:r>
              <a:rPr lang="fr-FR" dirty="0" smtClean="0"/>
              <a:t>oscar.</a:t>
            </a:r>
            <a:r>
              <a:rPr lang="fr-FR" b="1" dirty="0" smtClean="0"/>
              <a:t> </a:t>
            </a:r>
            <a:r>
              <a:rPr lang="fr-FR" dirty="0" smtClean="0"/>
              <a:t>Il </a:t>
            </a:r>
            <a:r>
              <a:rPr lang="fr-FR" dirty="0"/>
              <a:t>travaille dans les principaux studios d’Hollywood (Paramount, Warner, Fox, Universal). </a:t>
            </a:r>
          </a:p>
          <a:p>
            <a:pPr marL="109728" indent="0">
              <a:buNone/>
            </a:pPr>
            <a:r>
              <a:rPr lang="fr-FR" dirty="0"/>
              <a:t>Il va utiliser à son profit les conditions techniques exceptionnelles qui lui sont offertes. Il va réaliser des films d’espionnage, des histoires criminelles, des simples comédies, et il va passer du rang de </a:t>
            </a:r>
            <a:r>
              <a:rPr lang="fr-FR" b="1" dirty="0"/>
              <a:t>spécialiste du suspense </a:t>
            </a:r>
            <a:r>
              <a:rPr lang="fr-FR" dirty="0"/>
              <a:t>à celui de </a:t>
            </a:r>
            <a:r>
              <a:rPr lang="fr-FR" b="1" dirty="0"/>
              <a:t>grand maître de cinéma</a:t>
            </a:r>
            <a:r>
              <a:rPr lang="fr-FR" dirty="0"/>
              <a:t>. Il jouit d’une réputation d’</a:t>
            </a:r>
            <a:r>
              <a:rPr lang="fr-FR" b="1" dirty="0"/>
              <a:t>artiste</a:t>
            </a:r>
            <a:r>
              <a:rPr lang="fr-FR" dirty="0"/>
              <a:t>, en même temps qu’il a un </a:t>
            </a:r>
            <a:r>
              <a:rPr lang="fr-FR" b="1" dirty="0"/>
              <a:t>succès populaire</a:t>
            </a:r>
            <a:r>
              <a:rPr lang="fr-FR" dirty="0"/>
              <a:t>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88" y="1196752"/>
            <a:ext cx="2961485" cy="38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8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454525" y="1052736"/>
            <a:ext cx="4005907" cy="4828952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fr-FR" dirty="0"/>
              <a:t>Les films d’ Hitchcock présentent souvent </a:t>
            </a:r>
            <a:r>
              <a:rPr lang="fr-FR" b="1" dirty="0"/>
              <a:t>des personnages innocents entraînés dans des situations qu'ils ne contrôlent pas, en  mettant un accent particulier sur la peur , l'imagination et l'humour</a:t>
            </a:r>
            <a:r>
              <a:rPr lang="fr-FR" dirty="0"/>
              <a:t>.</a:t>
            </a:r>
          </a:p>
          <a:p>
            <a:pPr marL="109728" indent="0">
              <a:buNone/>
            </a:pPr>
            <a:r>
              <a:rPr lang="fr-FR" b="1" i="1" dirty="0"/>
              <a:t>Fenêtre sur Cour </a:t>
            </a:r>
            <a:r>
              <a:rPr lang="fr-FR" dirty="0"/>
              <a:t>et </a:t>
            </a:r>
            <a:r>
              <a:rPr lang="fr-FR" b="1" i="1" dirty="0"/>
              <a:t>Sueurs froides </a:t>
            </a:r>
            <a:r>
              <a:rPr lang="fr-FR" dirty="0"/>
              <a:t>marquent l’histoire du cinéma. </a:t>
            </a:r>
            <a:r>
              <a:rPr lang="fr-FR" b="1" i="1" dirty="0"/>
              <a:t>Les oiseaux </a:t>
            </a:r>
            <a:r>
              <a:rPr lang="fr-FR" dirty="0"/>
              <a:t>se présentent comme un film charnière car on l’estime comme </a:t>
            </a:r>
            <a:r>
              <a:rPr lang="fr-FR" dirty="0" smtClean="0"/>
              <a:t>le </a:t>
            </a:r>
            <a:r>
              <a:rPr lang="fr-FR" dirty="0"/>
              <a:t>film final de sa carrière.</a:t>
            </a:r>
          </a:p>
          <a:p>
            <a:pPr marL="109728" indent="0">
              <a:buNone/>
            </a:pPr>
            <a:r>
              <a:rPr lang="fr-FR" dirty="0"/>
              <a:t>Son secret se trouve peut-être dans la manière dont il signe ses films : il </a:t>
            </a:r>
            <a:r>
              <a:rPr lang="fr-FR" b="1" dirty="0"/>
              <a:t>apparaît dans la presque totalité d’entre eux, le temps d’un ou deux plans.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3956230" cy="51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69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1029</TotalTime>
  <Words>1097</Words>
  <Application>Microsoft Office PowerPoint</Application>
  <PresentationFormat>Affichage à l'écran (4:3)</PresentationFormat>
  <Paragraphs>120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Wingdings</vt:lpstr>
      <vt:lpstr>Organique</vt:lpstr>
      <vt:lpstr>HISTOIRE DES ARTS :</vt:lpstr>
      <vt:lpstr>Présentation PowerPoint</vt:lpstr>
      <vt:lpstr>Sommaire</vt:lpstr>
      <vt:lpstr>Fiche d’identité du film</vt:lpstr>
      <vt:lpstr>Présentation PowerPoint</vt:lpstr>
      <vt:lpstr>INTRODUCTION  : présentation du film et du réalisateur</vt:lpstr>
      <vt:lpstr>Présentation PowerPoint</vt:lpstr>
      <vt:lpstr>Présentation PowerPoint</vt:lpstr>
      <vt:lpstr>Présentation PowerPoint</vt:lpstr>
      <vt:lpstr>Le contexte : contexte historique, artistique et de diffusion</vt:lpstr>
      <vt:lpstr>Présentation PowerPoint</vt:lpstr>
      <vt:lpstr>Synopsis</vt:lpstr>
      <vt:lpstr>Problématique</vt:lpstr>
      <vt:lpstr>Ière partie : description et analyse d’un extrait </vt:lpstr>
      <vt:lpstr> &gt;Pourquoi le choix de cet extrait ? </vt:lpstr>
      <vt:lpstr>&gt;Quand dans le film ? </vt:lpstr>
      <vt:lpstr>&gt;Analyse</vt:lpstr>
      <vt:lpstr>Présentation PowerPoint</vt:lpstr>
      <vt:lpstr>Présentation PowerPoint</vt:lpstr>
      <vt:lpstr>2ème partie : significations et intentions</vt:lpstr>
      <vt:lpstr>3ème partie : filiations et correspondances</vt:lpstr>
      <vt:lpstr>Conclusion</vt:lpstr>
      <vt:lpstr>Bibliographie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L’histoire de Napoléon Bonaparte par la peinture</dc:title>
  <dc:creator>gillou</dc:creator>
  <cp:lastModifiedBy>Gilles</cp:lastModifiedBy>
  <cp:revision>89</cp:revision>
  <dcterms:created xsi:type="dcterms:W3CDTF">2014-01-08T23:00:18Z</dcterms:created>
  <dcterms:modified xsi:type="dcterms:W3CDTF">2016-01-11T21:01:05Z</dcterms:modified>
</cp:coreProperties>
</file>