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36"/>
  </p:notesMasterIdLst>
  <p:sldIdLst>
    <p:sldId id="267" r:id="rId2"/>
    <p:sldId id="258" r:id="rId3"/>
    <p:sldId id="257" r:id="rId4"/>
    <p:sldId id="279" r:id="rId5"/>
    <p:sldId id="268" r:id="rId6"/>
    <p:sldId id="259" r:id="rId7"/>
    <p:sldId id="260" r:id="rId8"/>
    <p:sldId id="280" r:id="rId9"/>
    <p:sldId id="281" r:id="rId10"/>
    <p:sldId id="293" r:id="rId11"/>
    <p:sldId id="282" r:id="rId12"/>
    <p:sldId id="270" r:id="rId13"/>
    <p:sldId id="271" r:id="rId14"/>
    <p:sldId id="263" r:id="rId15"/>
    <p:sldId id="299" r:id="rId16"/>
    <p:sldId id="286" r:id="rId17"/>
    <p:sldId id="300" r:id="rId18"/>
    <p:sldId id="301" r:id="rId19"/>
    <p:sldId id="304" r:id="rId20"/>
    <p:sldId id="307" r:id="rId21"/>
    <p:sldId id="273" r:id="rId22"/>
    <p:sldId id="297" r:id="rId23"/>
    <p:sldId id="298" r:id="rId24"/>
    <p:sldId id="275" r:id="rId25"/>
    <p:sldId id="283" r:id="rId26"/>
    <p:sldId id="302" r:id="rId27"/>
    <p:sldId id="289" r:id="rId28"/>
    <p:sldId id="266" r:id="rId29"/>
    <p:sldId id="305" r:id="rId30"/>
    <p:sldId id="290" r:id="rId31"/>
    <p:sldId id="306" r:id="rId32"/>
    <p:sldId id="292" r:id="rId33"/>
    <p:sldId id="265" r:id="rId34"/>
    <p:sldId id="278" r:id="rId3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2D9A00-6BCB-4B8E-B9FA-7045E1B1A18F}" type="datetimeFigureOut">
              <a:rPr lang="fr-FR" smtClean="0"/>
              <a:t>22/01/2015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27E59A-DFD3-4B3E-B532-88C8EB6D3C7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99984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27E59A-DFD3-4B3E-B532-88C8EB6D3C7F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60935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0" name="Rectangle à coins arrondis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1" name="Rectangle à coins arrondis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6393DDEB-B474-400F-B990-9200F47FB75D}" type="datetimeFigureOut">
              <a:rPr lang="fr-FR" smtClean="0"/>
              <a:pPr/>
              <a:t>22/01/2015</a:t>
            </a:fld>
            <a:endParaRPr lang="fr-FR" dirty="0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2028CEB6-C974-4C2F-8782-3FDFBF934ABE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DDEB-B474-400F-B990-9200F47FB75D}" type="datetimeFigureOut">
              <a:rPr lang="fr-FR" smtClean="0"/>
              <a:pPr/>
              <a:t>22/01/2015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8CEB6-C974-4C2F-8782-3FDFBF934ABE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DDEB-B474-400F-B990-9200F47FB75D}" type="datetimeFigureOut">
              <a:rPr lang="fr-FR" smtClean="0"/>
              <a:pPr/>
              <a:t>22/01/2015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8CEB6-C974-4C2F-8782-3FDFBF934ABE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DDEB-B474-400F-B990-9200F47FB75D}" type="datetimeFigureOut">
              <a:rPr lang="fr-FR" smtClean="0"/>
              <a:pPr/>
              <a:t>22/01/2015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8CEB6-C974-4C2F-8782-3FDFBF934ABE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DDEB-B474-400F-B990-9200F47FB75D}" type="datetimeFigureOut">
              <a:rPr lang="fr-FR" smtClean="0"/>
              <a:pPr/>
              <a:t>22/01/2015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8CEB6-C974-4C2F-8782-3FDFBF934ABE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DDEB-B474-400F-B990-9200F47FB75D}" type="datetimeFigureOut">
              <a:rPr lang="fr-FR" smtClean="0"/>
              <a:pPr/>
              <a:t>22/01/2015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8CEB6-C974-4C2F-8782-3FDFBF934ABE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26" name="Espace réservé de la date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393DDEB-B474-400F-B990-9200F47FB75D}" type="datetimeFigureOut">
              <a:rPr lang="fr-FR" smtClean="0"/>
              <a:pPr/>
              <a:t>22/01/2015</a:t>
            </a:fld>
            <a:endParaRPr lang="fr-FR" dirty="0"/>
          </a:p>
        </p:txBody>
      </p:sp>
      <p:sp>
        <p:nvSpPr>
          <p:cNvPr id="27" name="Espace réservé du numéro de diapositive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028CEB6-C974-4C2F-8782-3FDFBF934ABE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8" name="Espace réservé du pied de page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fr-F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6393DDEB-B474-400F-B990-9200F47FB75D}" type="datetimeFigureOut">
              <a:rPr lang="fr-FR" smtClean="0"/>
              <a:pPr/>
              <a:t>22/01/2015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2028CEB6-C974-4C2F-8782-3FDFBF934ABE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DDEB-B474-400F-B990-9200F47FB75D}" type="datetimeFigureOut">
              <a:rPr lang="fr-FR" smtClean="0"/>
              <a:pPr/>
              <a:t>22/01/2015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8CEB6-C974-4C2F-8782-3FDFBF934ABE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DDEB-B474-400F-B990-9200F47FB75D}" type="datetimeFigureOut">
              <a:rPr lang="fr-FR" smtClean="0"/>
              <a:pPr/>
              <a:t>22/01/2015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8CEB6-C974-4C2F-8782-3FDFBF934ABE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dirty="0" smtClean="0"/>
              <a:t>Cliquez sur l'icône pour ajouter une image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DDEB-B474-400F-B990-9200F47FB75D}" type="datetimeFigureOut">
              <a:rPr lang="fr-FR" smtClean="0"/>
              <a:pPr/>
              <a:t>22/01/2015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8CEB6-C974-4C2F-8782-3FDFBF934ABE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3" name="Rectangle à coins arrondis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4" name="Rectangle à coins arrondis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6393DDEB-B474-400F-B990-9200F47FB75D}" type="datetimeFigureOut">
              <a:rPr lang="fr-FR" smtClean="0"/>
              <a:pPr/>
              <a:t>22/01/2015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2028CEB6-C974-4C2F-8782-3FDFBF934ABE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>
                <a:latin typeface="+mn-lt"/>
              </a:rPr>
              <a:t>HISTOIRE DES ARTS 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Marie-Pierre\Pictures\Jeu_de_paum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3264" y="1832026"/>
            <a:ext cx="2466161" cy="327707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1220241" y="5338257"/>
            <a:ext cx="2169184" cy="5760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6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Jeu de paume au XVIIème siècle. </a:t>
            </a:r>
            <a:endParaRPr lang="fr-FR" sz="1600" b="1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pic>
        <p:nvPicPr>
          <p:cNvPr id="4" name="Picture 2" descr="C:\Users\Marie-Pierre\Pictures\800PX-~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40426" y="1832026"/>
            <a:ext cx="4459841" cy="334488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6" name="ZoneTexte 8"/>
          <p:cNvSpPr txBox="1"/>
          <p:nvPr/>
        </p:nvSpPr>
        <p:spPr>
          <a:xfrm>
            <a:off x="4831308" y="5406059"/>
            <a:ext cx="3510271" cy="76944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600" b="1" dirty="0" smtClean="0">
                <a:latin typeface="Georgia" panose="02040502050405020303" pitchFamily="18" charset="0"/>
              </a:rPr>
              <a:t>La salle aujourd’hui, avec la copie de l’œuvre de David</a:t>
            </a:r>
            <a:r>
              <a:rPr lang="fr-FR" sz="1600" dirty="0" smtClean="0">
                <a:latin typeface="Georgia" panose="02040502050405020303" pitchFamily="18" charset="0"/>
              </a:rPr>
              <a:t>. </a:t>
            </a:r>
            <a:r>
              <a:rPr lang="fr-FR" sz="1600" baseline="-25000" dirty="0" smtClean="0">
                <a:latin typeface="Georgia" panose="02040502050405020303" pitchFamily="18" charset="0"/>
              </a:rPr>
              <a:t> </a:t>
            </a:r>
            <a:endParaRPr lang="fr-FR" sz="1600" dirty="0">
              <a:latin typeface="Georgia" panose="02040502050405020303" pitchFamily="18" charset="0"/>
            </a:endParaRPr>
          </a:p>
          <a:p>
            <a:endParaRPr lang="fr-FR" sz="1200" b="1" dirty="0">
              <a:latin typeface="Comic Sans MS" pitchFamily="66" charset="0"/>
            </a:endParaRPr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716508" y="450746"/>
            <a:ext cx="8229600" cy="1152128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Font typeface="Wingdings" pitchFamily="2" charset="2"/>
              <a:buChar char="v"/>
            </a:pPr>
            <a:r>
              <a:rPr lang="fr-FR" sz="2800" dirty="0" smtClean="0">
                <a:latin typeface="+mn-lt"/>
              </a:rPr>
              <a:t>Le contexte : contexte historique et artistique</a:t>
            </a:r>
          </a:p>
          <a:p>
            <a:endParaRPr lang="fr-FR" sz="2800" dirty="0"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14336" y="1265409"/>
            <a:ext cx="270138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r-FR" sz="2000" dirty="0" smtClean="0"/>
              <a:t>Contexte historique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2764357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72375" y="1654417"/>
            <a:ext cx="867707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i="1" dirty="0" smtClean="0">
                <a:solidFill>
                  <a:schemeClr val="accent6"/>
                </a:solidFill>
                <a:ea typeface="Arial" panose="020B0604020202020204" pitchFamily="34" charset="0"/>
              </a:rPr>
              <a:t>Extrait du serment : </a:t>
            </a:r>
          </a:p>
          <a:p>
            <a:endParaRPr lang="fr-FR" sz="2000" i="1" dirty="0" smtClean="0">
              <a:solidFill>
                <a:schemeClr val="accent6"/>
              </a:solidFill>
              <a:ea typeface="Arial" panose="020B0604020202020204" pitchFamily="34" charset="0"/>
            </a:endParaRPr>
          </a:p>
          <a:p>
            <a:r>
              <a:rPr lang="fr-FR" sz="2000" i="1" dirty="0" smtClean="0">
                <a:solidFill>
                  <a:schemeClr val="accent6"/>
                </a:solidFill>
              </a:rPr>
              <a:t>« Nous </a:t>
            </a:r>
            <a:r>
              <a:rPr lang="fr-FR" sz="2000" i="1" dirty="0">
                <a:solidFill>
                  <a:schemeClr val="accent6"/>
                </a:solidFill>
              </a:rPr>
              <a:t>jurons de ne jamais nous séparer, et de se rassembler partout où les circonstances l’exigeront, jusqu’à ce que la Constitution du royaume soit établie et affermie sur des fondements solides </a:t>
            </a:r>
            <a:r>
              <a:rPr lang="fr-FR" sz="2000" i="1" dirty="0" smtClean="0">
                <a:solidFill>
                  <a:schemeClr val="accent6"/>
                </a:solidFill>
              </a:rPr>
              <a:t>».</a:t>
            </a:r>
          </a:p>
          <a:p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3477534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2805" y="873457"/>
            <a:ext cx="8229600" cy="5723895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</a:pPr>
            <a:r>
              <a:rPr lang="fr-FR" sz="2000" dirty="0" smtClean="0"/>
              <a:t>Contexte artistique</a:t>
            </a:r>
          </a:p>
          <a:p>
            <a:pPr algn="just">
              <a:spcBef>
                <a:spcPts val="0"/>
              </a:spcBef>
            </a:pPr>
            <a:endParaRPr lang="fr-FR" sz="2000" dirty="0">
              <a:solidFill>
                <a:srgbClr val="00B050"/>
              </a:solidFill>
            </a:endParaRPr>
          </a:p>
          <a:p>
            <a:pPr algn="just">
              <a:spcBef>
                <a:spcPts val="0"/>
              </a:spcBef>
              <a:buNone/>
            </a:pPr>
            <a:endParaRPr lang="fr-FR" sz="1600" dirty="0">
              <a:solidFill>
                <a:srgbClr val="00B050"/>
              </a:solidFill>
            </a:endParaRPr>
          </a:p>
        </p:txBody>
      </p:sp>
      <p:pic>
        <p:nvPicPr>
          <p:cNvPr id="4" name="Picture 4" descr="http://www.ac-grenoble.fr/lycee/diois/Latin/archives/ico/analyses%20et%20commentaires/serment_hora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7087" y="1438394"/>
            <a:ext cx="5400600" cy="4218049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935850" y="5741243"/>
            <a:ext cx="752576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fr-FR" sz="1600" i="1" dirty="0">
                <a:solidFill>
                  <a:schemeClr val="accent6"/>
                </a:solidFill>
              </a:rPr>
              <a:t>Serment des Horaces</a:t>
            </a:r>
            <a:r>
              <a:rPr lang="fr-FR" sz="1600" dirty="0">
                <a:solidFill>
                  <a:schemeClr val="accent6"/>
                </a:solidFill>
              </a:rPr>
              <a:t>, </a:t>
            </a:r>
            <a:r>
              <a:rPr lang="fr-FR" sz="1600" dirty="0" smtClean="0">
                <a:solidFill>
                  <a:schemeClr val="accent6"/>
                </a:solidFill>
              </a:rPr>
              <a:t>Jacques-Louis </a:t>
            </a:r>
            <a:r>
              <a:rPr lang="fr-FR" sz="1600" dirty="0">
                <a:solidFill>
                  <a:schemeClr val="accent6"/>
                </a:solidFill>
              </a:rPr>
              <a:t>DAVID, 1785, huile sur toile, 330 x 425 </a:t>
            </a:r>
            <a:r>
              <a:rPr lang="fr-FR" sz="1600" dirty="0" smtClean="0">
                <a:solidFill>
                  <a:schemeClr val="accent6"/>
                </a:solidFill>
              </a:rPr>
              <a:t>cm. Musée </a:t>
            </a:r>
            <a:r>
              <a:rPr lang="fr-FR" sz="1600" dirty="0">
                <a:solidFill>
                  <a:schemeClr val="accent6"/>
                </a:solidFill>
              </a:rPr>
              <a:t>du Louvre</a:t>
            </a:r>
            <a:r>
              <a:rPr lang="fr-FR" sz="1400" dirty="0">
                <a:solidFill>
                  <a:schemeClr val="accent6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1426" y="706272"/>
            <a:ext cx="7100252" cy="10668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fr-FR" sz="2800" dirty="0" smtClean="0">
                <a:latin typeface="+mn-lt"/>
              </a:rPr>
              <a:t> Le thème de l’œuvre -</a:t>
            </a:r>
            <a:r>
              <a:rPr lang="fr-FR" sz="2800" dirty="0">
                <a:latin typeface="+mn-lt"/>
              </a:rPr>
              <a:t> </a:t>
            </a:r>
            <a:r>
              <a:rPr lang="fr-FR" sz="2800" dirty="0" smtClean="0">
                <a:latin typeface="+mn-lt"/>
              </a:rPr>
              <a:t>Problématique</a:t>
            </a:r>
            <a:endParaRPr lang="fr-FR" sz="2800" dirty="0">
              <a:latin typeface="+mn-lt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fr-FR" dirty="0" smtClean="0"/>
              <a:t>  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822" y="1659598"/>
            <a:ext cx="7076356" cy="46586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61916" y="2644253"/>
            <a:ext cx="8482084" cy="1763974"/>
          </a:xfrm>
        </p:spPr>
        <p:txBody>
          <a:bodyPr>
            <a:normAutofit/>
          </a:bodyPr>
          <a:lstStyle/>
          <a:p>
            <a:r>
              <a:rPr lang="fr-FR" b="1" u="sng" dirty="0" smtClean="0">
                <a:latin typeface="+mn-lt"/>
              </a:rPr>
              <a:t>I</a:t>
            </a:r>
            <a:r>
              <a:rPr lang="fr-FR" b="1" u="sng" baseline="30000" dirty="0" smtClean="0">
                <a:latin typeface="+mn-lt"/>
              </a:rPr>
              <a:t>ère</a:t>
            </a:r>
            <a:r>
              <a:rPr lang="fr-FR" b="1" u="sng" dirty="0" smtClean="0">
                <a:latin typeface="+mn-lt"/>
              </a:rPr>
              <a:t> partie : </a:t>
            </a:r>
            <a:br>
              <a:rPr lang="fr-FR" b="1" u="sng" dirty="0" smtClean="0">
                <a:latin typeface="+mn-lt"/>
              </a:rPr>
            </a:br>
            <a:r>
              <a:rPr lang="fr-FR" b="1" dirty="0" smtClean="0">
                <a:latin typeface="+mn-lt"/>
              </a:rPr>
              <a:t>Description de l’œuvre</a:t>
            </a:r>
            <a:endParaRPr lang="fr-FR" b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Grp="1"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51140" y="1599766"/>
            <a:ext cx="6356348" cy="414594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7" name="Ellipse 6"/>
          <p:cNvSpPr/>
          <p:nvPr/>
        </p:nvSpPr>
        <p:spPr>
          <a:xfrm flipH="1">
            <a:off x="4485298" y="3275523"/>
            <a:ext cx="288032" cy="28803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b="1" dirty="0">
                <a:solidFill>
                  <a:schemeClr val="tx1"/>
                </a:solidFill>
                <a:latin typeface="Comic Sans MS" pitchFamily="66" charset="0"/>
              </a:rPr>
              <a:t>1</a:t>
            </a:r>
          </a:p>
        </p:txBody>
      </p:sp>
      <p:sp>
        <p:nvSpPr>
          <p:cNvPr id="10" name="Rectangle 9"/>
          <p:cNvSpPr/>
          <p:nvPr/>
        </p:nvSpPr>
        <p:spPr>
          <a:xfrm>
            <a:off x="5563280" y="4554519"/>
            <a:ext cx="3257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>
                <a:latin typeface="Comic Sans MS" pitchFamily="66" charset="0"/>
              </a:rPr>
              <a:t>2</a:t>
            </a:r>
            <a:endParaRPr lang="fr-FR" dirty="0"/>
          </a:p>
        </p:txBody>
      </p:sp>
      <p:sp>
        <p:nvSpPr>
          <p:cNvPr id="11" name="Ellipse 10"/>
          <p:cNvSpPr/>
          <p:nvPr/>
        </p:nvSpPr>
        <p:spPr>
          <a:xfrm flipH="1">
            <a:off x="6270432" y="4779835"/>
            <a:ext cx="288032" cy="28803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b="1" dirty="0" smtClean="0">
                <a:solidFill>
                  <a:schemeClr val="tx1"/>
                </a:solidFill>
                <a:latin typeface="Comic Sans MS" pitchFamily="66" charset="0"/>
              </a:rPr>
              <a:t>3</a:t>
            </a:r>
            <a:endParaRPr lang="fr-FR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2" name="Ellipse 11"/>
          <p:cNvSpPr/>
          <p:nvPr/>
        </p:nvSpPr>
        <p:spPr>
          <a:xfrm flipH="1">
            <a:off x="7321309" y="4818081"/>
            <a:ext cx="288032" cy="28803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b="1" dirty="0" smtClean="0">
                <a:solidFill>
                  <a:schemeClr val="tx1"/>
                </a:solidFill>
                <a:latin typeface="Comic Sans MS" pitchFamily="66" charset="0"/>
              </a:rPr>
              <a:t>4</a:t>
            </a:r>
            <a:endParaRPr lang="fr-FR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3" name="Ellipse 12"/>
          <p:cNvSpPr/>
          <p:nvPr/>
        </p:nvSpPr>
        <p:spPr>
          <a:xfrm flipH="1">
            <a:off x="3341302" y="4739185"/>
            <a:ext cx="288032" cy="28803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b="1" dirty="0" smtClean="0">
                <a:solidFill>
                  <a:schemeClr val="tx1"/>
                </a:solidFill>
                <a:latin typeface="Comic Sans MS" pitchFamily="66" charset="0"/>
              </a:rPr>
              <a:t>5</a:t>
            </a:r>
            <a:endParaRPr lang="fr-FR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4" name="Ellipse 13"/>
          <p:cNvSpPr/>
          <p:nvPr/>
        </p:nvSpPr>
        <p:spPr>
          <a:xfrm flipH="1">
            <a:off x="4197266" y="4635819"/>
            <a:ext cx="288032" cy="28803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b="1" dirty="0" smtClean="0">
                <a:solidFill>
                  <a:schemeClr val="tx1"/>
                </a:solidFill>
                <a:latin typeface="Comic Sans MS" pitchFamily="66" charset="0"/>
              </a:rPr>
              <a:t>6</a:t>
            </a:r>
            <a:endParaRPr lang="fr-FR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704363"/>
            <a:ext cx="7832593" cy="5116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lnSpc>
                <a:spcPct val="104000"/>
              </a:lnSpc>
              <a:spcAft>
                <a:spcPts val="25"/>
              </a:spcAft>
              <a:buFont typeface="Wingdings" panose="05000000000000000000" pitchFamily="2" charset="2"/>
              <a:buChar char="v"/>
            </a:pPr>
            <a:r>
              <a:rPr lang="fr-FR" sz="2800" dirty="0" smtClean="0">
                <a:solidFill>
                  <a:srgbClr val="000000"/>
                </a:solidFill>
                <a:ea typeface="Arial" panose="020B0604020202020204" pitchFamily="34" charset="0"/>
              </a:rPr>
              <a:t>Les personnages et la composition du tableau</a:t>
            </a:r>
            <a:endParaRPr lang="fr-FR" sz="2800" dirty="0">
              <a:solidFill>
                <a:srgbClr val="000000"/>
              </a:solidFill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4369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01"/>
          <p:cNvGrpSpPr/>
          <p:nvPr/>
        </p:nvGrpSpPr>
        <p:grpSpPr>
          <a:xfrm>
            <a:off x="0" y="1201002"/>
            <a:ext cx="8611737" cy="6209732"/>
            <a:chOff x="0" y="0"/>
            <a:chExt cx="9144000" cy="6857999"/>
          </a:xfrm>
        </p:grpSpPr>
        <p:sp>
          <p:nvSpPr>
            <p:cNvPr id="7" name="Shape 1107"/>
            <p:cNvSpPr/>
            <p:nvPr/>
          </p:nvSpPr>
          <p:spPr>
            <a:xfrm>
              <a:off x="0" y="0"/>
              <a:ext cx="152400" cy="6857999"/>
            </a:xfrm>
            <a:custGeom>
              <a:avLst/>
              <a:gdLst/>
              <a:ahLst/>
              <a:cxnLst/>
              <a:rect l="0" t="0" r="0" b="0"/>
              <a:pathLst>
                <a:path w="152400" h="6857999">
                  <a:moveTo>
                    <a:pt x="0" y="0"/>
                  </a:moveTo>
                  <a:lnTo>
                    <a:pt x="152400" y="0"/>
                  </a:lnTo>
                  <a:lnTo>
                    <a:pt x="152400" y="6857999"/>
                  </a:lnTo>
                  <a:lnTo>
                    <a:pt x="0" y="6857999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8" name="Shape 1108"/>
            <p:cNvSpPr/>
            <p:nvPr/>
          </p:nvSpPr>
          <p:spPr>
            <a:xfrm>
              <a:off x="8991600" y="0"/>
              <a:ext cx="152400" cy="6857999"/>
            </a:xfrm>
            <a:custGeom>
              <a:avLst/>
              <a:gdLst/>
              <a:ahLst/>
              <a:cxnLst/>
              <a:rect l="0" t="0" r="0" b="0"/>
              <a:pathLst>
                <a:path w="152400" h="6857999">
                  <a:moveTo>
                    <a:pt x="0" y="0"/>
                  </a:moveTo>
                  <a:lnTo>
                    <a:pt x="152400" y="0"/>
                  </a:lnTo>
                  <a:lnTo>
                    <a:pt x="152400" y="6857999"/>
                  </a:lnTo>
                  <a:lnTo>
                    <a:pt x="0" y="6857999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11" name="Shape 95"/>
            <p:cNvSpPr/>
            <p:nvPr/>
          </p:nvSpPr>
          <p:spPr>
            <a:xfrm>
              <a:off x="4267200" y="955675"/>
              <a:ext cx="609600" cy="609600"/>
            </a:xfrm>
            <a:custGeom>
              <a:avLst/>
              <a:gdLst/>
              <a:ahLst/>
              <a:cxnLst/>
              <a:rect l="0" t="0" r="0" b="0"/>
              <a:pathLst>
                <a:path w="609600" h="609600">
                  <a:moveTo>
                    <a:pt x="304800" y="0"/>
                  </a:moveTo>
                  <a:cubicBezTo>
                    <a:pt x="473075" y="0"/>
                    <a:pt x="609600" y="136525"/>
                    <a:pt x="609600" y="304800"/>
                  </a:cubicBezTo>
                  <a:cubicBezTo>
                    <a:pt x="609600" y="473075"/>
                    <a:pt x="473075" y="609600"/>
                    <a:pt x="304800" y="609600"/>
                  </a:cubicBezTo>
                  <a:cubicBezTo>
                    <a:pt x="136525" y="609600"/>
                    <a:pt x="0" y="473075"/>
                    <a:pt x="0" y="304800"/>
                  </a:cubicBezTo>
                  <a:cubicBezTo>
                    <a:pt x="0" y="136525"/>
                    <a:pt x="136525" y="0"/>
                    <a:pt x="304800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12" name="Shape 96"/>
            <p:cNvSpPr/>
            <p:nvPr/>
          </p:nvSpPr>
          <p:spPr>
            <a:xfrm>
              <a:off x="4362450" y="1050925"/>
              <a:ext cx="419100" cy="420751"/>
            </a:xfrm>
            <a:custGeom>
              <a:avLst/>
              <a:gdLst/>
              <a:ahLst/>
              <a:cxnLst/>
              <a:rect l="0" t="0" r="0" b="0"/>
              <a:pathLst>
                <a:path w="419100" h="420751">
                  <a:moveTo>
                    <a:pt x="209550" y="0"/>
                  </a:moveTo>
                  <a:cubicBezTo>
                    <a:pt x="325247" y="0"/>
                    <a:pt x="419100" y="94234"/>
                    <a:pt x="419100" y="210312"/>
                  </a:cubicBezTo>
                  <a:cubicBezTo>
                    <a:pt x="419100" y="326517"/>
                    <a:pt x="325247" y="420751"/>
                    <a:pt x="209550" y="420751"/>
                  </a:cubicBezTo>
                  <a:cubicBezTo>
                    <a:pt x="93853" y="420751"/>
                    <a:pt x="0" y="326517"/>
                    <a:pt x="0" y="210312"/>
                  </a:cubicBezTo>
                  <a:cubicBezTo>
                    <a:pt x="0" y="94234"/>
                    <a:pt x="93853" y="0"/>
                    <a:pt x="209550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13" name="Shape 97"/>
            <p:cNvSpPr/>
            <p:nvPr/>
          </p:nvSpPr>
          <p:spPr>
            <a:xfrm>
              <a:off x="4370959" y="1059453"/>
              <a:ext cx="201041" cy="403714"/>
            </a:xfrm>
            <a:custGeom>
              <a:avLst/>
              <a:gdLst/>
              <a:ahLst/>
              <a:cxnLst/>
              <a:rect l="0" t="0" r="0" b="0"/>
              <a:pathLst>
                <a:path w="201041" h="403714">
                  <a:moveTo>
                    <a:pt x="201041" y="0"/>
                  </a:moveTo>
                  <a:lnTo>
                    <a:pt x="201041" y="16923"/>
                  </a:lnTo>
                  <a:lnTo>
                    <a:pt x="183515" y="17634"/>
                  </a:lnTo>
                  <a:lnTo>
                    <a:pt x="165100" y="20428"/>
                  </a:lnTo>
                  <a:lnTo>
                    <a:pt x="147574" y="24746"/>
                  </a:lnTo>
                  <a:lnTo>
                    <a:pt x="130556" y="30969"/>
                  </a:lnTo>
                  <a:lnTo>
                    <a:pt x="114300" y="38716"/>
                  </a:lnTo>
                  <a:lnTo>
                    <a:pt x="99187" y="47733"/>
                  </a:lnTo>
                  <a:lnTo>
                    <a:pt x="84836" y="58274"/>
                  </a:lnTo>
                  <a:lnTo>
                    <a:pt x="71628" y="70212"/>
                  </a:lnTo>
                  <a:lnTo>
                    <a:pt x="59690" y="83293"/>
                  </a:lnTo>
                  <a:lnTo>
                    <a:pt x="49022" y="97390"/>
                  </a:lnTo>
                  <a:lnTo>
                    <a:pt x="39751" y="112630"/>
                  </a:lnTo>
                  <a:lnTo>
                    <a:pt x="31877" y="128759"/>
                  </a:lnTo>
                  <a:lnTo>
                    <a:pt x="25527" y="145650"/>
                  </a:lnTo>
                  <a:lnTo>
                    <a:pt x="20828" y="163303"/>
                  </a:lnTo>
                  <a:lnTo>
                    <a:pt x="17907" y="181591"/>
                  </a:lnTo>
                  <a:lnTo>
                    <a:pt x="16891" y="200641"/>
                  </a:lnTo>
                  <a:lnTo>
                    <a:pt x="17653" y="219437"/>
                  </a:lnTo>
                  <a:lnTo>
                    <a:pt x="20447" y="237979"/>
                  </a:lnTo>
                  <a:lnTo>
                    <a:pt x="24765" y="255759"/>
                  </a:lnTo>
                  <a:lnTo>
                    <a:pt x="30861" y="272777"/>
                  </a:lnTo>
                  <a:lnTo>
                    <a:pt x="38608" y="289033"/>
                  </a:lnTo>
                  <a:lnTo>
                    <a:pt x="47752" y="304400"/>
                  </a:lnTo>
                  <a:lnTo>
                    <a:pt x="58166" y="318624"/>
                  </a:lnTo>
                  <a:lnTo>
                    <a:pt x="69850" y="331832"/>
                  </a:lnTo>
                  <a:lnTo>
                    <a:pt x="83058" y="343897"/>
                  </a:lnTo>
                  <a:lnTo>
                    <a:pt x="97155" y="354565"/>
                  </a:lnTo>
                  <a:lnTo>
                    <a:pt x="112141" y="363963"/>
                  </a:lnTo>
                  <a:lnTo>
                    <a:pt x="128270" y="371837"/>
                  </a:lnTo>
                  <a:lnTo>
                    <a:pt x="145034" y="378060"/>
                  </a:lnTo>
                  <a:lnTo>
                    <a:pt x="162814" y="382759"/>
                  </a:lnTo>
                  <a:lnTo>
                    <a:pt x="180848" y="385680"/>
                  </a:lnTo>
                  <a:lnTo>
                    <a:pt x="199771" y="386823"/>
                  </a:lnTo>
                  <a:lnTo>
                    <a:pt x="201041" y="386772"/>
                  </a:lnTo>
                  <a:lnTo>
                    <a:pt x="201041" y="403695"/>
                  </a:lnTo>
                  <a:lnTo>
                    <a:pt x="200660" y="403714"/>
                  </a:lnTo>
                  <a:lnTo>
                    <a:pt x="179959" y="402698"/>
                  </a:lnTo>
                  <a:lnTo>
                    <a:pt x="160147" y="399523"/>
                  </a:lnTo>
                  <a:lnTo>
                    <a:pt x="140843" y="394570"/>
                  </a:lnTo>
                  <a:lnTo>
                    <a:pt x="122428" y="387712"/>
                  </a:lnTo>
                  <a:lnTo>
                    <a:pt x="104775" y="379203"/>
                  </a:lnTo>
                  <a:lnTo>
                    <a:pt x="88265" y="369043"/>
                  </a:lnTo>
                  <a:lnTo>
                    <a:pt x="72898" y="357359"/>
                  </a:lnTo>
                  <a:lnTo>
                    <a:pt x="58547" y="344405"/>
                  </a:lnTo>
                  <a:lnTo>
                    <a:pt x="45593" y="330054"/>
                  </a:lnTo>
                  <a:lnTo>
                    <a:pt x="34163" y="314433"/>
                  </a:lnTo>
                  <a:lnTo>
                    <a:pt x="24130" y="297796"/>
                  </a:lnTo>
                  <a:lnTo>
                    <a:pt x="15621" y="280143"/>
                  </a:lnTo>
                  <a:lnTo>
                    <a:pt x="8890" y="261474"/>
                  </a:lnTo>
                  <a:lnTo>
                    <a:pt x="3937" y="242170"/>
                  </a:lnTo>
                  <a:lnTo>
                    <a:pt x="889" y="222104"/>
                  </a:lnTo>
                  <a:lnTo>
                    <a:pt x="0" y="201403"/>
                  </a:lnTo>
                  <a:lnTo>
                    <a:pt x="1016" y="180702"/>
                  </a:lnTo>
                  <a:lnTo>
                    <a:pt x="4191" y="160763"/>
                  </a:lnTo>
                  <a:lnTo>
                    <a:pt x="9144" y="141459"/>
                  </a:lnTo>
                  <a:lnTo>
                    <a:pt x="15875" y="122917"/>
                  </a:lnTo>
                  <a:lnTo>
                    <a:pt x="24511" y="105264"/>
                  </a:lnTo>
                  <a:lnTo>
                    <a:pt x="34544" y="88627"/>
                  </a:lnTo>
                  <a:lnTo>
                    <a:pt x="46101" y="73133"/>
                  </a:lnTo>
                  <a:lnTo>
                    <a:pt x="59055" y="58782"/>
                  </a:lnTo>
                  <a:lnTo>
                    <a:pt x="73533" y="45828"/>
                  </a:lnTo>
                  <a:lnTo>
                    <a:pt x="89027" y="34271"/>
                  </a:lnTo>
                  <a:lnTo>
                    <a:pt x="105537" y="24238"/>
                  </a:lnTo>
                  <a:lnTo>
                    <a:pt x="123190" y="15729"/>
                  </a:lnTo>
                  <a:lnTo>
                    <a:pt x="141732" y="8871"/>
                  </a:lnTo>
                  <a:lnTo>
                    <a:pt x="160909" y="4045"/>
                  </a:lnTo>
                  <a:lnTo>
                    <a:pt x="180975" y="997"/>
                  </a:lnTo>
                  <a:lnTo>
                    <a:pt x="201041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7B9899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14" name="Shape 98"/>
            <p:cNvSpPr/>
            <p:nvPr/>
          </p:nvSpPr>
          <p:spPr>
            <a:xfrm>
              <a:off x="4337050" y="1025652"/>
              <a:ext cx="234950" cy="471243"/>
            </a:xfrm>
            <a:custGeom>
              <a:avLst/>
              <a:gdLst/>
              <a:ahLst/>
              <a:cxnLst/>
              <a:rect l="0" t="0" r="0" b="0"/>
              <a:pathLst>
                <a:path w="234950" h="471243">
                  <a:moveTo>
                    <a:pt x="233680" y="0"/>
                  </a:moveTo>
                  <a:lnTo>
                    <a:pt x="234950" y="54"/>
                  </a:lnTo>
                  <a:lnTo>
                    <a:pt x="234950" y="16908"/>
                  </a:lnTo>
                  <a:lnTo>
                    <a:pt x="234569" y="16891"/>
                  </a:lnTo>
                  <a:lnTo>
                    <a:pt x="212217" y="18034"/>
                  </a:lnTo>
                  <a:lnTo>
                    <a:pt x="190627" y="21463"/>
                  </a:lnTo>
                  <a:lnTo>
                    <a:pt x="169672" y="26797"/>
                  </a:lnTo>
                  <a:lnTo>
                    <a:pt x="149733" y="34290"/>
                  </a:lnTo>
                  <a:lnTo>
                    <a:pt x="130683" y="43561"/>
                  </a:lnTo>
                  <a:lnTo>
                    <a:pt x="112649" y="54483"/>
                  </a:lnTo>
                  <a:lnTo>
                    <a:pt x="96012" y="67056"/>
                  </a:lnTo>
                  <a:lnTo>
                    <a:pt x="80518" y="81280"/>
                  </a:lnTo>
                  <a:lnTo>
                    <a:pt x="66421" y="96901"/>
                  </a:lnTo>
                  <a:lnTo>
                    <a:pt x="53975" y="113792"/>
                  </a:lnTo>
                  <a:lnTo>
                    <a:pt x="43053" y="131826"/>
                  </a:lnTo>
                  <a:lnTo>
                    <a:pt x="33909" y="150876"/>
                  </a:lnTo>
                  <a:lnTo>
                    <a:pt x="26670" y="171069"/>
                  </a:lnTo>
                  <a:lnTo>
                    <a:pt x="21336" y="192024"/>
                  </a:lnTo>
                  <a:lnTo>
                    <a:pt x="18034" y="213741"/>
                  </a:lnTo>
                  <a:lnTo>
                    <a:pt x="16891" y="236093"/>
                  </a:lnTo>
                  <a:lnTo>
                    <a:pt x="18034" y="258445"/>
                  </a:lnTo>
                  <a:lnTo>
                    <a:pt x="21463" y="280162"/>
                  </a:lnTo>
                  <a:lnTo>
                    <a:pt x="26924" y="301117"/>
                  </a:lnTo>
                  <a:lnTo>
                    <a:pt x="34290" y="321183"/>
                  </a:lnTo>
                  <a:lnTo>
                    <a:pt x="43434" y="340360"/>
                  </a:lnTo>
                  <a:lnTo>
                    <a:pt x="54356" y="358267"/>
                  </a:lnTo>
                  <a:lnTo>
                    <a:pt x="66929" y="375158"/>
                  </a:lnTo>
                  <a:lnTo>
                    <a:pt x="81026" y="390652"/>
                  </a:lnTo>
                  <a:lnTo>
                    <a:pt x="96647" y="404749"/>
                  </a:lnTo>
                  <a:lnTo>
                    <a:pt x="113411" y="417322"/>
                  </a:lnTo>
                  <a:lnTo>
                    <a:pt x="131318" y="428244"/>
                  </a:lnTo>
                  <a:lnTo>
                    <a:pt x="150495" y="437388"/>
                  </a:lnTo>
                  <a:lnTo>
                    <a:pt x="170561" y="444754"/>
                  </a:lnTo>
                  <a:lnTo>
                    <a:pt x="191389" y="450088"/>
                  </a:lnTo>
                  <a:lnTo>
                    <a:pt x="213106" y="453390"/>
                  </a:lnTo>
                  <a:lnTo>
                    <a:pt x="234950" y="454389"/>
                  </a:lnTo>
                  <a:lnTo>
                    <a:pt x="234950" y="471243"/>
                  </a:lnTo>
                  <a:lnTo>
                    <a:pt x="212217" y="470281"/>
                  </a:lnTo>
                  <a:lnTo>
                    <a:pt x="188849" y="466725"/>
                  </a:lnTo>
                  <a:lnTo>
                    <a:pt x="166370" y="461137"/>
                  </a:lnTo>
                  <a:lnTo>
                    <a:pt x="144653" y="453390"/>
                  </a:lnTo>
                  <a:lnTo>
                    <a:pt x="123952" y="443484"/>
                  </a:lnTo>
                  <a:lnTo>
                    <a:pt x="104521" y="431673"/>
                  </a:lnTo>
                  <a:lnTo>
                    <a:pt x="86487" y="418211"/>
                  </a:lnTo>
                  <a:lnTo>
                    <a:pt x="69723" y="403225"/>
                  </a:lnTo>
                  <a:lnTo>
                    <a:pt x="54356" y="386461"/>
                  </a:lnTo>
                  <a:lnTo>
                    <a:pt x="40767" y="368427"/>
                  </a:lnTo>
                  <a:lnTo>
                    <a:pt x="28956" y="349123"/>
                  </a:lnTo>
                  <a:lnTo>
                    <a:pt x="19050" y="328549"/>
                  </a:lnTo>
                  <a:lnTo>
                    <a:pt x="10922" y="306959"/>
                  </a:lnTo>
                  <a:lnTo>
                    <a:pt x="5080" y="284353"/>
                  </a:lnTo>
                  <a:lnTo>
                    <a:pt x="1397" y="261112"/>
                  </a:lnTo>
                  <a:lnTo>
                    <a:pt x="0" y="236855"/>
                  </a:lnTo>
                  <a:lnTo>
                    <a:pt x="1016" y="212852"/>
                  </a:lnTo>
                  <a:lnTo>
                    <a:pt x="4572" y="189357"/>
                  </a:lnTo>
                  <a:lnTo>
                    <a:pt x="10160" y="166878"/>
                  </a:lnTo>
                  <a:lnTo>
                    <a:pt x="18034" y="145161"/>
                  </a:lnTo>
                  <a:lnTo>
                    <a:pt x="27813" y="124460"/>
                  </a:lnTo>
                  <a:lnTo>
                    <a:pt x="39497" y="105029"/>
                  </a:lnTo>
                  <a:lnTo>
                    <a:pt x="52832" y="86741"/>
                  </a:lnTo>
                  <a:lnTo>
                    <a:pt x="67945" y="69977"/>
                  </a:lnTo>
                  <a:lnTo>
                    <a:pt x="84582" y="54610"/>
                  </a:lnTo>
                  <a:lnTo>
                    <a:pt x="102489" y="40894"/>
                  </a:lnTo>
                  <a:lnTo>
                    <a:pt x="121793" y="29083"/>
                  </a:lnTo>
                  <a:lnTo>
                    <a:pt x="142367" y="19050"/>
                  </a:lnTo>
                  <a:lnTo>
                    <a:pt x="163830" y="10922"/>
                  </a:lnTo>
                  <a:lnTo>
                    <a:pt x="186436" y="4953"/>
                  </a:lnTo>
                  <a:lnTo>
                    <a:pt x="209550" y="1270"/>
                  </a:lnTo>
                  <a:lnTo>
                    <a:pt x="23368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7B9899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15" name="Shape 99"/>
            <p:cNvSpPr/>
            <p:nvPr/>
          </p:nvSpPr>
          <p:spPr>
            <a:xfrm>
              <a:off x="4572000" y="1059434"/>
              <a:ext cx="201041" cy="403714"/>
            </a:xfrm>
            <a:custGeom>
              <a:avLst/>
              <a:gdLst/>
              <a:ahLst/>
              <a:cxnLst/>
              <a:rect l="0" t="0" r="0" b="0"/>
              <a:pathLst>
                <a:path w="201041" h="403714">
                  <a:moveTo>
                    <a:pt x="381" y="0"/>
                  </a:moveTo>
                  <a:lnTo>
                    <a:pt x="20955" y="1016"/>
                  </a:lnTo>
                  <a:lnTo>
                    <a:pt x="40894" y="4191"/>
                  </a:lnTo>
                  <a:lnTo>
                    <a:pt x="60198" y="9144"/>
                  </a:lnTo>
                  <a:lnTo>
                    <a:pt x="78613" y="16002"/>
                  </a:lnTo>
                  <a:lnTo>
                    <a:pt x="96266" y="24638"/>
                  </a:lnTo>
                  <a:lnTo>
                    <a:pt x="112776" y="34671"/>
                  </a:lnTo>
                  <a:lnTo>
                    <a:pt x="128143" y="46355"/>
                  </a:lnTo>
                  <a:lnTo>
                    <a:pt x="142494" y="59436"/>
                  </a:lnTo>
                  <a:lnTo>
                    <a:pt x="155448" y="73787"/>
                  </a:lnTo>
                  <a:lnTo>
                    <a:pt x="166878" y="89408"/>
                  </a:lnTo>
                  <a:lnTo>
                    <a:pt x="176911" y="106045"/>
                  </a:lnTo>
                  <a:lnTo>
                    <a:pt x="185420" y="123698"/>
                  </a:lnTo>
                  <a:lnTo>
                    <a:pt x="192151" y="142240"/>
                  </a:lnTo>
                  <a:lnTo>
                    <a:pt x="197104" y="161544"/>
                  </a:lnTo>
                  <a:lnTo>
                    <a:pt x="200152" y="181610"/>
                  </a:lnTo>
                  <a:lnTo>
                    <a:pt x="201041" y="202311"/>
                  </a:lnTo>
                  <a:lnTo>
                    <a:pt x="200025" y="223012"/>
                  </a:lnTo>
                  <a:lnTo>
                    <a:pt x="196850" y="242951"/>
                  </a:lnTo>
                  <a:lnTo>
                    <a:pt x="191897" y="262382"/>
                  </a:lnTo>
                  <a:lnTo>
                    <a:pt x="185166" y="280924"/>
                  </a:lnTo>
                  <a:lnTo>
                    <a:pt x="176530" y="298450"/>
                  </a:lnTo>
                  <a:lnTo>
                    <a:pt x="166497" y="315087"/>
                  </a:lnTo>
                  <a:lnTo>
                    <a:pt x="154940" y="330708"/>
                  </a:lnTo>
                  <a:lnTo>
                    <a:pt x="141986" y="344932"/>
                  </a:lnTo>
                  <a:lnTo>
                    <a:pt x="127635" y="357886"/>
                  </a:lnTo>
                  <a:lnTo>
                    <a:pt x="112014" y="369443"/>
                  </a:lnTo>
                  <a:lnTo>
                    <a:pt x="95504" y="379603"/>
                  </a:lnTo>
                  <a:lnTo>
                    <a:pt x="77851" y="388112"/>
                  </a:lnTo>
                  <a:lnTo>
                    <a:pt x="59436" y="394843"/>
                  </a:lnTo>
                  <a:lnTo>
                    <a:pt x="40132" y="399669"/>
                  </a:lnTo>
                  <a:lnTo>
                    <a:pt x="20066" y="402717"/>
                  </a:lnTo>
                  <a:lnTo>
                    <a:pt x="0" y="403714"/>
                  </a:lnTo>
                  <a:lnTo>
                    <a:pt x="0" y="386790"/>
                  </a:lnTo>
                  <a:lnTo>
                    <a:pt x="17526" y="386080"/>
                  </a:lnTo>
                  <a:lnTo>
                    <a:pt x="35941" y="383286"/>
                  </a:lnTo>
                  <a:lnTo>
                    <a:pt x="53594" y="378841"/>
                  </a:lnTo>
                  <a:lnTo>
                    <a:pt x="70485" y="372872"/>
                  </a:lnTo>
                  <a:lnTo>
                    <a:pt x="86614" y="365252"/>
                  </a:lnTo>
                  <a:lnTo>
                    <a:pt x="101854" y="355981"/>
                  </a:lnTo>
                  <a:lnTo>
                    <a:pt x="116205" y="345313"/>
                  </a:lnTo>
                  <a:lnTo>
                    <a:pt x="129413" y="333629"/>
                  </a:lnTo>
                  <a:lnTo>
                    <a:pt x="141351" y="320548"/>
                  </a:lnTo>
                  <a:lnTo>
                    <a:pt x="152019" y="306324"/>
                  </a:lnTo>
                  <a:lnTo>
                    <a:pt x="161290" y="291084"/>
                  </a:lnTo>
                  <a:lnTo>
                    <a:pt x="169164" y="275082"/>
                  </a:lnTo>
                  <a:lnTo>
                    <a:pt x="175514" y="258191"/>
                  </a:lnTo>
                  <a:lnTo>
                    <a:pt x="180213" y="240411"/>
                  </a:lnTo>
                  <a:lnTo>
                    <a:pt x="183134" y="222123"/>
                  </a:lnTo>
                  <a:lnTo>
                    <a:pt x="184150" y="203073"/>
                  </a:lnTo>
                  <a:lnTo>
                    <a:pt x="183388" y="184277"/>
                  </a:lnTo>
                  <a:lnTo>
                    <a:pt x="180594" y="165735"/>
                  </a:lnTo>
                  <a:lnTo>
                    <a:pt x="176276" y="148082"/>
                  </a:lnTo>
                  <a:lnTo>
                    <a:pt x="170180" y="131064"/>
                  </a:lnTo>
                  <a:lnTo>
                    <a:pt x="162433" y="114808"/>
                  </a:lnTo>
                  <a:lnTo>
                    <a:pt x="153289" y="99441"/>
                  </a:lnTo>
                  <a:lnTo>
                    <a:pt x="142875" y="85217"/>
                  </a:lnTo>
                  <a:lnTo>
                    <a:pt x="131064" y="72009"/>
                  </a:lnTo>
                  <a:lnTo>
                    <a:pt x="117983" y="59817"/>
                  </a:lnTo>
                  <a:lnTo>
                    <a:pt x="104013" y="49149"/>
                  </a:lnTo>
                  <a:lnTo>
                    <a:pt x="88900" y="39878"/>
                  </a:lnTo>
                  <a:lnTo>
                    <a:pt x="72644" y="31877"/>
                  </a:lnTo>
                  <a:lnTo>
                    <a:pt x="56007" y="25654"/>
                  </a:lnTo>
                  <a:lnTo>
                    <a:pt x="38227" y="20955"/>
                  </a:lnTo>
                  <a:lnTo>
                    <a:pt x="20193" y="18034"/>
                  </a:lnTo>
                  <a:lnTo>
                    <a:pt x="1270" y="16891"/>
                  </a:lnTo>
                  <a:lnTo>
                    <a:pt x="0" y="16942"/>
                  </a:lnTo>
                  <a:lnTo>
                    <a:pt x="0" y="19"/>
                  </a:lnTo>
                  <a:lnTo>
                    <a:pt x="381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7B9899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16" name="Shape 100"/>
            <p:cNvSpPr/>
            <p:nvPr/>
          </p:nvSpPr>
          <p:spPr>
            <a:xfrm>
              <a:off x="4572000" y="1025706"/>
              <a:ext cx="234950" cy="471243"/>
            </a:xfrm>
            <a:custGeom>
              <a:avLst/>
              <a:gdLst/>
              <a:ahLst/>
              <a:cxnLst/>
              <a:rect l="0" t="0" r="0" b="0"/>
              <a:pathLst>
                <a:path w="234950" h="471243">
                  <a:moveTo>
                    <a:pt x="0" y="0"/>
                  </a:moveTo>
                  <a:lnTo>
                    <a:pt x="22733" y="962"/>
                  </a:lnTo>
                  <a:lnTo>
                    <a:pt x="46101" y="4518"/>
                  </a:lnTo>
                  <a:lnTo>
                    <a:pt x="68580" y="10106"/>
                  </a:lnTo>
                  <a:lnTo>
                    <a:pt x="90424" y="18107"/>
                  </a:lnTo>
                  <a:lnTo>
                    <a:pt x="110998" y="27886"/>
                  </a:lnTo>
                  <a:lnTo>
                    <a:pt x="130302" y="39443"/>
                  </a:lnTo>
                  <a:lnTo>
                    <a:pt x="148463" y="53032"/>
                  </a:lnTo>
                  <a:lnTo>
                    <a:pt x="165354" y="68145"/>
                  </a:lnTo>
                  <a:lnTo>
                    <a:pt x="180594" y="84782"/>
                  </a:lnTo>
                  <a:lnTo>
                    <a:pt x="194183" y="102943"/>
                  </a:lnTo>
                  <a:lnTo>
                    <a:pt x="205994" y="122247"/>
                  </a:lnTo>
                  <a:lnTo>
                    <a:pt x="215900" y="142694"/>
                  </a:lnTo>
                  <a:lnTo>
                    <a:pt x="224028" y="164411"/>
                  </a:lnTo>
                  <a:lnTo>
                    <a:pt x="229870" y="186890"/>
                  </a:lnTo>
                  <a:lnTo>
                    <a:pt x="233553" y="210131"/>
                  </a:lnTo>
                  <a:lnTo>
                    <a:pt x="234950" y="234388"/>
                  </a:lnTo>
                  <a:lnTo>
                    <a:pt x="233807" y="258391"/>
                  </a:lnTo>
                  <a:lnTo>
                    <a:pt x="230378" y="281886"/>
                  </a:lnTo>
                  <a:lnTo>
                    <a:pt x="224790" y="304492"/>
                  </a:lnTo>
                  <a:lnTo>
                    <a:pt x="216916" y="326209"/>
                  </a:lnTo>
                  <a:lnTo>
                    <a:pt x="207137" y="346910"/>
                  </a:lnTo>
                  <a:lnTo>
                    <a:pt x="195453" y="366341"/>
                  </a:lnTo>
                  <a:lnTo>
                    <a:pt x="182118" y="384502"/>
                  </a:lnTo>
                  <a:lnTo>
                    <a:pt x="167005" y="401393"/>
                  </a:lnTo>
                  <a:lnTo>
                    <a:pt x="150241" y="416760"/>
                  </a:lnTo>
                  <a:lnTo>
                    <a:pt x="132461" y="430349"/>
                  </a:lnTo>
                  <a:lnTo>
                    <a:pt x="113157" y="442160"/>
                  </a:lnTo>
                  <a:lnTo>
                    <a:pt x="92583" y="452320"/>
                  </a:lnTo>
                  <a:lnTo>
                    <a:pt x="70993" y="460321"/>
                  </a:lnTo>
                  <a:lnTo>
                    <a:pt x="48514" y="466290"/>
                  </a:lnTo>
                  <a:lnTo>
                    <a:pt x="25400" y="469973"/>
                  </a:lnTo>
                  <a:lnTo>
                    <a:pt x="1270" y="471243"/>
                  </a:lnTo>
                  <a:lnTo>
                    <a:pt x="0" y="471189"/>
                  </a:lnTo>
                  <a:lnTo>
                    <a:pt x="0" y="454335"/>
                  </a:lnTo>
                  <a:lnTo>
                    <a:pt x="381" y="454352"/>
                  </a:lnTo>
                  <a:lnTo>
                    <a:pt x="22733" y="453209"/>
                  </a:lnTo>
                  <a:lnTo>
                    <a:pt x="44323" y="449780"/>
                  </a:lnTo>
                  <a:lnTo>
                    <a:pt x="65151" y="444446"/>
                  </a:lnTo>
                  <a:lnTo>
                    <a:pt x="85217" y="437080"/>
                  </a:lnTo>
                  <a:lnTo>
                    <a:pt x="104394" y="427809"/>
                  </a:lnTo>
                  <a:lnTo>
                    <a:pt x="122301" y="416760"/>
                  </a:lnTo>
                  <a:lnTo>
                    <a:pt x="138938" y="404187"/>
                  </a:lnTo>
                  <a:lnTo>
                    <a:pt x="154432" y="390090"/>
                  </a:lnTo>
                  <a:lnTo>
                    <a:pt x="168529" y="374469"/>
                  </a:lnTo>
                  <a:lnTo>
                    <a:pt x="180975" y="357578"/>
                  </a:lnTo>
                  <a:lnTo>
                    <a:pt x="191897" y="339544"/>
                  </a:lnTo>
                  <a:lnTo>
                    <a:pt x="201041" y="320367"/>
                  </a:lnTo>
                  <a:lnTo>
                    <a:pt x="208280" y="300301"/>
                  </a:lnTo>
                  <a:lnTo>
                    <a:pt x="213614" y="279219"/>
                  </a:lnTo>
                  <a:lnTo>
                    <a:pt x="216916" y="257502"/>
                  </a:lnTo>
                  <a:lnTo>
                    <a:pt x="218059" y="235150"/>
                  </a:lnTo>
                  <a:lnTo>
                    <a:pt x="216916" y="212798"/>
                  </a:lnTo>
                  <a:lnTo>
                    <a:pt x="213487" y="191081"/>
                  </a:lnTo>
                  <a:lnTo>
                    <a:pt x="208026" y="170253"/>
                  </a:lnTo>
                  <a:lnTo>
                    <a:pt x="200660" y="150060"/>
                  </a:lnTo>
                  <a:lnTo>
                    <a:pt x="191516" y="131010"/>
                  </a:lnTo>
                  <a:lnTo>
                    <a:pt x="180594" y="112976"/>
                  </a:lnTo>
                  <a:lnTo>
                    <a:pt x="168021" y="96212"/>
                  </a:lnTo>
                  <a:lnTo>
                    <a:pt x="153924" y="80591"/>
                  </a:lnTo>
                  <a:lnTo>
                    <a:pt x="138303" y="66494"/>
                  </a:lnTo>
                  <a:lnTo>
                    <a:pt x="121539" y="53921"/>
                  </a:lnTo>
                  <a:lnTo>
                    <a:pt x="103632" y="43126"/>
                  </a:lnTo>
                  <a:lnTo>
                    <a:pt x="84455" y="33855"/>
                  </a:lnTo>
                  <a:lnTo>
                    <a:pt x="64389" y="26489"/>
                  </a:lnTo>
                  <a:lnTo>
                    <a:pt x="43561" y="21155"/>
                  </a:lnTo>
                  <a:lnTo>
                    <a:pt x="21844" y="17853"/>
                  </a:lnTo>
                  <a:lnTo>
                    <a:pt x="0" y="16854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7B9899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pic>
          <p:nvPicPr>
            <p:cNvPr id="17" name="Picture 10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21738" y="420934"/>
              <a:ext cx="7667625" cy="4543425"/>
            </a:xfrm>
            <a:prstGeom prst="rect">
              <a:avLst/>
            </a:prstGeom>
          </p:spPr>
        </p:pic>
        <p:sp>
          <p:nvSpPr>
            <p:cNvPr id="18" name="Shape 103"/>
            <p:cNvSpPr/>
            <p:nvPr/>
          </p:nvSpPr>
          <p:spPr>
            <a:xfrm>
              <a:off x="755650" y="908050"/>
              <a:ext cx="3671951" cy="1584325"/>
            </a:xfrm>
            <a:custGeom>
              <a:avLst/>
              <a:gdLst/>
              <a:ahLst/>
              <a:cxnLst/>
              <a:rect l="0" t="0" r="0" b="0"/>
              <a:pathLst>
                <a:path w="3671951" h="1584325">
                  <a:moveTo>
                    <a:pt x="0" y="0"/>
                  </a:moveTo>
                  <a:lnTo>
                    <a:pt x="3671951" y="1584325"/>
                  </a:lnTo>
                </a:path>
              </a:pathLst>
            </a:custGeom>
            <a:ln w="38100" cap="flat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5439791" y="5885913"/>
              <a:ext cx="73273" cy="29661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fr-FR" sz="1800">
                  <a:solidFill>
                    <a:srgbClr val="000000"/>
                  </a:solidFill>
                  <a:effectLst/>
                  <a:latin typeface="Georgia" panose="02040502050405020303" pitchFamily="18" charset="0"/>
                  <a:ea typeface="Georgia" panose="02040502050405020303" pitchFamily="18" charset="0"/>
                  <a:cs typeface="Georgia" panose="02040502050405020303" pitchFamily="18" charset="0"/>
                </a:rPr>
                <a:t> </a:t>
              </a:r>
              <a:endParaRPr lang="fr-FR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2" name="Shape 107"/>
            <p:cNvSpPr/>
            <p:nvPr/>
          </p:nvSpPr>
          <p:spPr>
            <a:xfrm>
              <a:off x="1906905" y="2489295"/>
              <a:ext cx="2160397" cy="238030"/>
            </a:xfrm>
            <a:custGeom>
              <a:avLst/>
              <a:gdLst/>
              <a:ahLst/>
              <a:cxnLst/>
              <a:rect l="0" t="0" r="0" b="0"/>
              <a:pathLst>
                <a:path w="2160397" h="238030">
                  <a:moveTo>
                    <a:pt x="1998171" y="1540"/>
                  </a:moveTo>
                  <a:cubicBezTo>
                    <a:pt x="2002790" y="0"/>
                    <a:pt x="2007997" y="222"/>
                    <a:pt x="2012696" y="2572"/>
                  </a:cubicBezTo>
                  <a:lnTo>
                    <a:pt x="2160397" y="76105"/>
                  </a:lnTo>
                  <a:lnTo>
                    <a:pt x="2023618" y="168434"/>
                  </a:lnTo>
                  <a:cubicBezTo>
                    <a:pt x="2014982" y="174403"/>
                    <a:pt x="2003044" y="171990"/>
                    <a:pt x="1997202" y="163354"/>
                  </a:cubicBezTo>
                  <a:cubicBezTo>
                    <a:pt x="1991360" y="154591"/>
                    <a:pt x="1993646" y="142780"/>
                    <a:pt x="2002282" y="136938"/>
                  </a:cubicBezTo>
                  <a:lnTo>
                    <a:pt x="2053641" y="102223"/>
                  </a:lnTo>
                  <a:lnTo>
                    <a:pt x="2540" y="238030"/>
                  </a:lnTo>
                  <a:lnTo>
                    <a:pt x="0" y="199930"/>
                  </a:lnTo>
                  <a:lnTo>
                    <a:pt x="2051129" y="64244"/>
                  </a:lnTo>
                  <a:lnTo>
                    <a:pt x="1995678" y="36608"/>
                  </a:lnTo>
                  <a:cubicBezTo>
                    <a:pt x="1986280" y="32036"/>
                    <a:pt x="1982470" y="20479"/>
                    <a:pt x="1987169" y="11081"/>
                  </a:cubicBezTo>
                  <a:cubicBezTo>
                    <a:pt x="1989519" y="6382"/>
                    <a:pt x="1993551" y="3080"/>
                    <a:pt x="1998171" y="1540"/>
                  </a:cubicBezTo>
                  <a:close/>
                </a:path>
              </a:pathLst>
            </a:custGeom>
            <a:ln w="0" cap="flat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D16349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23" name="Shape 108"/>
            <p:cNvSpPr/>
            <p:nvPr/>
          </p:nvSpPr>
          <p:spPr>
            <a:xfrm>
              <a:off x="1253541" y="2523109"/>
              <a:ext cx="2958160" cy="924179"/>
            </a:xfrm>
            <a:custGeom>
              <a:avLst/>
              <a:gdLst/>
              <a:ahLst/>
              <a:cxnLst/>
              <a:rect l="0" t="0" r="0" b="0"/>
              <a:pathLst>
                <a:path w="2958160" h="924179">
                  <a:moveTo>
                    <a:pt x="2798013" y="2540"/>
                  </a:moveTo>
                  <a:lnTo>
                    <a:pt x="2958160" y="42291"/>
                  </a:lnTo>
                  <a:lnTo>
                    <a:pt x="2844749" y="162052"/>
                  </a:lnTo>
                  <a:cubicBezTo>
                    <a:pt x="2837510" y="169672"/>
                    <a:pt x="2825445" y="170053"/>
                    <a:pt x="2817825" y="162814"/>
                  </a:cubicBezTo>
                  <a:cubicBezTo>
                    <a:pt x="2810205" y="155575"/>
                    <a:pt x="2809824" y="143510"/>
                    <a:pt x="2817063" y="135890"/>
                  </a:cubicBezTo>
                  <a:lnTo>
                    <a:pt x="2859678" y="90898"/>
                  </a:lnTo>
                  <a:lnTo>
                    <a:pt x="10693" y="924179"/>
                  </a:lnTo>
                  <a:lnTo>
                    <a:pt x="0" y="887603"/>
                  </a:lnTo>
                  <a:lnTo>
                    <a:pt x="2848747" y="54363"/>
                  </a:lnTo>
                  <a:lnTo>
                    <a:pt x="2788869" y="39497"/>
                  </a:lnTo>
                  <a:cubicBezTo>
                    <a:pt x="2778709" y="36957"/>
                    <a:pt x="2772486" y="26543"/>
                    <a:pt x="2775026" y="16383"/>
                  </a:cubicBezTo>
                  <a:cubicBezTo>
                    <a:pt x="2777566" y="6223"/>
                    <a:pt x="2787853" y="0"/>
                    <a:pt x="2798013" y="2540"/>
                  </a:cubicBezTo>
                  <a:close/>
                </a:path>
              </a:pathLst>
            </a:custGeom>
            <a:ln w="0" cap="flat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D16349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24" name="Shape 109"/>
            <p:cNvSpPr/>
            <p:nvPr/>
          </p:nvSpPr>
          <p:spPr>
            <a:xfrm>
              <a:off x="4716399" y="2531872"/>
              <a:ext cx="1446149" cy="554736"/>
            </a:xfrm>
            <a:custGeom>
              <a:avLst/>
              <a:gdLst/>
              <a:ahLst/>
              <a:cxnLst/>
              <a:rect l="0" t="0" r="0" b="0"/>
              <a:pathLst>
                <a:path w="1446149" h="554736">
                  <a:moveTo>
                    <a:pt x="161925" y="2032"/>
                  </a:moveTo>
                  <a:cubicBezTo>
                    <a:pt x="172212" y="0"/>
                    <a:pt x="182245" y="6731"/>
                    <a:pt x="184277" y="17145"/>
                  </a:cubicBezTo>
                  <a:cubicBezTo>
                    <a:pt x="186309" y="27432"/>
                    <a:pt x="179578" y="37465"/>
                    <a:pt x="169164" y="39497"/>
                  </a:cubicBezTo>
                  <a:lnTo>
                    <a:pt x="108540" y="51231"/>
                  </a:lnTo>
                  <a:lnTo>
                    <a:pt x="1446149" y="518795"/>
                  </a:lnTo>
                  <a:lnTo>
                    <a:pt x="1433576" y="554736"/>
                  </a:lnTo>
                  <a:lnTo>
                    <a:pt x="95938" y="87283"/>
                  </a:lnTo>
                  <a:lnTo>
                    <a:pt x="136017" y="134239"/>
                  </a:lnTo>
                  <a:cubicBezTo>
                    <a:pt x="142875" y="142240"/>
                    <a:pt x="141986" y="154305"/>
                    <a:pt x="133985" y="161163"/>
                  </a:cubicBezTo>
                  <a:cubicBezTo>
                    <a:pt x="125984" y="167894"/>
                    <a:pt x="113919" y="167005"/>
                    <a:pt x="107061" y="159004"/>
                  </a:cubicBezTo>
                  <a:lnTo>
                    <a:pt x="0" y="33528"/>
                  </a:lnTo>
                  <a:lnTo>
                    <a:pt x="161925" y="2032"/>
                  </a:lnTo>
                  <a:close/>
                </a:path>
              </a:pathLst>
            </a:custGeom>
            <a:ln w="0" cap="flat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D16349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25" name="Shape 110"/>
            <p:cNvSpPr/>
            <p:nvPr/>
          </p:nvSpPr>
          <p:spPr>
            <a:xfrm>
              <a:off x="3908425" y="2852674"/>
              <a:ext cx="303276" cy="442468"/>
            </a:xfrm>
            <a:custGeom>
              <a:avLst/>
              <a:gdLst/>
              <a:ahLst/>
              <a:cxnLst/>
              <a:rect l="0" t="0" r="0" b="0"/>
              <a:pathLst>
                <a:path w="303276" h="442468">
                  <a:moveTo>
                    <a:pt x="303276" y="0"/>
                  </a:moveTo>
                  <a:lnTo>
                    <a:pt x="293497" y="164719"/>
                  </a:lnTo>
                  <a:cubicBezTo>
                    <a:pt x="292862" y="175133"/>
                    <a:pt x="283845" y="183134"/>
                    <a:pt x="273431" y="182626"/>
                  </a:cubicBezTo>
                  <a:cubicBezTo>
                    <a:pt x="262890" y="181991"/>
                    <a:pt x="254889" y="172974"/>
                    <a:pt x="255524" y="162433"/>
                  </a:cubicBezTo>
                  <a:lnTo>
                    <a:pt x="259143" y="100728"/>
                  </a:lnTo>
                  <a:lnTo>
                    <a:pt x="31750" y="442468"/>
                  </a:lnTo>
                  <a:lnTo>
                    <a:pt x="0" y="421259"/>
                  </a:lnTo>
                  <a:lnTo>
                    <a:pt x="227459" y="79528"/>
                  </a:lnTo>
                  <a:lnTo>
                    <a:pt x="171831" y="106807"/>
                  </a:lnTo>
                  <a:cubicBezTo>
                    <a:pt x="162433" y="111379"/>
                    <a:pt x="151003" y="107569"/>
                    <a:pt x="146431" y="98044"/>
                  </a:cubicBezTo>
                  <a:cubicBezTo>
                    <a:pt x="141732" y="88646"/>
                    <a:pt x="145669" y="77216"/>
                    <a:pt x="155067" y="72517"/>
                  </a:cubicBezTo>
                  <a:lnTo>
                    <a:pt x="303276" y="0"/>
                  </a:lnTo>
                  <a:close/>
                </a:path>
              </a:pathLst>
            </a:custGeom>
            <a:ln w="0" cap="flat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D16349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29" name="Shape 114"/>
            <p:cNvSpPr/>
            <p:nvPr/>
          </p:nvSpPr>
          <p:spPr>
            <a:xfrm>
              <a:off x="3419475" y="3716401"/>
              <a:ext cx="2089150" cy="0"/>
            </a:xfrm>
            <a:custGeom>
              <a:avLst/>
              <a:gdLst/>
              <a:ahLst/>
              <a:cxnLst/>
              <a:rect l="0" t="0" r="0" b="0"/>
              <a:pathLst>
                <a:path w="2089150">
                  <a:moveTo>
                    <a:pt x="0" y="0"/>
                  </a:moveTo>
                  <a:lnTo>
                    <a:pt x="2089150" y="0"/>
                  </a:lnTo>
                </a:path>
              </a:pathLst>
            </a:custGeom>
            <a:ln w="38100" cap="flat">
              <a:round/>
            </a:ln>
          </p:spPr>
          <p:style>
            <a:lnRef idx="1">
              <a:srgbClr val="00206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3511550" y="4743053"/>
              <a:ext cx="3441733" cy="26299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endParaRPr lang="fr-FR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3511550" y="4986893"/>
              <a:ext cx="2962149" cy="26299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endParaRPr lang="fr-FR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5740019" y="4986893"/>
              <a:ext cx="64969" cy="26299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fr-FR" sz="1600">
                  <a:solidFill>
                    <a:srgbClr val="0070C0"/>
                  </a:solidFill>
                  <a:effectLst/>
                  <a:latin typeface="Georgia" panose="02040502050405020303" pitchFamily="18" charset="0"/>
                  <a:ea typeface="Georgia" panose="02040502050405020303" pitchFamily="18" charset="0"/>
                  <a:cs typeface="Georgia" panose="02040502050405020303" pitchFamily="18" charset="0"/>
                </a:rPr>
                <a:t> </a:t>
              </a:r>
              <a:endParaRPr lang="fr-FR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3" name="Shape 118"/>
            <p:cNvSpPr/>
            <p:nvPr/>
          </p:nvSpPr>
          <p:spPr>
            <a:xfrm>
              <a:off x="2195576" y="2565400"/>
              <a:ext cx="2305050" cy="1800225"/>
            </a:xfrm>
            <a:custGeom>
              <a:avLst/>
              <a:gdLst/>
              <a:ahLst/>
              <a:cxnLst/>
              <a:rect l="0" t="0" r="0" b="0"/>
              <a:pathLst>
                <a:path w="2305050" h="1800225">
                  <a:moveTo>
                    <a:pt x="2305050" y="0"/>
                  </a:moveTo>
                  <a:lnTo>
                    <a:pt x="0" y="1800225"/>
                  </a:lnTo>
                </a:path>
              </a:pathLst>
            </a:custGeom>
            <a:ln w="38100" cap="flat">
              <a:round/>
            </a:ln>
          </p:spPr>
          <p:style>
            <a:lnRef idx="1">
              <a:srgbClr val="00206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34" name="Shape 119"/>
            <p:cNvSpPr/>
            <p:nvPr/>
          </p:nvSpPr>
          <p:spPr>
            <a:xfrm>
              <a:off x="4519418" y="2591315"/>
              <a:ext cx="2429133" cy="1774310"/>
            </a:xfrm>
            <a:custGeom>
              <a:avLst/>
              <a:gdLst/>
              <a:ahLst/>
              <a:cxnLst/>
              <a:rect l="0" t="0" r="0" b="0"/>
              <a:pathLst>
                <a:path w="2447925" h="1800225">
                  <a:moveTo>
                    <a:pt x="0" y="0"/>
                  </a:moveTo>
                  <a:lnTo>
                    <a:pt x="2447925" y="1800225"/>
                  </a:lnTo>
                </a:path>
              </a:pathLst>
            </a:custGeom>
            <a:ln w="38100" cap="flat">
              <a:round/>
            </a:ln>
          </p:spPr>
          <p:style>
            <a:lnRef idx="1">
              <a:srgbClr val="00206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35" name="Shape 120"/>
            <p:cNvSpPr/>
            <p:nvPr/>
          </p:nvSpPr>
          <p:spPr>
            <a:xfrm>
              <a:off x="2124075" y="4365625"/>
              <a:ext cx="4751451" cy="0"/>
            </a:xfrm>
            <a:custGeom>
              <a:avLst/>
              <a:gdLst/>
              <a:ahLst/>
              <a:cxnLst/>
              <a:rect l="0" t="0" r="0" b="0"/>
              <a:pathLst>
                <a:path w="4751451">
                  <a:moveTo>
                    <a:pt x="0" y="0"/>
                  </a:moveTo>
                  <a:lnTo>
                    <a:pt x="4751451" y="0"/>
                  </a:lnTo>
                </a:path>
              </a:pathLst>
            </a:custGeom>
            <a:ln w="38100" cap="flat">
              <a:round/>
            </a:ln>
          </p:spPr>
          <p:style>
            <a:lnRef idx="1">
              <a:srgbClr val="00206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39" name="Shape 124"/>
            <p:cNvSpPr/>
            <p:nvPr/>
          </p:nvSpPr>
          <p:spPr>
            <a:xfrm>
              <a:off x="4572000" y="908050"/>
              <a:ext cx="3816350" cy="1584325"/>
            </a:xfrm>
            <a:custGeom>
              <a:avLst/>
              <a:gdLst/>
              <a:ahLst/>
              <a:cxnLst/>
              <a:rect l="0" t="0" r="0" b="0"/>
              <a:pathLst>
                <a:path w="3816350" h="1584325">
                  <a:moveTo>
                    <a:pt x="3816350" y="0"/>
                  </a:moveTo>
                  <a:lnTo>
                    <a:pt x="0" y="1584325"/>
                  </a:lnTo>
                </a:path>
              </a:pathLst>
            </a:custGeom>
            <a:ln w="38100" cap="flat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4519418" y="1040082"/>
              <a:ext cx="957010" cy="318754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endParaRPr lang="fr-FR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5239258" y="1098152"/>
              <a:ext cx="64969" cy="26299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fr-FR" sz="1600">
                  <a:solidFill>
                    <a:srgbClr val="92D050"/>
                  </a:solidFill>
                  <a:effectLst/>
                  <a:latin typeface="Georgia" panose="02040502050405020303" pitchFamily="18" charset="0"/>
                  <a:ea typeface="Georgia" panose="02040502050405020303" pitchFamily="18" charset="0"/>
                  <a:cs typeface="Georgia" panose="02040502050405020303" pitchFamily="18" charset="0"/>
                </a:rPr>
                <a:t> </a:t>
              </a:r>
              <a:endParaRPr lang="fr-FR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5096002" y="1934090"/>
              <a:ext cx="1321040" cy="263394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endParaRPr lang="fr-FR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6088380" y="1934090"/>
              <a:ext cx="65067" cy="263394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fr-FR" sz="1600">
                  <a:solidFill>
                    <a:srgbClr val="92D050"/>
                  </a:solidFill>
                  <a:effectLst/>
                  <a:latin typeface="Georgia" panose="02040502050405020303" pitchFamily="18" charset="0"/>
                  <a:ea typeface="Georgia" panose="02040502050405020303" pitchFamily="18" charset="0"/>
                  <a:cs typeface="Georgia" panose="02040502050405020303" pitchFamily="18" charset="0"/>
                </a:rPr>
                <a:t> </a:t>
              </a:r>
              <a:endParaRPr lang="fr-FR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7041134" y="2136533"/>
              <a:ext cx="720223" cy="23136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fr-FR" sz="1400" dirty="0" smtClean="0">
                  <a:solidFill>
                    <a:srgbClr val="000000"/>
                  </a:solidFill>
                  <a:effectLst/>
                  <a:latin typeface="Georgia" panose="02040502050405020303" pitchFamily="18" charset="0"/>
                  <a:ea typeface="Georgia" panose="02040502050405020303" pitchFamily="18" charset="0"/>
                  <a:cs typeface="Georgia" panose="02040502050405020303" pitchFamily="18" charset="0"/>
                </a:rPr>
                <a:t>.</a:t>
              </a:r>
              <a:endParaRPr lang="fr-FR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7583678" y="2136533"/>
              <a:ext cx="57154" cy="23136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fr-FR" sz="1400">
                  <a:solidFill>
                    <a:srgbClr val="000000"/>
                  </a:solidFill>
                  <a:effectLst/>
                  <a:latin typeface="Georgia" panose="02040502050405020303" pitchFamily="18" charset="0"/>
                  <a:ea typeface="Georgia" panose="02040502050405020303" pitchFamily="18" charset="0"/>
                  <a:cs typeface="Georgia" panose="02040502050405020303" pitchFamily="18" charset="0"/>
                </a:rPr>
                <a:t> </a:t>
              </a:r>
              <a:endParaRPr lang="fr-FR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48" name="Ellipse 47"/>
          <p:cNvSpPr/>
          <p:nvPr/>
        </p:nvSpPr>
        <p:spPr>
          <a:xfrm>
            <a:off x="3951078" y="3448230"/>
            <a:ext cx="576064" cy="1080120"/>
          </a:xfrm>
          <a:prstGeom prst="ellipse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40027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http://t3.gstatic.com/images?q=tbn:ANd9GcTpC0tLyjF7WcAwRi7E1q9oT6Zr70pJiKxmkoxEsmBsJ-2EYrdfz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5710" y="521308"/>
            <a:ext cx="2540266" cy="2044606"/>
          </a:xfrm>
          <a:prstGeom prst="rect">
            <a:avLst/>
          </a:prstGeom>
          <a:noFill/>
        </p:spPr>
      </p:pic>
      <p:sp>
        <p:nvSpPr>
          <p:cNvPr id="3" name="Ellipse 2"/>
          <p:cNvSpPr/>
          <p:nvPr/>
        </p:nvSpPr>
        <p:spPr>
          <a:xfrm flipH="1">
            <a:off x="262031" y="1856080"/>
            <a:ext cx="288032" cy="28803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b="1" dirty="0">
                <a:solidFill>
                  <a:schemeClr val="tx1"/>
                </a:solidFill>
                <a:latin typeface="Comic Sans MS" pitchFamily="66" charset="0"/>
              </a:rPr>
              <a:t>1</a:t>
            </a:r>
          </a:p>
        </p:txBody>
      </p:sp>
      <p:pic>
        <p:nvPicPr>
          <p:cNvPr id="4" name="Picture 6" descr="http://revolution-francaise.net/images/david_auc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85179" y="521308"/>
            <a:ext cx="1333500" cy="2076450"/>
          </a:xfrm>
          <a:prstGeom prst="rect">
            <a:avLst/>
          </a:prstGeom>
          <a:noFill/>
        </p:spPr>
      </p:pic>
      <p:sp>
        <p:nvSpPr>
          <p:cNvPr id="6" name="Ellipse 5"/>
          <p:cNvSpPr/>
          <p:nvPr/>
        </p:nvSpPr>
        <p:spPr>
          <a:xfrm flipH="1">
            <a:off x="6646460" y="1222159"/>
            <a:ext cx="288032" cy="28803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b="1" dirty="0" smtClean="0">
                <a:solidFill>
                  <a:schemeClr val="tx1"/>
                </a:solidFill>
                <a:latin typeface="Comic Sans MS" pitchFamily="66" charset="0"/>
              </a:rPr>
              <a:t>4</a:t>
            </a:r>
            <a:endParaRPr lang="fr-FR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7" name="Picture 14" descr="http://www.france-pittoresque.com/IMG/jpg/louis-XVI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060" y="2988575"/>
            <a:ext cx="5039152" cy="3671385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3921329" y="1510191"/>
            <a:ext cx="1656184" cy="7920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b="1" dirty="0" smtClean="0">
                <a:solidFill>
                  <a:schemeClr val="tx1"/>
                </a:solidFill>
              </a:rPr>
              <a:t>Quelques détails…</a:t>
            </a:r>
            <a:endParaRPr lang="fr-FR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9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t3.gstatic.com/images?q=tbn:ANd9GcSBXdm2mrEh155YpwRiGy1io_HEIzWbRT_q0x8czlp0nuvnAXeL5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8521" y="1834998"/>
            <a:ext cx="3086494" cy="2897525"/>
          </a:xfrm>
          <a:prstGeom prst="rect">
            <a:avLst/>
          </a:prstGeom>
          <a:noFill/>
        </p:spPr>
      </p:pic>
      <p:sp>
        <p:nvSpPr>
          <p:cNvPr id="3" name="Ellipse 2"/>
          <p:cNvSpPr/>
          <p:nvPr/>
        </p:nvSpPr>
        <p:spPr>
          <a:xfrm flipH="1">
            <a:off x="4173736" y="4811419"/>
            <a:ext cx="288032" cy="28803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b="1" dirty="0" smtClean="0">
                <a:solidFill>
                  <a:schemeClr val="tx1"/>
                </a:solidFill>
                <a:latin typeface="Comic Sans MS" pitchFamily="66" charset="0"/>
              </a:rPr>
              <a:t>6</a:t>
            </a:r>
            <a:endParaRPr lang="fr-FR" b="1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2055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9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98577" y="1412242"/>
            <a:ext cx="2524768" cy="30489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475656" y="5949280"/>
            <a:ext cx="60486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b="1" i="1" dirty="0" smtClean="0"/>
              <a:t>Le Serment du Jeu de paume</a:t>
            </a:r>
          </a:p>
          <a:p>
            <a:pPr algn="ctr"/>
            <a:r>
              <a:rPr lang="fr-FR" b="1" dirty="0" smtClean="0"/>
              <a:t>Jacques-Louis David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299" y="905363"/>
            <a:ext cx="7076356" cy="46586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Grp="1"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37492" y="1554850"/>
            <a:ext cx="6048577" cy="394519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cxnSp>
        <p:nvCxnSpPr>
          <p:cNvPr id="4" name="Connecteur droit 3"/>
          <p:cNvCxnSpPr/>
          <p:nvPr/>
        </p:nvCxnSpPr>
        <p:spPr>
          <a:xfrm flipV="1">
            <a:off x="1542197" y="3316406"/>
            <a:ext cx="5841242" cy="1364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8388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 descr="Serment du Jeu de Paume detail fenetr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13303" y="1877071"/>
            <a:ext cx="2614541" cy="4136118"/>
          </a:xfrm>
          <a:prstGeom prst="rect">
            <a:avLst/>
          </a:prstGeom>
          <a:noFill/>
        </p:spPr>
      </p:pic>
      <p:sp>
        <p:nvSpPr>
          <p:cNvPr id="2" name="ZoneTexte 1"/>
          <p:cNvSpPr txBox="1"/>
          <p:nvPr/>
        </p:nvSpPr>
        <p:spPr>
          <a:xfrm>
            <a:off x="573206" y="928048"/>
            <a:ext cx="45310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sz="2000" dirty="0" smtClean="0"/>
              <a:t>Décors</a:t>
            </a:r>
            <a:endParaRPr lang="fr-F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Grp="1"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7492" y="1554850"/>
            <a:ext cx="6048577" cy="394519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cxnSp>
        <p:nvCxnSpPr>
          <p:cNvPr id="7" name="Connecteur droit avec flèche 6"/>
          <p:cNvCxnSpPr/>
          <p:nvPr/>
        </p:nvCxnSpPr>
        <p:spPr>
          <a:xfrm>
            <a:off x="3570516" y="2571531"/>
            <a:ext cx="720080" cy="432048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oneTexte 3"/>
          <p:cNvSpPr txBox="1"/>
          <p:nvPr/>
        </p:nvSpPr>
        <p:spPr>
          <a:xfrm>
            <a:off x="1001693" y="905854"/>
            <a:ext cx="14302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sz="2000" dirty="0" smtClean="0"/>
              <a:t>Lumière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1950488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://versaillespourtous.fr/images/86-00129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0495" y="1308445"/>
            <a:ext cx="4094329" cy="51662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3" name="ZoneTexte 2"/>
          <p:cNvSpPr txBox="1"/>
          <p:nvPr/>
        </p:nvSpPr>
        <p:spPr>
          <a:xfrm>
            <a:off x="423080" y="717266"/>
            <a:ext cx="19106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sz="2000" smtClean="0"/>
              <a:t>Technique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2065331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47964" y="2814214"/>
            <a:ext cx="8391236" cy="1066800"/>
          </a:xfrm>
        </p:spPr>
        <p:txBody>
          <a:bodyPr>
            <a:noAutofit/>
          </a:bodyPr>
          <a:lstStyle/>
          <a:p>
            <a:r>
              <a:rPr lang="fr-FR" b="1" u="sng" dirty="0" smtClean="0">
                <a:latin typeface="+mn-lt"/>
              </a:rPr>
              <a:t>2</a:t>
            </a:r>
            <a:r>
              <a:rPr lang="fr-FR" b="1" u="sng" baseline="30000" dirty="0" smtClean="0">
                <a:latin typeface="+mn-lt"/>
              </a:rPr>
              <a:t>ème</a:t>
            </a:r>
            <a:r>
              <a:rPr lang="fr-FR" b="1" u="sng" dirty="0" smtClean="0">
                <a:latin typeface="+mn-lt"/>
              </a:rPr>
              <a:t> partie : </a:t>
            </a:r>
            <a:br>
              <a:rPr lang="fr-FR" b="1" u="sng" dirty="0" smtClean="0">
                <a:latin typeface="+mn-lt"/>
              </a:rPr>
            </a:br>
            <a:r>
              <a:rPr lang="fr-FR" b="1" dirty="0" smtClean="0">
                <a:latin typeface="+mn-lt"/>
              </a:rPr>
              <a:t>significations et intentions</a:t>
            </a:r>
            <a:endParaRPr lang="fr-FR" b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54378" y="2427096"/>
            <a:ext cx="41286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fr-FR" sz="2800" dirty="0" smtClean="0"/>
              <a:t>Histoire de l’œuvre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3377088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06017" y="2634155"/>
            <a:ext cx="45983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fr-FR" sz="2800" dirty="0" smtClean="0"/>
              <a:t>Signification du serment</a:t>
            </a:r>
            <a:endParaRPr lang="fr-F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683628" y="2999474"/>
            <a:ext cx="65372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fr-FR" sz="2800" dirty="0" smtClean="0"/>
              <a:t>C’est une œuvre de propagande</a:t>
            </a:r>
          </a:p>
        </p:txBody>
      </p:sp>
    </p:spTree>
    <p:extLst>
      <p:ext uri="{BB962C8B-B14F-4D97-AF65-F5344CB8AC3E}">
        <p14:creationId xmlns:p14="http://schemas.microsoft.com/office/powerpoint/2010/main" val="2068943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 idx="4294967295"/>
          </p:nvPr>
        </p:nvSpPr>
        <p:spPr>
          <a:xfrm>
            <a:off x="394276" y="2082510"/>
            <a:ext cx="8885383" cy="2106469"/>
          </a:xfrm>
        </p:spPr>
        <p:txBody>
          <a:bodyPr>
            <a:noAutofit/>
          </a:bodyPr>
          <a:lstStyle/>
          <a:p>
            <a:r>
              <a:rPr lang="fr-FR" b="1" u="sng" dirty="0" smtClean="0">
                <a:latin typeface="+mn-lt"/>
              </a:rPr>
              <a:t>3</a:t>
            </a:r>
            <a:r>
              <a:rPr lang="fr-FR" b="1" u="sng" baseline="30000" dirty="0" smtClean="0">
                <a:latin typeface="+mn-lt"/>
              </a:rPr>
              <a:t>ème</a:t>
            </a:r>
            <a:r>
              <a:rPr lang="fr-FR" b="1" u="sng" dirty="0" smtClean="0">
                <a:latin typeface="+mn-lt"/>
              </a:rPr>
              <a:t> partie : </a:t>
            </a:r>
            <a:br>
              <a:rPr lang="fr-FR" b="1" u="sng" dirty="0" smtClean="0">
                <a:latin typeface="+mn-lt"/>
              </a:rPr>
            </a:br>
            <a:r>
              <a:rPr lang="fr-FR" b="1" dirty="0" smtClean="0">
                <a:latin typeface="+mn-lt"/>
              </a:rPr>
              <a:t>filiations et correspondances</a:t>
            </a:r>
            <a:endParaRPr lang="fr-FR" b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upload.wikimedia.org/wikipedia/commons/7/70/Couder_-_Le_Serment_du_Jeu_de_Paume%2C_20_juin_178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5175" y="854219"/>
            <a:ext cx="7219950" cy="5305426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845127" y="6211669"/>
            <a:ext cx="7264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i="1" dirty="0" smtClean="0">
                <a:solidFill>
                  <a:schemeClr val="accent6"/>
                </a:solidFill>
              </a:rPr>
              <a:t>Le Serment du Jeu de Paume, 20 juin 1789</a:t>
            </a:r>
            <a:r>
              <a:rPr lang="fr-FR" dirty="0" smtClean="0">
                <a:solidFill>
                  <a:schemeClr val="accent6"/>
                </a:solidFill>
              </a:rPr>
              <a:t>, Louis-Charles-Auguste Couder (1790–1873), 1848, Musée de l'Histoire de France (Versailles).</a:t>
            </a:r>
            <a:endParaRPr lang="fr-FR" dirty="0">
              <a:solidFill>
                <a:schemeClr val="accent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/>
        </p:nvSpPr>
        <p:spPr>
          <a:xfrm>
            <a:off x="2559275" y="2072246"/>
            <a:ext cx="45367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/>
              <a:t>Domaine : Art du visuel</a:t>
            </a:r>
            <a:endParaRPr lang="fr-FR" sz="2000" b="1" dirty="0"/>
          </a:p>
        </p:txBody>
      </p:sp>
      <p:sp>
        <p:nvSpPr>
          <p:cNvPr id="10" name="ZoneTexte 9"/>
          <p:cNvSpPr txBox="1"/>
          <p:nvPr/>
        </p:nvSpPr>
        <p:spPr>
          <a:xfrm>
            <a:off x="2074459" y="3963847"/>
            <a:ext cx="49669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/>
              <a:t>Thématique : Arts, Etats, Pouvoirs</a:t>
            </a:r>
            <a:endParaRPr lang="fr-FR" sz="2000" b="1" dirty="0"/>
          </a:p>
        </p:txBody>
      </p:sp>
      <p:sp>
        <p:nvSpPr>
          <p:cNvPr id="3" name="Étoile à 5 branches 2"/>
          <p:cNvSpPr/>
          <p:nvPr/>
        </p:nvSpPr>
        <p:spPr>
          <a:xfrm>
            <a:off x="3275069" y="2966101"/>
            <a:ext cx="368883" cy="309362"/>
          </a:xfrm>
          <a:prstGeom prst="star5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Étoile à 5 branches 6"/>
          <p:cNvSpPr/>
          <p:nvPr/>
        </p:nvSpPr>
        <p:spPr>
          <a:xfrm>
            <a:off x="4912800" y="2960685"/>
            <a:ext cx="368884" cy="314778"/>
          </a:xfrm>
          <a:prstGeom prst="star5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Étoile à 5 branches 8"/>
          <p:cNvSpPr/>
          <p:nvPr/>
        </p:nvSpPr>
        <p:spPr>
          <a:xfrm>
            <a:off x="4107582" y="2960685"/>
            <a:ext cx="341588" cy="314778"/>
          </a:xfrm>
          <a:prstGeom prst="star5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upload.wikimedia.org/wikipedia/commons/thumb/0/05/Le_serment_du_Jeu_de_paume._Haut-relief_en_bronze_de_L%C3%A9opold_Morice.jpg/1280px-Le_serment_du_Jeu_de_paume._Haut-relief_en_bronze_de_L%C3%A9opold_Mori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62545" y="1073934"/>
            <a:ext cx="6436880" cy="4666465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1625600" y="5657671"/>
            <a:ext cx="633614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i="1" dirty="0" smtClean="0">
                <a:solidFill>
                  <a:schemeClr val="accent6"/>
                </a:solidFill>
              </a:rPr>
              <a:t>Le serment du Jeu de paume</a:t>
            </a:r>
            <a:r>
              <a:rPr lang="fr-FR" dirty="0" smtClean="0">
                <a:solidFill>
                  <a:schemeClr val="accent6"/>
                </a:solidFill>
              </a:rPr>
              <a:t>, haut-relief en bronze de Léopold </a:t>
            </a:r>
            <a:r>
              <a:rPr lang="fr-FR" dirty="0" err="1" smtClean="0">
                <a:solidFill>
                  <a:schemeClr val="accent6"/>
                </a:solidFill>
              </a:rPr>
              <a:t>Morice</a:t>
            </a:r>
            <a:r>
              <a:rPr lang="fr-FR" dirty="0" smtClean="0">
                <a:solidFill>
                  <a:schemeClr val="accent6"/>
                </a:solidFill>
              </a:rPr>
              <a:t>, Monument à la République, Place de la République, Paris, 1883.</a:t>
            </a:r>
            <a:endParaRPr lang="fr-FR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2439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8735" y="1608729"/>
            <a:ext cx="3657600" cy="3280581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2524836" y="4889310"/>
            <a:ext cx="60869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C00000"/>
                </a:solidFill>
              </a:rPr>
              <a:t>Timbre </a:t>
            </a:r>
            <a:r>
              <a:rPr lang="fr-FR" i="1" dirty="0" smtClean="0">
                <a:solidFill>
                  <a:srgbClr val="C00000"/>
                </a:solidFill>
              </a:rPr>
              <a:t>Le </a:t>
            </a:r>
            <a:r>
              <a:rPr lang="fr-FR" i="1" dirty="0">
                <a:solidFill>
                  <a:srgbClr val="C00000"/>
                </a:solidFill>
              </a:rPr>
              <a:t>Serment du Jeu de </a:t>
            </a:r>
            <a:r>
              <a:rPr lang="fr-FR" i="1" dirty="0" smtClean="0">
                <a:solidFill>
                  <a:srgbClr val="C00000"/>
                </a:solidFill>
              </a:rPr>
              <a:t>Paume</a:t>
            </a:r>
            <a:r>
              <a:rPr lang="fr-FR" i="1" dirty="0">
                <a:solidFill>
                  <a:srgbClr val="C00000"/>
                </a:solidFill>
              </a:rPr>
              <a:t>,</a:t>
            </a:r>
            <a:r>
              <a:rPr lang="fr-FR" i="1" dirty="0" smtClean="0">
                <a:solidFill>
                  <a:srgbClr val="C00000"/>
                </a:solidFill>
              </a:rPr>
              <a:t> Esquisse </a:t>
            </a:r>
            <a:r>
              <a:rPr lang="fr-FR" i="1" dirty="0">
                <a:solidFill>
                  <a:srgbClr val="C00000"/>
                </a:solidFill>
              </a:rPr>
              <a:t>de Jacques-Louis </a:t>
            </a:r>
            <a:r>
              <a:rPr lang="fr-FR" i="1" dirty="0" smtClean="0">
                <a:solidFill>
                  <a:srgbClr val="C00000"/>
                </a:solidFill>
              </a:rPr>
              <a:t>David</a:t>
            </a:r>
            <a:r>
              <a:rPr lang="fr-FR" dirty="0" smtClean="0">
                <a:solidFill>
                  <a:srgbClr val="C00000"/>
                </a:solidFill>
              </a:rPr>
              <a:t>, 1989.</a:t>
            </a:r>
            <a:endParaRPr lang="fr-FR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0444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herodote.net/Images/filmRevolution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66266" y="1847273"/>
            <a:ext cx="2902524" cy="3848533"/>
          </a:xfrm>
          <a:prstGeom prst="rect">
            <a:avLst/>
          </a:prstGeom>
          <a:noFill/>
        </p:spPr>
      </p:pic>
      <p:sp>
        <p:nvSpPr>
          <p:cNvPr id="5" name="ZoneTexte 4"/>
          <p:cNvSpPr txBox="1"/>
          <p:nvPr/>
        </p:nvSpPr>
        <p:spPr>
          <a:xfrm>
            <a:off x="1874982" y="5902036"/>
            <a:ext cx="68810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accent6"/>
                </a:solidFill>
              </a:rPr>
              <a:t>Film </a:t>
            </a:r>
            <a:r>
              <a:rPr lang="fr-FR" i="1" dirty="0" smtClean="0">
                <a:solidFill>
                  <a:schemeClr val="accent6"/>
                </a:solidFill>
              </a:rPr>
              <a:t>La Révolution française</a:t>
            </a:r>
            <a:r>
              <a:rPr lang="fr-FR" dirty="0" smtClean="0">
                <a:solidFill>
                  <a:schemeClr val="accent6"/>
                </a:solidFill>
              </a:rPr>
              <a:t>, réalisé par Robert Enrico, 1989, 324 minutes.</a:t>
            </a:r>
            <a:endParaRPr lang="fr-FR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0318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752435" y="2604655"/>
            <a:ext cx="3546765" cy="1320800"/>
          </a:xfrm>
        </p:spPr>
        <p:txBody>
          <a:bodyPr>
            <a:normAutofit/>
          </a:bodyPr>
          <a:lstStyle/>
          <a:p>
            <a:r>
              <a:rPr lang="fr-FR" b="1" dirty="0" smtClean="0">
                <a:latin typeface="+mn-lt"/>
              </a:rPr>
              <a:t>Conclusion</a:t>
            </a:r>
            <a:endParaRPr lang="fr-FR" b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870044"/>
            <a:ext cx="8229600" cy="1066800"/>
          </a:xfrm>
        </p:spPr>
        <p:txBody>
          <a:bodyPr/>
          <a:lstStyle/>
          <a:p>
            <a:r>
              <a:rPr lang="fr-FR" b="1" dirty="0" smtClean="0">
                <a:latin typeface="Georgia" panose="02040502050405020303" pitchFamily="18" charset="0"/>
              </a:rPr>
              <a:t>Bibliographie</a:t>
            </a:r>
            <a:endParaRPr lang="fr-FR" b="1" dirty="0">
              <a:latin typeface="Georgia" panose="02040502050405020303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73206" y="2115403"/>
            <a:ext cx="8113594" cy="4459133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fr-FR" b="1" dirty="0" smtClean="0"/>
              <a:t>    </a:t>
            </a:r>
            <a:r>
              <a:rPr lang="fr-FR" b="1" u="sng" dirty="0" smtClean="0"/>
              <a:t>Ressources internet</a:t>
            </a:r>
          </a:p>
          <a:p>
            <a:pPr>
              <a:buNone/>
            </a:pPr>
            <a:endParaRPr lang="fr-FR" b="1" u="sng" dirty="0" smtClean="0"/>
          </a:p>
          <a:p>
            <a:pPr>
              <a:buFont typeface="Wingdings" pitchFamily="2" charset="2"/>
              <a:buChar char="Ø"/>
            </a:pPr>
            <a:r>
              <a:rPr lang="fr-FR" dirty="0" smtClean="0"/>
              <a:t> site l’image par l’histoire, </a:t>
            </a:r>
            <a:r>
              <a:rPr lang="fr-FR" i="1" dirty="0" smtClean="0"/>
              <a:t>www.</a:t>
            </a:r>
            <a:r>
              <a:rPr lang="fr-FR" b="1" i="1" dirty="0" smtClean="0"/>
              <a:t>histoire</a:t>
            </a:r>
            <a:r>
              <a:rPr lang="fr-FR" i="1" dirty="0" smtClean="0"/>
              <a:t>-</a:t>
            </a:r>
            <a:r>
              <a:rPr lang="fr-FR" b="1" i="1" dirty="0" smtClean="0"/>
              <a:t>image</a:t>
            </a:r>
            <a:r>
              <a:rPr lang="fr-FR" i="1" dirty="0" smtClean="0"/>
              <a:t>.org/ressources/, </a:t>
            </a:r>
            <a:r>
              <a:rPr lang="fr-FR" dirty="0" smtClean="0"/>
              <a:t>consultation le 15 janvier 2015.</a:t>
            </a:r>
          </a:p>
          <a:p>
            <a:pPr>
              <a:buFont typeface="Wingdings" pitchFamily="2" charset="2"/>
              <a:buChar char="Ø"/>
            </a:pPr>
            <a:r>
              <a:rPr lang="fr-FR" dirty="0" smtClean="0"/>
              <a:t>Site du château de Versailles</a:t>
            </a:r>
            <a:r>
              <a:rPr lang="fr-FR" i="1" dirty="0" smtClean="0"/>
              <a:t>, www.chateau</a:t>
            </a:r>
            <a:r>
              <a:rPr lang="fr-FR" b="1" i="1" dirty="0" smtClean="0"/>
              <a:t>versailles</a:t>
            </a:r>
            <a:r>
              <a:rPr lang="fr-FR" i="1" dirty="0" smtClean="0"/>
              <a:t>.fr/ressources/, </a:t>
            </a:r>
            <a:r>
              <a:rPr lang="fr-FR" dirty="0" smtClean="0"/>
              <a:t>consultation le 21 janvier 2015.</a:t>
            </a:r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r>
              <a:rPr lang="fr-FR" dirty="0" smtClean="0"/>
              <a:t>     </a:t>
            </a:r>
            <a:r>
              <a:rPr lang="fr-FR" b="1" u="sng" dirty="0" smtClean="0"/>
              <a:t>Ressources papier</a:t>
            </a:r>
          </a:p>
          <a:p>
            <a:pPr>
              <a:buNone/>
            </a:pPr>
            <a:endParaRPr lang="fr-FR" b="1" u="sng" dirty="0" smtClean="0"/>
          </a:p>
          <a:p>
            <a:pPr>
              <a:buFont typeface="Wingdings" pitchFamily="2" charset="2"/>
              <a:buChar char="Ø"/>
            </a:pPr>
            <a:r>
              <a:rPr lang="fr-FR" dirty="0" smtClean="0"/>
              <a:t>CASALI, </a:t>
            </a:r>
            <a:r>
              <a:rPr lang="fr-FR" i="1" dirty="0" smtClean="0"/>
              <a:t>L’Histoire de France par la peinture</a:t>
            </a:r>
            <a:r>
              <a:rPr lang="fr-FR" dirty="0" smtClean="0"/>
              <a:t>, Fleurus, 2008.</a:t>
            </a:r>
          </a:p>
          <a:p>
            <a:pPr>
              <a:buFont typeface="Wingdings" pitchFamily="2" charset="2"/>
              <a:buChar char="Ø"/>
            </a:pPr>
            <a:r>
              <a:rPr lang="fr-FR" dirty="0" smtClean="0"/>
              <a:t>GRAHAM-DIXON, </a:t>
            </a:r>
            <a:r>
              <a:rPr lang="fr-FR" i="1" dirty="0" smtClean="0"/>
              <a:t>L’Histoire </a:t>
            </a:r>
            <a:r>
              <a:rPr lang="fr-FR" i="1" dirty="0"/>
              <a:t>de l’Art en </a:t>
            </a:r>
            <a:r>
              <a:rPr lang="fr-FR" i="1" dirty="0" smtClean="0"/>
              <a:t>images</a:t>
            </a:r>
            <a:r>
              <a:rPr lang="fr-FR" dirty="0" smtClean="0"/>
              <a:t>, Flammarion, 2009.</a:t>
            </a:r>
          </a:p>
          <a:p>
            <a:pPr>
              <a:buFont typeface="Wingdings" pitchFamily="2" charset="2"/>
              <a:buChar char="Ø"/>
            </a:pPr>
            <a:r>
              <a:rPr lang="fr-FR" dirty="0" smtClean="0"/>
              <a:t> </a:t>
            </a:r>
            <a:r>
              <a:rPr lang="fr-FR" i="1" dirty="0" smtClean="0"/>
              <a:t>Histoire-Géographie 4</a:t>
            </a:r>
            <a:r>
              <a:rPr lang="fr-FR" i="1" baseline="30000" dirty="0" smtClean="0"/>
              <a:t>ème</a:t>
            </a:r>
            <a:r>
              <a:rPr lang="fr-FR" dirty="0" smtClean="0"/>
              <a:t>, Hatier, 2011.</a:t>
            </a: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>
                <a:latin typeface="+mn-lt"/>
              </a:rPr>
              <a:t>Sommaire</a:t>
            </a:r>
            <a:endParaRPr lang="fr-FR" dirty="0">
              <a:latin typeface="+mn-lt"/>
            </a:endParaRPr>
          </a:p>
        </p:txBody>
      </p:sp>
      <p:sp>
        <p:nvSpPr>
          <p:cNvPr id="4" name="Sous-titre 3"/>
          <p:cNvSpPr>
            <a:spLocks noGrp="1"/>
          </p:cNvSpPr>
          <p:nvPr>
            <p:ph type="subTitle" idx="1"/>
          </p:nvPr>
        </p:nvSpPr>
        <p:spPr>
          <a:xfrm>
            <a:off x="467544" y="3933056"/>
            <a:ext cx="8676456" cy="2924944"/>
          </a:xfrm>
        </p:spPr>
        <p:txBody>
          <a:bodyPr>
            <a:normAutofit/>
          </a:bodyPr>
          <a:lstStyle/>
          <a:p>
            <a:pPr marL="521208" indent="-457200">
              <a:buAutoNum type="arabicPeriod"/>
            </a:pPr>
            <a:r>
              <a:rPr lang="fr-FR" dirty="0" smtClean="0"/>
              <a:t>Introduction : présentation de l’œuvre et de l’artiste, contexte historique et artistique, thème et problématique</a:t>
            </a:r>
          </a:p>
          <a:p>
            <a:pPr marL="521208" indent="-457200">
              <a:buAutoNum type="arabicPeriod"/>
            </a:pPr>
            <a:r>
              <a:rPr lang="fr-FR" dirty="0" smtClean="0"/>
              <a:t>1</a:t>
            </a:r>
            <a:r>
              <a:rPr lang="fr-FR" baseline="30000" dirty="0" smtClean="0"/>
              <a:t>ère</a:t>
            </a:r>
            <a:r>
              <a:rPr lang="fr-FR" dirty="0" smtClean="0"/>
              <a:t> partie : description de l’</a:t>
            </a:r>
            <a:r>
              <a:rPr lang="fr-FR" dirty="0" err="1" smtClean="0"/>
              <a:t>oeuvre</a:t>
            </a:r>
            <a:endParaRPr lang="fr-FR" dirty="0" smtClean="0"/>
          </a:p>
          <a:p>
            <a:pPr marL="521208" indent="-457200">
              <a:buAutoNum type="arabicPeriod"/>
            </a:pPr>
            <a:r>
              <a:rPr lang="fr-FR" dirty="0" smtClean="0"/>
              <a:t>2</a:t>
            </a:r>
            <a:r>
              <a:rPr lang="fr-FR" baseline="30000" dirty="0" smtClean="0"/>
              <a:t>ème</a:t>
            </a:r>
            <a:r>
              <a:rPr lang="fr-FR" dirty="0" smtClean="0"/>
              <a:t> partie : significations et intentions de l’artiste</a:t>
            </a:r>
          </a:p>
          <a:p>
            <a:pPr marL="521208" indent="-457200">
              <a:buAutoNum type="arabicPeriod"/>
            </a:pPr>
            <a:r>
              <a:rPr lang="fr-FR" dirty="0" smtClean="0"/>
              <a:t>3</a:t>
            </a:r>
            <a:r>
              <a:rPr lang="fr-FR" baseline="30000" dirty="0" smtClean="0"/>
              <a:t>ème</a:t>
            </a:r>
            <a:r>
              <a:rPr lang="fr-FR" dirty="0" smtClean="0"/>
              <a:t> partie : filiations et correspondances</a:t>
            </a:r>
          </a:p>
          <a:p>
            <a:pPr marL="521208" indent="-457200">
              <a:buAutoNum type="arabicPeriod"/>
            </a:pPr>
            <a:r>
              <a:rPr lang="fr-FR" dirty="0" smtClean="0"/>
              <a:t>Conclusion</a:t>
            </a:r>
          </a:p>
          <a:p>
            <a:pPr marL="521208" indent="-457200">
              <a:buAutoNum type="arabicPeriod"/>
            </a:pPr>
            <a:r>
              <a:rPr lang="fr-FR" dirty="0" smtClean="0"/>
              <a:t>Bibliographie</a:t>
            </a:r>
          </a:p>
          <a:p>
            <a:pPr marL="521208" indent="-457200"/>
            <a:endParaRPr lang="fr-FR" dirty="0" smtClean="0"/>
          </a:p>
          <a:p>
            <a:pPr marL="521208" indent="-457200"/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2" y="1988840"/>
            <a:ext cx="8229600" cy="2016224"/>
          </a:xfrm>
        </p:spPr>
        <p:txBody>
          <a:bodyPr>
            <a:normAutofit/>
          </a:bodyPr>
          <a:lstStyle/>
          <a:p>
            <a:r>
              <a:rPr lang="fr-FR" b="1" u="sng" dirty="0" smtClean="0">
                <a:latin typeface="+mn-lt"/>
              </a:rPr>
              <a:t>INTRODUCTION :</a:t>
            </a:r>
            <a:r>
              <a:rPr lang="fr-FR" b="1" dirty="0" smtClean="0">
                <a:latin typeface="+mn-lt"/>
              </a:rPr>
              <a:t/>
            </a:r>
            <a:br>
              <a:rPr lang="fr-FR" b="1" dirty="0" smtClean="0">
                <a:latin typeface="+mn-lt"/>
              </a:rPr>
            </a:br>
            <a:r>
              <a:rPr lang="fr-FR" b="1" dirty="0" smtClean="0">
                <a:latin typeface="+mn-lt"/>
              </a:rPr>
              <a:t>présentation de l’œuvre et de l’artiste</a:t>
            </a:r>
            <a:endParaRPr lang="fr-FR" b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93265" y="2480757"/>
            <a:ext cx="8229600" cy="10668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fr-FR" sz="2800" dirty="0" smtClean="0">
                <a:latin typeface="+mn-lt"/>
              </a:rPr>
              <a:t>L’œuvre : fiche d’identité</a:t>
            </a:r>
            <a:endParaRPr lang="fr-FR" sz="28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 idx="4294967295"/>
          </p:nvPr>
        </p:nvSpPr>
        <p:spPr>
          <a:xfrm>
            <a:off x="0" y="1143000"/>
            <a:ext cx="8229600" cy="10668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fr-FR" sz="2800" dirty="0" smtClean="0">
                <a:latin typeface="+mn-lt"/>
              </a:rPr>
              <a:t>L’artiste</a:t>
            </a:r>
            <a:r>
              <a:rPr lang="fr-FR" sz="2800" dirty="0" smtClean="0"/>
              <a:t> </a:t>
            </a:r>
            <a:endParaRPr lang="fr-FR" sz="2800" dirty="0"/>
          </a:p>
        </p:txBody>
      </p:sp>
      <p:pic>
        <p:nvPicPr>
          <p:cNvPr id="9" name="Image 8" descr="jacques-louis-david-1-size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64162" y="1927533"/>
            <a:ext cx="3460032" cy="4418385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3330053" y="6488668"/>
            <a:ext cx="44941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smtClean="0">
                <a:solidFill>
                  <a:schemeClr val="accent6"/>
                </a:solidFill>
              </a:rPr>
              <a:t>Autoportrait</a:t>
            </a:r>
            <a:r>
              <a:rPr lang="fr-FR" dirty="0" smtClean="0">
                <a:solidFill>
                  <a:schemeClr val="accent6"/>
                </a:solidFill>
              </a:rPr>
              <a:t>, 1794</a:t>
            </a:r>
            <a:endParaRPr lang="fr-FR" dirty="0">
              <a:solidFill>
                <a:schemeClr val="accent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ZoneTexte 128"/>
          <p:cNvSpPr txBox="1"/>
          <p:nvPr/>
        </p:nvSpPr>
        <p:spPr>
          <a:xfrm>
            <a:off x="3319889" y="5992843"/>
            <a:ext cx="42607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smtClean="0">
                <a:solidFill>
                  <a:schemeClr val="accent6"/>
                </a:solidFill>
              </a:rPr>
              <a:t>Marat assassiné, 1793</a:t>
            </a:r>
            <a:endParaRPr lang="fr-FR" dirty="0">
              <a:solidFill>
                <a:schemeClr val="accent6"/>
              </a:solidFill>
            </a:endParaRPr>
          </a:p>
        </p:txBody>
      </p:sp>
      <p:pic>
        <p:nvPicPr>
          <p:cNvPr id="130" name="Image 12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4078" y="847013"/>
            <a:ext cx="3642375" cy="4692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616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Napoléon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5036" y="928477"/>
            <a:ext cx="3883752" cy="4623515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1665026" y="5609521"/>
            <a:ext cx="53772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>
                <a:solidFill>
                  <a:schemeClr val="accent6"/>
                </a:solidFill>
              </a:rPr>
              <a:t>Bonaparte franchissant le </a:t>
            </a:r>
            <a:r>
              <a:rPr lang="fr-FR" i="1" dirty="0" smtClean="0">
                <a:solidFill>
                  <a:schemeClr val="accent6"/>
                </a:solidFill>
              </a:rPr>
              <a:t>Grand-Saint-Bernard</a:t>
            </a:r>
            <a:r>
              <a:rPr lang="fr-FR" dirty="0" smtClean="0">
                <a:solidFill>
                  <a:schemeClr val="accent6"/>
                </a:solidFill>
              </a:rPr>
              <a:t>, 1800</a:t>
            </a:r>
            <a:endParaRPr lang="fr-FR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7285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in">
  <a:themeElements>
    <a:clrScheme name="Rouge orange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Urbai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i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907</TotalTime>
  <Words>350</Words>
  <Application>Microsoft Office PowerPoint</Application>
  <PresentationFormat>Affichage à l'écran (4:3)</PresentationFormat>
  <Paragraphs>72</Paragraphs>
  <Slides>34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34</vt:i4>
      </vt:variant>
    </vt:vector>
  </HeadingPairs>
  <TitlesOfParts>
    <vt:vector size="42" baseType="lpstr">
      <vt:lpstr>Arial</vt:lpstr>
      <vt:lpstr>Calibri</vt:lpstr>
      <vt:lpstr>Comic Sans MS</vt:lpstr>
      <vt:lpstr>Georgia</vt:lpstr>
      <vt:lpstr>Trebuchet MS</vt:lpstr>
      <vt:lpstr>Wingdings</vt:lpstr>
      <vt:lpstr>Wingdings 2</vt:lpstr>
      <vt:lpstr>Urbain</vt:lpstr>
      <vt:lpstr>HISTOIRE DES ARTS </vt:lpstr>
      <vt:lpstr>Présentation PowerPoint</vt:lpstr>
      <vt:lpstr>Présentation PowerPoint</vt:lpstr>
      <vt:lpstr>Sommaire</vt:lpstr>
      <vt:lpstr>INTRODUCTION : présentation de l’œuvre et de l’artiste</vt:lpstr>
      <vt:lpstr>L’œuvre : fiche d’identité</vt:lpstr>
      <vt:lpstr>L’artiste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 Le thème de l’œuvre - Problématique</vt:lpstr>
      <vt:lpstr>Ière partie :  Description de l’œuvre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2ème partie :  significations et intentions</vt:lpstr>
      <vt:lpstr>Présentation PowerPoint</vt:lpstr>
      <vt:lpstr>Présentation PowerPoint</vt:lpstr>
      <vt:lpstr>Présentation PowerPoint</vt:lpstr>
      <vt:lpstr>3ème partie :  filiations et correspondances</vt:lpstr>
      <vt:lpstr>Présentation PowerPoint</vt:lpstr>
      <vt:lpstr>Présentation PowerPoint</vt:lpstr>
      <vt:lpstr>Présentation PowerPoint</vt:lpstr>
      <vt:lpstr>Présentation PowerPoint</vt:lpstr>
      <vt:lpstr>Conclusion</vt:lpstr>
      <vt:lpstr>Bibliographie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HISTOIRE DES ARTS :</dc:title>
  <dc:creator>Gilles</dc:creator>
  <cp:lastModifiedBy>Gilles</cp:lastModifiedBy>
  <cp:revision>66</cp:revision>
  <dcterms:modified xsi:type="dcterms:W3CDTF">2015-01-21T23:41:17Z</dcterms:modified>
</cp:coreProperties>
</file>