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3300"/>
    <a:srgbClr val="FF6699"/>
    <a:srgbClr val="FF6600"/>
    <a:srgbClr val="333333"/>
    <a:srgbClr val="3366FF"/>
    <a:srgbClr val="CC3399"/>
    <a:srgbClr val="993300"/>
    <a:srgbClr val="00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F5B445-51EC-45A0-A55D-AC1548F2666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82EC2-E0E8-4233-ABF2-FA25EDB63FE7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Autofit/>
          </a:bodyPr>
          <a:lstStyle/>
          <a:p>
            <a:r>
              <a:rPr lang="fr-FR" sz="4000" dirty="0" smtClean="0"/>
              <a:t>Les différentes possibilités d’orientation après la troisième</a:t>
            </a:r>
            <a:endParaRPr lang="fr-FR" sz="4000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</a:t>
            </a:r>
            <a:r>
              <a:rPr lang="fr-FR" baseline="30000" dirty="0" smtClean="0"/>
              <a:t>ère</a:t>
            </a:r>
            <a:r>
              <a:rPr lang="fr-FR" dirty="0" smtClean="0"/>
              <a:t>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4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Choisir un DOMAINE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51920" y="193802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Choisir un domaine d’activité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390637" y="1960279"/>
            <a:ext cx="5760640" cy="11034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buClr>
                <a:schemeClr val="bg1"/>
              </a:buClr>
              <a:buFont typeface="Wingdings 3" pitchFamily="18" charset="2"/>
              <a:buNone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T.M.D.</a:t>
            </a: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Font typeface="Wingdings 3" pitchFamily="18" charset="2"/>
              <a:buNone/>
            </a:pP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DE LA MUSIQUE ET DE LA DANSE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411760" y="4437112"/>
            <a:ext cx="573864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buClr>
                <a:schemeClr val="bg1"/>
              </a:buClr>
              <a:buFont typeface="Wingdings 3" pitchFamily="18" charset="2"/>
              <a:buNone/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</a:t>
            </a: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Hôtellerie</a:t>
            </a:r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Font typeface="Wingdings 3" pitchFamily="18" charset="2"/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Rentrée 2015: BAC STHR</a:t>
            </a:r>
          </a:p>
        </p:txBody>
      </p:sp>
      <p:pic>
        <p:nvPicPr>
          <p:cNvPr id="2050" name="Picture 2" descr="deco-barre-de-sepa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47" y="3597560"/>
            <a:ext cx="1479905" cy="3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1686694" cy="11220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8027"/>
            <a:ext cx="1971544" cy="11034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6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Choisir un DOMAINE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971600" y="1700808"/>
            <a:ext cx="7200800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67644" y="180969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 PROFESSIONNELLE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6591" y="313532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Choisir une spécialité professionnelle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4437112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Bac professionnel : + de 80 spécialités</a:t>
            </a:r>
          </a:p>
          <a:p>
            <a:pPr algn="ctr"/>
            <a:r>
              <a:rPr lang="fr-FR" sz="1400" dirty="0" smtClean="0"/>
              <a:t>Bac pro : forme à un domaine professionnel précis </a:t>
            </a:r>
          </a:p>
          <a:p>
            <a:pPr algn="ctr"/>
            <a:r>
              <a:rPr lang="fr-FR" sz="1400" dirty="0" smtClean="0"/>
              <a:t>dans un lycée professionnel</a:t>
            </a:r>
          </a:p>
          <a:p>
            <a:pPr algn="ctr"/>
            <a:endParaRPr lang="fr-FR" dirty="0" smtClean="0"/>
          </a:p>
          <a:p>
            <a:pPr algn="ctr"/>
            <a:r>
              <a:rPr lang="fr-FR" sz="2400" dirty="0" smtClean="0"/>
              <a:t>+ de 200 spécialités de CAP</a:t>
            </a:r>
          </a:p>
          <a:p>
            <a:pPr algn="ctr"/>
            <a:r>
              <a:rPr lang="fr-FR" sz="1400" dirty="0" smtClean="0"/>
              <a:t>Forme à un métier précis dans les CFA</a:t>
            </a:r>
          </a:p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50000"/>
          <a:stretch/>
        </p:blipFill>
        <p:spPr>
          <a:xfrm>
            <a:off x="205310" y="3135324"/>
            <a:ext cx="1740148" cy="329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37058"/>
          <a:stretch/>
        </p:blipFill>
        <p:spPr>
          <a:xfrm>
            <a:off x="7113632" y="3135324"/>
            <a:ext cx="1817121" cy="320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Choisir un DOMAINE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41277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 professionnel et BAC PRO correspondants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7544" y="1988840"/>
            <a:ext cx="1512168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137556" y="1987540"/>
            <a:ext cx="1512168" cy="136815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815916" y="1988840"/>
            <a:ext cx="1512168" cy="136815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508104" y="1988840"/>
            <a:ext cx="1512168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236296" y="1988840"/>
            <a:ext cx="1512168" cy="136815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67544" y="3485238"/>
            <a:ext cx="1512168" cy="136815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137556" y="3485238"/>
            <a:ext cx="1512168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815916" y="3485238"/>
            <a:ext cx="1512168" cy="1368152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508104" y="3485238"/>
            <a:ext cx="1512168" cy="13681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236296" y="3485238"/>
            <a:ext cx="1512168" cy="1368152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67544" y="4941168"/>
            <a:ext cx="1512168" cy="136815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137556" y="4941168"/>
            <a:ext cx="1512168" cy="1368152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815916" y="4941168"/>
            <a:ext cx="1512168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508104" y="4941168"/>
            <a:ext cx="1512168" cy="1368152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232073" y="4963886"/>
            <a:ext cx="1516391" cy="134543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92260" y="2114340"/>
            <a:ext cx="14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AGRICULTURE</a:t>
            </a:r>
          </a:p>
          <a:p>
            <a:pPr algn="ctr"/>
            <a:endParaRPr lang="fr-FR" sz="1100" dirty="0" smtClean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ENVIRONNEMENT</a:t>
            </a:r>
          </a:p>
          <a:p>
            <a:pPr algn="ctr"/>
            <a:endParaRPr lang="fr-FR" sz="1100" dirty="0" smtClean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AGRO-ALIMENTAIRE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37556" y="2372834"/>
            <a:ext cx="14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PECHE</a:t>
            </a:r>
          </a:p>
          <a:p>
            <a:pPr algn="ctr"/>
            <a:endParaRPr lang="fr-FR" sz="1100" dirty="0" smtClean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AQUACULTURE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831940" y="2372834"/>
            <a:ext cx="14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BATIMENT</a:t>
            </a:r>
          </a:p>
          <a:p>
            <a:pPr algn="ctr"/>
            <a:endParaRPr lang="fr-FR" sz="1100" dirty="0" smtClean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TRAVAUX PUBLICS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40152" y="2368257"/>
            <a:ext cx="14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TRAVAIL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DES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METAUX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252320" y="2198979"/>
            <a:ext cx="14801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MECANIQUE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GENERALE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MAINTENANCE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INDUSTRIELLE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5036" y="3784594"/>
            <a:ext cx="14801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MECANIQUE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MAINTENANCE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VEHICULES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153580" y="3615316"/>
            <a:ext cx="14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ELECTRICITE</a:t>
            </a:r>
          </a:p>
          <a:p>
            <a:pPr algn="ctr"/>
            <a:endParaRPr lang="fr-FR" sz="1100" dirty="0" smtClean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ELECTRO-TECHNIQUE</a:t>
            </a:r>
          </a:p>
          <a:p>
            <a:pPr algn="ctr"/>
            <a:endParaRPr lang="fr-FR" sz="1100" dirty="0" smtClean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ELECTRONIQUE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837384" y="3876927"/>
            <a:ext cx="14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INDUSTRIES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DE PROCESS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521097" y="3764628"/>
            <a:ext cx="14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PRODUCTION ALIMENTAIRE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CUISINE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252320" y="3887739"/>
            <a:ext cx="14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TEXTILE</a:t>
            </a:r>
          </a:p>
          <a:p>
            <a:pPr algn="ctr"/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HABILLEMENT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91789" y="5405225"/>
            <a:ext cx="14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BOIS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141294" y="5240523"/>
            <a:ext cx="14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INDUSTRIES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GRAPHIQUES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COMMUNICATION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815753" y="5066669"/>
            <a:ext cx="14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PARAMEDICAL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SOCIAL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SOINS PERSONNELS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508104" y="5128226"/>
            <a:ext cx="14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COMMERCE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TERTIAIRE DE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BUREAU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268344" y="5006763"/>
            <a:ext cx="14801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TRANSPORT-LOGISTIQUE</a:t>
            </a:r>
          </a:p>
          <a:p>
            <a:pPr algn="ctr"/>
            <a:endParaRPr lang="fr-F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HYGIENE-PROPRETE</a:t>
            </a:r>
          </a:p>
          <a:p>
            <a:pPr algn="ctr"/>
            <a:endParaRPr lang="fr-F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SECURITE</a:t>
            </a:r>
            <a:endParaRPr lang="fr-F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2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29312" y="1988840"/>
            <a:ext cx="5867400" cy="864096"/>
          </a:xfrm>
        </p:spPr>
        <p:txBody>
          <a:bodyPr/>
          <a:lstStyle/>
          <a:p>
            <a:pPr algn="ctr"/>
            <a:r>
              <a:rPr lang="fr-FR" sz="4400" dirty="0" smtClean="0"/>
              <a:t>Une voie</a:t>
            </a:r>
            <a:endParaRPr lang="fr-FR" sz="4400" dirty="0"/>
          </a:p>
        </p:txBody>
      </p:sp>
      <p:sp>
        <p:nvSpPr>
          <p:cNvPr id="7" name="ZoneTexte 6"/>
          <p:cNvSpPr txBox="1"/>
          <p:nvPr/>
        </p:nvSpPr>
        <p:spPr>
          <a:xfrm>
            <a:off x="3059832" y="9807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S’orienter en fin de 3</a:t>
            </a:r>
            <a:r>
              <a:rPr lang="fr-FR" baseline="30000" dirty="0" smtClean="0"/>
              <a:t>ème</a:t>
            </a:r>
            <a:r>
              <a:rPr lang="fr-FR" dirty="0" smtClean="0"/>
              <a:t> , c’est choisir à la fois…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82692" y="34290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aussi…</a:t>
            </a:r>
            <a:endParaRPr 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082692" y="4581128"/>
            <a:ext cx="5867400" cy="86409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smtClean="0"/>
              <a:t>Un domaine</a:t>
            </a:r>
            <a:endParaRPr lang="fr-FR" sz="4400" dirty="0"/>
          </a:p>
        </p:txBody>
      </p:sp>
      <p:pic>
        <p:nvPicPr>
          <p:cNvPr id="3074" name="Picture 2" descr="http://www.ac-rennes.fr/jahia/webdav/site/academie2/groups/RECTORAT-COM_Tous/public/dossiers/humour/orientati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8" y="2386407"/>
            <a:ext cx="2808312" cy="2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3 voies de formation après la 3</a:t>
            </a:r>
            <a:r>
              <a:rPr lang="fr-FR" baseline="30000" dirty="0" smtClean="0"/>
              <a:t>ème</a:t>
            </a: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1496790"/>
            <a:ext cx="684076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71600" y="144710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Parcours en 3 ans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427540" y="1412776"/>
            <a:ext cx="1320924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278285" y="154422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Parcours en 2 ans</a:t>
            </a:r>
            <a:endParaRPr lang="fr-FR" sz="2400" dirty="0"/>
          </a:p>
        </p:txBody>
      </p:sp>
      <p:pic>
        <p:nvPicPr>
          <p:cNvPr id="3074" name="Picture 2" descr="http://p6.storage.canalblog.com/62/85/189962/21102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9" y="179711"/>
            <a:ext cx="1447528" cy="10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251520" y="5877272"/>
            <a:ext cx="8640960" cy="432048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11760" y="590863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TROISIEME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 rot="16200000">
            <a:off x="1024409" y="5347862"/>
            <a:ext cx="50405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96317" y="4576261"/>
            <a:ext cx="28803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haut 11"/>
          <p:cNvSpPr/>
          <p:nvPr/>
        </p:nvSpPr>
        <p:spPr>
          <a:xfrm>
            <a:off x="1151620" y="4149080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51520" y="3429000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2708920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203848" y="4565611"/>
            <a:ext cx="1008112" cy="65872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339752" y="3448473"/>
            <a:ext cx="1874236" cy="6480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363282" y="2708920"/>
            <a:ext cx="1874236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haut 19"/>
          <p:cNvSpPr/>
          <p:nvPr/>
        </p:nvSpPr>
        <p:spPr>
          <a:xfrm>
            <a:off x="3527884" y="4138093"/>
            <a:ext cx="360040" cy="360040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/>
          <p:cNvSpPr/>
          <p:nvPr/>
        </p:nvSpPr>
        <p:spPr>
          <a:xfrm>
            <a:off x="2555776" y="4149080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entagone 21"/>
          <p:cNvSpPr/>
          <p:nvPr/>
        </p:nvSpPr>
        <p:spPr>
          <a:xfrm rot="16200000">
            <a:off x="3455876" y="5327478"/>
            <a:ext cx="50405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572000" y="4576261"/>
            <a:ext cx="2520280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308304" y="4576261"/>
            <a:ext cx="1584176" cy="648072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295914" y="3429000"/>
            <a:ext cx="1584176" cy="648072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haut 25"/>
          <p:cNvSpPr/>
          <p:nvPr/>
        </p:nvSpPr>
        <p:spPr>
          <a:xfrm>
            <a:off x="7920372" y="4138093"/>
            <a:ext cx="360040" cy="360040"/>
          </a:xfrm>
          <a:prstGeom prst="up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haut 26"/>
          <p:cNvSpPr/>
          <p:nvPr/>
        </p:nvSpPr>
        <p:spPr>
          <a:xfrm>
            <a:off x="5652120" y="4149080"/>
            <a:ext cx="360040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4895022" y="2708920"/>
            <a:ext cx="187423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4895022" y="3448473"/>
            <a:ext cx="187423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Pentagone 29"/>
          <p:cNvSpPr/>
          <p:nvPr/>
        </p:nvSpPr>
        <p:spPr>
          <a:xfrm rot="16200000">
            <a:off x="5580112" y="5349385"/>
            <a:ext cx="504056" cy="43204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entagone 30"/>
          <p:cNvSpPr/>
          <p:nvPr/>
        </p:nvSpPr>
        <p:spPr>
          <a:xfrm rot="16200000">
            <a:off x="7848364" y="5327477"/>
            <a:ext cx="504056" cy="432048"/>
          </a:xfrm>
          <a:prstGeom prst="homePlat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76337" y="4623298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SECONDE GT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</a:t>
            </a:r>
            <a:r>
              <a:rPr lang="fr-FR" sz="1200" baseline="30000" dirty="0" smtClean="0">
                <a:solidFill>
                  <a:schemeClr val="bg1"/>
                </a:solidFill>
              </a:rPr>
              <a:t>nde</a:t>
            </a:r>
            <a:r>
              <a:rPr lang="fr-FR" sz="1200" dirty="0" smtClean="0">
                <a:solidFill>
                  <a:schemeClr val="bg1"/>
                </a:solidFill>
              </a:rPr>
              <a:t> générale et technologique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76870" y="4565610"/>
            <a:ext cx="95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2</a:t>
            </a:r>
            <a:r>
              <a:rPr lang="fr-FR" sz="2800" baseline="30000" dirty="0" smtClean="0">
                <a:solidFill>
                  <a:schemeClr val="bg1"/>
                </a:solidFill>
              </a:rPr>
              <a:t>nde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Spécifique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96417" y="5242242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520987" y="5214472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611248" y="5240720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2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884368" y="5175950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3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572000" y="4623298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SECONDE PRO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</a:t>
            </a:r>
            <a:r>
              <a:rPr lang="fr-FR" sz="1200" baseline="30000" dirty="0" smtClean="0">
                <a:solidFill>
                  <a:schemeClr val="bg1"/>
                </a:solidFill>
              </a:rPr>
              <a:t>nde</a:t>
            </a:r>
            <a:r>
              <a:rPr lang="fr-FR" sz="1200" dirty="0" smtClean="0">
                <a:solidFill>
                  <a:schemeClr val="bg1"/>
                </a:solidFill>
              </a:rPr>
              <a:t>  professionnelle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439930" y="4710306"/>
            <a:ext cx="132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CAP1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439930" y="3587843"/>
            <a:ext cx="132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CAP2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51520" y="35683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GENERALE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23528" y="271066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TERMINALE GENERALE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409223" y="2710661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TERMINALE TECHNO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304762" y="35683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TECHNO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825042" y="35878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PRO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004048" y="272764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TERMINALE PRO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31540" y="2013520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GENERAL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123728" y="20135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TECHNOLOGIQUE</a:t>
            </a:r>
            <a:endParaRPr lang="fr-F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609018" y="201351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PROFESSIONNEL</a:t>
            </a:r>
            <a:endParaRPr lang="fr-FR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187902" y="265601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C.A.P.</a:t>
            </a:r>
          </a:p>
          <a:p>
            <a:pPr algn="ctr"/>
            <a:r>
              <a:rPr lang="fr-FR" sz="1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 d’aptitude</a:t>
            </a:r>
          </a:p>
          <a:p>
            <a:pPr algn="ctr"/>
            <a:r>
              <a:rPr lang="fr-FR" sz="1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professionnelle</a:t>
            </a:r>
            <a:endParaRPr lang="fr-FR" sz="1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 animBg="1"/>
      <p:bldP spid="12" grpId="0" animBg="1"/>
      <p:bldP spid="15" grpId="0" animBg="1"/>
      <p:bldP spid="16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4" grpId="0"/>
      <p:bldP spid="33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5" grpId="0"/>
      <p:bldP spid="49" grpId="0"/>
      <p:bldP spid="50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: qualification professionnelle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5661248"/>
            <a:ext cx="42484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4716016" y="5645844"/>
            <a:ext cx="936104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012160" y="5679826"/>
            <a:ext cx="1872208" cy="6326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100392" y="5679826"/>
            <a:ext cx="792088" cy="61409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580220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SECONDE GT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80012" y="56798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2</a:t>
            </a:r>
            <a:r>
              <a:rPr lang="fr-FR" sz="1400" baseline="30000" dirty="0" smtClean="0">
                <a:solidFill>
                  <a:schemeClr val="bg1"/>
                </a:solidFill>
              </a:rPr>
              <a:t>nde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spécifique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84168" y="57145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SECONDE PRO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28148" y="58114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CAP1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67544" y="4077072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491880" y="4077072"/>
            <a:ext cx="2016224" cy="10081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976156" y="4077072"/>
            <a:ext cx="1872208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10342" y="43651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BAC GENERAL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65571" y="414705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BAC TECHNO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</a:t>
            </a:r>
            <a:r>
              <a:rPr lang="fr-FR" dirty="0" smtClean="0">
                <a:solidFill>
                  <a:schemeClr val="bg1"/>
                </a:solidFill>
              </a:rPr>
              <a:t>u brevet de technicien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72530" y="4365104"/>
            <a:ext cx="147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BAC PRO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83568" y="2564904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405808" y="2571068"/>
            <a:ext cx="2016224" cy="10801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012160" y="2600660"/>
            <a:ext cx="2880320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94904" y="264946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Etudes longues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BAC+5 ans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majoritairement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05808" y="263611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Etudes courtes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BAC+2/3 ans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majoritairement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84168" y="264946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Insertion professionnelle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Immédiate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majoritairement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9829" y="1501043"/>
            <a:ext cx="8180643" cy="6155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10342" y="1501043"/>
            <a:ext cx="79652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INSERTION PROFESSIONNELLE REUSSIE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QUALIFICATION PROFESSIONNELLE validée par un DIPLÔME PROFESSIONNEL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8100392" y="4807332"/>
            <a:ext cx="792088" cy="61409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100392" y="492971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CAP2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1359" y="5269999"/>
            <a:ext cx="363313" cy="30284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0023" y="3711431"/>
            <a:ext cx="363313" cy="3028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0023" y="2146830"/>
            <a:ext cx="363313" cy="30284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3912" y="3711432"/>
            <a:ext cx="363313" cy="30284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2412" y="5269535"/>
            <a:ext cx="363313" cy="30284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6288" y="5269999"/>
            <a:ext cx="363313" cy="30284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2263" y="2146831"/>
            <a:ext cx="363313" cy="30284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2536" y="4411714"/>
            <a:ext cx="363313" cy="30284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0663" y="2146830"/>
            <a:ext cx="363313" cy="30284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0602" y="3725968"/>
            <a:ext cx="363313" cy="30284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607" y="5269535"/>
            <a:ext cx="363313" cy="30284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4780" y="3813972"/>
            <a:ext cx="363313" cy="3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23528" y="2819400"/>
            <a:ext cx="8568952" cy="2985864"/>
          </a:xfrm>
        </p:spPr>
        <p:txBody>
          <a:bodyPr>
            <a:normAutofit fontScale="62500" lnSpcReduction="20000"/>
          </a:bodyPr>
          <a:lstStyle/>
          <a:p>
            <a:r>
              <a:rPr lang="fr-FR" sz="6500" dirty="0" smtClean="0"/>
              <a:t>EN RAPPORT AVEC LA PERSONNE QUE L’ON EST…</a:t>
            </a:r>
          </a:p>
          <a:p>
            <a:endParaRPr lang="fr-FR" sz="3200" dirty="0"/>
          </a:p>
          <a:p>
            <a:pPr marL="342900" indent="-342900">
              <a:buFont typeface="Arial" charset="0"/>
              <a:buChar char="•"/>
            </a:pPr>
            <a:r>
              <a:rPr lang="fr-FR" sz="2900" dirty="0" smtClean="0"/>
              <a:t>Centres d’intérêts, goûts…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900" dirty="0" smtClean="0"/>
              <a:t>Qualités personnelles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900" dirty="0" smtClean="0"/>
              <a:t>Compétences…</a:t>
            </a:r>
            <a:endParaRPr lang="fr-FR" sz="29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Choisir un DOMAINE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7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Choisir un DOMAINE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237464" y="1556792"/>
            <a:ext cx="244827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37464" y="3171440"/>
            <a:ext cx="2448272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37464" y="4842472"/>
            <a:ext cx="244827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851920" y="1844824"/>
            <a:ext cx="50405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851920" y="3429000"/>
            <a:ext cx="5025296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851920" y="5202512"/>
            <a:ext cx="502529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61500" y="182536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BAC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GENERAL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1532" y="344001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BAC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TECHNO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1500" y="517260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VOIE PRO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Bac Pro, CAP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51920" y="193802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Choisir un dominante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45808" y="35222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Choisir un domaine d’activité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51920" y="5264938"/>
            <a:ext cx="50405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solidFill>
                  <a:schemeClr val="bg1"/>
                </a:solidFill>
              </a:rPr>
              <a:t>Choisir une spécialité professionnelle</a:t>
            </a:r>
            <a:endParaRPr lang="fr-FR" sz="23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xn--icne-wqa.com/images/icones/1/7/aiga-right-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56" y="1891715"/>
            <a:ext cx="662560" cy="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xn--icne-wqa.com/images/icones/1/7/aiga-right-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56" y="3578372"/>
            <a:ext cx="662560" cy="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xn--icne-wqa.com/images/icones/1/7/aiga-right-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56" y="5210932"/>
            <a:ext cx="662560" cy="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xn--icne-wqa.com/images/icones/1/7/aiga-right-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09612"/>
            <a:ext cx="662560" cy="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Choisir un DOMAINE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851920" y="1844824"/>
            <a:ext cx="50405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37464" y="1556792"/>
            <a:ext cx="244827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8518" y="1825369"/>
            <a:ext cx="19661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VOIE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GENERALE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1920" y="193802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Choisir un dominante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2453" y="37170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Littéraire (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L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502453" y="443711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Economique et social (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ES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2453" y="5161539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Scientifique (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S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84" y="3147662"/>
            <a:ext cx="3277460" cy="28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763 L 0.17969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Choisir un DOMAINE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247404" y="1338131"/>
            <a:ext cx="2448272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851920" y="1567099"/>
            <a:ext cx="5040560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97374" y="1606708"/>
            <a:ext cx="19661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VOIE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TECHNO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1920" y="166030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Choisir un domaine d’activité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7811" y="2933513"/>
            <a:ext cx="2365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 du 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Génie Industriel</a:t>
            </a:r>
          </a:p>
          <a:p>
            <a:pPr algn="ctr"/>
            <a:r>
              <a:rPr lang="fr-FR" sz="1400" dirty="0" smtClean="0"/>
              <a:t>(génie civil – énergétique – matériaux – optique)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344" y="5000397"/>
            <a:ext cx="23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 des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 Appliqués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planetecampus.com/wp-content/uploads/2012/07/industrie-et-ma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7" y="4085195"/>
            <a:ext cx="1314557" cy="8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ximilien.me/presse/wp-content/uploads/2014/01/ecole-de-design-graphique-et-de-multi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41" y="5661248"/>
            <a:ext cx="913097" cy="6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xn--icne-wqa.com/images/icones/1/7/aiga-right-arrow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08" y="1745062"/>
            <a:ext cx="662560" cy="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3127061" y="2735187"/>
            <a:ext cx="5760640" cy="16852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131840" y="4591283"/>
            <a:ext cx="5760640" cy="16852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141171" y="3161864"/>
            <a:ext cx="3801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Intérêts pour les technologies du XXI</a:t>
            </a:r>
            <a:r>
              <a:rPr lang="fr-FR" baseline="30000" dirty="0" smtClean="0"/>
              <a:t>ème</a:t>
            </a:r>
            <a:r>
              <a:rPr lang="fr-FR" dirty="0" smtClean="0"/>
              <a:t> siècle, et son impact sur son environnement.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164288" y="2924944"/>
            <a:ext cx="1584176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093495" y="2900254"/>
            <a:ext cx="1725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S.T.I.2D</a:t>
            </a:r>
          </a:p>
          <a:p>
            <a:pPr algn="ctr"/>
            <a:r>
              <a:rPr lang="fr-FR" sz="1400" dirty="0" smtClean="0"/>
              <a:t>Sciences </a:t>
            </a:r>
            <a:r>
              <a:rPr lang="fr-FR" sz="1400" dirty="0" smtClean="0"/>
              <a:t>et Technologies de l’Industrie et </a:t>
            </a:r>
            <a:r>
              <a:rPr lang="fr-FR" sz="1400" dirty="0" smtClean="0"/>
              <a:t>du Développement Durable.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65512" y="4614681"/>
            <a:ext cx="349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Elèves attirés par 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dirty="0" smtClean="0"/>
              <a:t>Les applications des Arts,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dirty="0" smtClean="0"/>
              <a:t>La conception d’espace,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dirty="0" smtClean="0"/>
              <a:t>La conception d’objets, de meubles, de vêtements…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7164288" y="4707230"/>
            <a:ext cx="1584176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093496" y="4926052"/>
            <a:ext cx="17257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S.T.D.2A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400" dirty="0" smtClean="0"/>
              <a:t>Sciences </a:t>
            </a:r>
            <a:r>
              <a:rPr lang="fr-FR" sz="1400" dirty="0" smtClean="0"/>
              <a:t>et</a:t>
            </a:r>
            <a:r>
              <a:rPr lang="fr-FR" sz="1400" dirty="0" smtClean="0"/>
              <a:t> </a:t>
            </a:r>
            <a:r>
              <a:rPr lang="fr-FR" sz="1400" dirty="0" smtClean="0"/>
              <a:t>Technologies </a:t>
            </a:r>
            <a:r>
              <a:rPr lang="fr-FR" sz="1400" dirty="0" smtClean="0"/>
              <a:t>du Design et </a:t>
            </a:r>
            <a:r>
              <a:rPr lang="fr-FR" sz="1400" dirty="0" smtClean="0"/>
              <a:t>des Arts Appliqués.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074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3" grpId="0" animBg="1"/>
      <p:bldP spid="10" grpId="0"/>
      <p:bldP spid="12" grpId="0" animBg="1"/>
      <p:bldP spid="14" grpId="0"/>
      <p:bldP spid="17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39552" y="217587"/>
            <a:ext cx="1779275" cy="9848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510644" y="337551"/>
            <a:ext cx="5040560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3003" y="294490"/>
            <a:ext cx="15481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VOIE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TECHNO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10644" y="44280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Choisir un domaine d’activité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512915"/>
            <a:ext cx="199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Domaine de la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Chimie - Physique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74738" y="4311841"/>
            <a:ext cx="195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Domaine de la 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et Social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150604" y="1483914"/>
            <a:ext cx="5760640" cy="923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168570" y="162528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Intérêts pour les SCIENCES avec une préférence pour les manipulations.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298" y="2725921"/>
            <a:ext cx="18585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Domaine de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L’Agronomie</a:t>
            </a:r>
          </a:p>
          <a:p>
            <a:pPr algn="ctr"/>
            <a:r>
              <a:rPr lang="fr-FR" sz="1400" dirty="0" smtClean="0"/>
              <a:t>(production agricole, aménagements des espaces)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145741" y="2492896"/>
            <a:ext cx="5760640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163707" y="2587422"/>
            <a:ext cx="4086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Intérêts pour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Les technologies agricoles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Gestion et préservation de l’environnement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Transformation et commercialisation des produits agroalimentaires </a:t>
            </a:r>
            <a:endParaRPr lang="fr-FR" sz="1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133075" y="4257981"/>
            <a:ext cx="5760640" cy="7540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119247" y="4342619"/>
            <a:ext cx="390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Formation basée sur le travail sanitaire et sur les relations humaines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093260" y="5157192"/>
            <a:ext cx="576064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185834" y="5460844"/>
            <a:ext cx="23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Domaine de la 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6" descr="http://www.xn--icne-wqa.com/images/icones/1/7/aiga-right-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51" y="531958"/>
            <a:ext cx="415819" cy="3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7219206" y="1556206"/>
            <a:ext cx="1584176" cy="778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308305" y="148832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S.T.L.</a:t>
            </a:r>
          </a:p>
          <a:p>
            <a:pPr algn="ctr"/>
            <a:r>
              <a:rPr lang="fr-FR" sz="1200" dirty="0" smtClean="0"/>
              <a:t>Sciences et Technologies de Laboratoire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7219206" y="2593507"/>
            <a:ext cx="1584176" cy="14835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250197" y="2818254"/>
            <a:ext cx="1520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S.T.A.V.</a:t>
            </a:r>
          </a:p>
          <a:p>
            <a:pPr algn="ctr"/>
            <a:r>
              <a:rPr lang="fr-FR" sz="1200" dirty="0" smtClean="0"/>
              <a:t>Sciences et Technologies de l’Agronomie et du Vivant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840978" y="4311841"/>
            <a:ext cx="1962404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840979" y="4200516"/>
            <a:ext cx="2052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S.T.2S</a:t>
            </a:r>
          </a:p>
          <a:p>
            <a:pPr algn="ctr"/>
            <a:r>
              <a:rPr lang="fr-FR" sz="1200" dirty="0" smtClean="0"/>
              <a:t>Sciences et Technologies de la santé et du social </a:t>
            </a:r>
            <a:endParaRPr lang="fr-FR" sz="1200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3093259" y="5122289"/>
            <a:ext cx="41569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Il aborde le monde de l’entreprise, son environnement économique et juridique. </a:t>
            </a:r>
          </a:p>
          <a:p>
            <a:r>
              <a:rPr lang="fr-FR" sz="1500" dirty="0" smtClean="0"/>
              <a:t>Il étudie la gestion, la communication, le management des organisations, la finance d’entreprise et la comptabilité. 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7219205" y="5254573"/>
            <a:ext cx="1529259" cy="9827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271805" y="5211139"/>
            <a:ext cx="1478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S.T.M.G.</a:t>
            </a:r>
          </a:p>
          <a:p>
            <a:pPr algn="ctr"/>
            <a:r>
              <a:rPr lang="fr-FR" sz="1200" dirty="0" smtClean="0"/>
              <a:t>Sciences et Technologies du Management et de la Gestio</a:t>
            </a:r>
            <a:r>
              <a:rPr lang="fr-FR" sz="1200" dirty="0"/>
              <a:t>n</a:t>
            </a:r>
            <a:endParaRPr lang="fr-FR" sz="12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07" y="1512915"/>
            <a:ext cx="881753" cy="8943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r="14698"/>
          <a:stretch/>
        </p:blipFill>
        <p:spPr>
          <a:xfrm>
            <a:off x="1957598" y="5439424"/>
            <a:ext cx="1003062" cy="61303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68" y="4322043"/>
            <a:ext cx="777110" cy="74237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/>
          <a:stretch/>
        </p:blipFill>
        <p:spPr>
          <a:xfrm>
            <a:off x="1957598" y="2921979"/>
            <a:ext cx="989794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4" grpId="0"/>
      <p:bldP spid="15" grpId="0" animBg="1"/>
      <p:bldP spid="16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583</TotalTime>
  <Words>559</Words>
  <Application>Microsoft Office PowerPoint</Application>
  <PresentationFormat>Affichage à l'écran (4:3)</PresentationFormat>
  <Paragraphs>196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Georgia</vt:lpstr>
      <vt:lpstr>Wingdings</vt:lpstr>
      <vt:lpstr>Wingdings 2</vt:lpstr>
      <vt:lpstr>Wingdings 3</vt:lpstr>
      <vt:lpstr>Civil</vt:lpstr>
      <vt:lpstr>Ière Partie</vt:lpstr>
      <vt:lpstr>Une voie</vt:lpstr>
      <vt:lpstr>         3 voies de formation après la 3ème    </vt:lpstr>
      <vt:lpstr>Objectif : qualification professionnelle</vt:lpstr>
      <vt:lpstr>Choisir un DOMAINE</vt:lpstr>
      <vt:lpstr>Choisir un DOMAINE</vt:lpstr>
      <vt:lpstr>Choisir un DOMAINE</vt:lpstr>
      <vt:lpstr>Choisir un DOMAINE</vt:lpstr>
      <vt:lpstr>Présentation PowerPoint</vt:lpstr>
      <vt:lpstr>Choisir un DOMAINE</vt:lpstr>
      <vt:lpstr>Choisir un DOMAINE</vt:lpstr>
      <vt:lpstr>Choisir un DOMAINE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Fabienne</dc:creator>
  <cp:lastModifiedBy>Gilles</cp:lastModifiedBy>
  <cp:revision>58</cp:revision>
  <dcterms:created xsi:type="dcterms:W3CDTF">2014-11-04T12:35:36Z</dcterms:created>
  <dcterms:modified xsi:type="dcterms:W3CDTF">2015-12-13T22:55:38Z</dcterms:modified>
</cp:coreProperties>
</file>