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44D9EC-B9EC-4F02-993B-1817C1E23E6B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BD281B-9927-4EB4-B1BE-EC2F16FC51B5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Autofit/>
          </a:bodyPr>
          <a:lstStyle/>
          <a:p>
            <a:r>
              <a:rPr lang="fr-FR" sz="4000" dirty="0" smtClean="0"/>
              <a:t>L’enseignement</a:t>
            </a:r>
          </a:p>
          <a:p>
            <a:r>
              <a:rPr lang="fr-FR" sz="4000" dirty="0" smtClean="0"/>
              <a:t>Au</a:t>
            </a:r>
          </a:p>
          <a:p>
            <a:r>
              <a:rPr lang="fr-FR" sz="4000" dirty="0" smtClean="0"/>
              <a:t>lycée</a:t>
            </a:r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864840"/>
          </a:xfrm>
        </p:spPr>
        <p:txBody>
          <a:bodyPr/>
          <a:lstStyle/>
          <a:p>
            <a:r>
              <a:rPr lang="fr-FR" dirty="0" smtClean="0"/>
              <a:t>II</a:t>
            </a:r>
            <a:r>
              <a:rPr lang="fr-FR" baseline="30000" dirty="0" smtClean="0"/>
              <a:t>ème</a:t>
            </a:r>
            <a:r>
              <a:rPr lang="fr-FR" dirty="0" smtClean="0"/>
              <a:t> Partie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5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types de baccalauréat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62880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VOIE GENERALE   </a:t>
            </a:r>
            <a:r>
              <a:rPr lang="fr-FR" sz="3200" b="1" dirty="0" smtClean="0">
                <a:sym typeface="Wingdings" panose="05000000000000000000" pitchFamily="2" charset="2"/>
              </a:rPr>
              <a:t>  BAC GENERAL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851920" y="2996952"/>
            <a:ext cx="5040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Enseignement théorique et abstrait</a:t>
            </a:r>
          </a:p>
          <a:p>
            <a:pPr algn="ctr"/>
            <a:r>
              <a:rPr lang="fr-FR" sz="2400" dirty="0"/>
              <a:t>*</a:t>
            </a:r>
            <a:endParaRPr lang="fr-FR" sz="2400" dirty="0" smtClean="0"/>
          </a:p>
          <a:p>
            <a:pPr algn="ctr"/>
            <a:r>
              <a:rPr lang="fr-FR" sz="2400" dirty="0" smtClean="0"/>
              <a:t>Réfléchir / Analyser / Synthétiser</a:t>
            </a:r>
          </a:p>
          <a:p>
            <a:pPr algn="ctr"/>
            <a:r>
              <a:rPr lang="fr-FR" sz="2400" dirty="0"/>
              <a:t>*</a:t>
            </a:r>
            <a:endParaRPr lang="fr-FR" sz="2400" dirty="0" smtClean="0"/>
          </a:p>
          <a:p>
            <a:pPr algn="ctr"/>
            <a:r>
              <a:rPr lang="fr-FR" sz="2400" dirty="0" smtClean="0"/>
              <a:t>Argumenter / Rédiger</a:t>
            </a:r>
          </a:p>
          <a:p>
            <a:pPr algn="ctr"/>
            <a:r>
              <a:rPr lang="fr-FR" sz="2400" dirty="0"/>
              <a:t>*</a:t>
            </a:r>
            <a:endParaRPr lang="fr-FR" sz="2400" dirty="0" smtClean="0"/>
          </a:p>
          <a:p>
            <a:pPr algn="ctr"/>
            <a:r>
              <a:rPr lang="fr-FR" sz="2400" dirty="0" smtClean="0"/>
              <a:t>Travail personnel important</a:t>
            </a:r>
            <a:endParaRPr lang="fr-FR" sz="24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0"/>
          <a:stretch/>
        </p:blipFill>
        <p:spPr>
          <a:xfrm>
            <a:off x="409118" y="2767268"/>
            <a:ext cx="3245385" cy="313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3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types de baccalauréat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62880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VOIE TECHNOLOGIE   </a:t>
            </a:r>
            <a:r>
              <a:rPr lang="fr-FR" sz="2400" b="1" dirty="0" smtClean="0">
                <a:sym typeface="Wingdings" panose="05000000000000000000" pitchFamily="2" charset="2"/>
              </a:rPr>
              <a:t>  BAC TECHNOLOGIQUE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996952"/>
            <a:ext cx="52565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Enseignement appliqué</a:t>
            </a:r>
          </a:p>
          <a:p>
            <a:pPr algn="ctr"/>
            <a:r>
              <a:rPr lang="fr-FR" dirty="0"/>
              <a:t>o</a:t>
            </a:r>
            <a:r>
              <a:rPr lang="fr-FR" dirty="0" smtClean="0"/>
              <a:t>bservation et expérimentation</a:t>
            </a:r>
          </a:p>
          <a:p>
            <a:pPr algn="ctr"/>
            <a:r>
              <a:rPr lang="fr-FR" sz="2400" dirty="0"/>
              <a:t>*</a:t>
            </a:r>
            <a:endParaRPr lang="fr-FR" sz="2400" dirty="0" smtClean="0"/>
          </a:p>
          <a:p>
            <a:pPr algn="ctr"/>
            <a:r>
              <a:rPr lang="fr-FR" sz="2400" dirty="0" smtClean="0"/>
              <a:t>Travail en groupe et en autonomie</a:t>
            </a:r>
          </a:p>
          <a:p>
            <a:pPr algn="ctr"/>
            <a:r>
              <a:rPr lang="fr-FR" sz="2400" dirty="0"/>
              <a:t>*</a:t>
            </a:r>
            <a:endParaRPr lang="fr-FR" sz="2400" dirty="0" smtClean="0"/>
          </a:p>
          <a:p>
            <a:pPr algn="ctr"/>
            <a:r>
              <a:rPr lang="fr-FR" sz="2400" dirty="0" smtClean="0"/>
              <a:t>Travaux pratiques (TP) en laboratoire, en salle informatique, </a:t>
            </a:r>
          </a:p>
          <a:p>
            <a:pPr algn="ctr"/>
            <a:r>
              <a:rPr lang="fr-FR" sz="2400" dirty="0" smtClean="0"/>
              <a:t>de technologie, en atelier…</a:t>
            </a:r>
            <a:endParaRPr lang="fr-FR" sz="24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3"/>
          <a:stretch/>
        </p:blipFill>
        <p:spPr>
          <a:xfrm>
            <a:off x="5602782" y="3047623"/>
            <a:ext cx="3347864" cy="29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072" y="332656"/>
            <a:ext cx="8534400" cy="58288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VOIE GENERALE ET TECHNOLOGIQUE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05003"/>
              </p:ext>
            </p:extLst>
          </p:nvPr>
        </p:nvGraphicFramePr>
        <p:xfrm>
          <a:off x="611560" y="2204864"/>
          <a:ext cx="7955280" cy="4034790"/>
        </p:xfrm>
        <a:graphic>
          <a:graphicData uri="http://schemas.openxmlformats.org/drawingml/2006/table">
            <a:tbl>
              <a:tblPr/>
              <a:tblGrid>
                <a:gridCol w="6080760"/>
                <a:gridCol w="1874520"/>
              </a:tblGrid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Histoire – Géographie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LV1 et LV2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5h30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Mathématiques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Physiques – Chimie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Sciences et Vie de la Terre (SVT)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1h30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Education Physique et Sportive (EPS)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Education Civique,</a:t>
                      </a:r>
                      <a:r>
                        <a:rPr lang="fr-FR" baseline="0" dirty="0" smtClean="0"/>
                        <a:t> Juridique et Sociale (ECJS)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30mn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Accompagnement personnalisé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9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23h50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51520" y="1556791"/>
            <a:ext cx="856895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 tronc commun (matières communes à toutes les secondes)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84" y="978228"/>
            <a:ext cx="573638" cy="5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58288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VOIE GENERALE ET TECHNOLOGIQUE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556791"/>
            <a:ext cx="856895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Deux enseignements d’exploration à choisir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2151905"/>
            <a:ext cx="64807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smtClean="0"/>
              <a:t>1- Un enseignement d’économie à choisir entre :</a:t>
            </a:r>
          </a:p>
          <a:p>
            <a:r>
              <a:rPr lang="fr-FR" dirty="0"/>
              <a:t>	</a:t>
            </a:r>
            <a:r>
              <a:rPr lang="fr-FR" dirty="0" smtClean="0"/>
              <a:t>* Principes fondamentaux de l’économie et de la 	   gestion (</a:t>
            </a:r>
            <a:r>
              <a:rPr lang="fr-FR" dirty="0" smtClean="0"/>
              <a:t>PFEG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* Sciences Economiques et Sociales (SES)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3394740"/>
            <a:ext cx="64807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smtClean="0"/>
              <a:t>2- Un 2</a:t>
            </a:r>
            <a:r>
              <a:rPr lang="fr-FR" sz="2200" u="sng" baseline="30000" dirty="0" smtClean="0"/>
              <a:t>nd</a:t>
            </a:r>
            <a:r>
              <a:rPr lang="fr-FR" sz="2200" u="sng" dirty="0" smtClean="0"/>
              <a:t> enseignement différent choisi parmi 12 :</a:t>
            </a:r>
          </a:p>
          <a:p>
            <a:r>
              <a:rPr lang="fr-FR" dirty="0" smtClean="0"/>
              <a:t>Exemples : LV3 – Méthodes et pratiques scientifiques – </a:t>
            </a:r>
            <a:r>
              <a:rPr lang="fr-FR" dirty="0" smtClean="0"/>
              <a:t>Sciences de l’ingénieur - Littérature et Société - Santé </a:t>
            </a:r>
            <a:r>
              <a:rPr lang="fr-FR" dirty="0" smtClean="0"/>
              <a:t>et </a:t>
            </a:r>
            <a:r>
              <a:rPr lang="fr-FR" dirty="0" smtClean="0"/>
              <a:t>Social – Création et activités artistiques – Ecologie, agronomie et développement durable – information et création numérique…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94110" y="5145182"/>
            <a:ext cx="64807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smtClean="0"/>
              <a:t>3- Eventuellement un enseignement facultatif:</a:t>
            </a:r>
          </a:p>
          <a:p>
            <a:r>
              <a:rPr lang="fr-FR" dirty="0" smtClean="0"/>
              <a:t>Exemples : Langue et culture de l’Antiquité (Latin-Grec), </a:t>
            </a:r>
          </a:p>
          <a:p>
            <a:r>
              <a:rPr lang="fr-FR" dirty="0" smtClean="0"/>
              <a:t>Arts (Arts Plastiques – Cinéma/Audiovisuel – Histoire des Arts) – EPS…</a:t>
            </a:r>
            <a:endParaRPr lang="fr-FR" dirty="0"/>
          </a:p>
        </p:txBody>
      </p:sp>
      <p:sp>
        <p:nvSpPr>
          <p:cNvPr id="9" name="Cube 8"/>
          <p:cNvSpPr/>
          <p:nvPr/>
        </p:nvSpPr>
        <p:spPr>
          <a:xfrm>
            <a:off x="7110526" y="2276872"/>
            <a:ext cx="1224136" cy="11178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7110526" y="3717032"/>
            <a:ext cx="1224136" cy="11178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7141338" y="5090160"/>
            <a:ext cx="1224136" cy="11178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145204" y="267698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1h30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45204" y="420947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1h30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183928" y="557211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3h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6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9" r="19268"/>
          <a:stretch/>
        </p:blipFill>
        <p:spPr>
          <a:xfrm>
            <a:off x="205800" y="1985671"/>
            <a:ext cx="1643502" cy="41156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06408" cy="5429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VOIE PROFESSIONNELLE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6288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QUALIFICATION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5776" y="235641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GESTES</a:t>
            </a:r>
          </a:p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PROFESSIONNELS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96036" y="14118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SAVOIR-FAIRE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39046" y="249491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SAVOIR-ETRE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79712" y="3212976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Enseignement professionnel (acquisition de connaissances et de savoir faire).</a:t>
            </a:r>
          </a:p>
          <a:p>
            <a:endParaRPr lang="fr-FR" sz="2000" dirty="0"/>
          </a:p>
          <a:p>
            <a:r>
              <a:rPr lang="fr-FR" sz="2000" dirty="0" smtClean="0"/>
              <a:t>Enseignement général et technologique articulés autour de l’enseignement professionnel.</a:t>
            </a:r>
          </a:p>
          <a:p>
            <a:endParaRPr lang="fr-FR" sz="2000" dirty="0"/>
          </a:p>
          <a:p>
            <a:r>
              <a:rPr lang="fr-FR" sz="2000" dirty="0" smtClean="0"/>
              <a:t>T.P. au lycée / mises en situation en entreprise (stages).</a:t>
            </a:r>
            <a:endParaRPr 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971600" y="5877272"/>
            <a:ext cx="7200800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71600" y="590123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 PROFESSIONNEL </a:t>
            </a:r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  5 à 6 mois en ENTREPRISE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30124"/>
            <a:ext cx="1033798" cy="90527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36" y="2073487"/>
            <a:ext cx="864952" cy="86495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93101"/>
            <a:ext cx="972964" cy="97296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40" y="1343002"/>
            <a:ext cx="940928" cy="9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6408" cy="68694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VOIE PROFESSIONNELLE</a:t>
            </a:r>
            <a:b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modalités de formation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9238" y="1314578"/>
            <a:ext cx="3255228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22980" y="1223406"/>
            <a:ext cx="3744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 statut scolaire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51570" y="3828122"/>
            <a:ext cx="4839404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9238" y="3736950"/>
            <a:ext cx="500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la voie de l’apprentissage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8112" y="1875195"/>
            <a:ext cx="58326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Cours au lycée</a:t>
            </a:r>
          </a:p>
          <a:p>
            <a:r>
              <a:rPr lang="fr-FR" dirty="0"/>
              <a:t>	</a:t>
            </a:r>
            <a:r>
              <a:rPr lang="fr-FR" dirty="0" smtClean="0"/>
              <a:t>enseignement général</a:t>
            </a:r>
          </a:p>
          <a:p>
            <a:r>
              <a:rPr lang="fr-FR" dirty="0"/>
              <a:t>	</a:t>
            </a:r>
            <a:r>
              <a:rPr lang="fr-FR" dirty="0" smtClean="0"/>
              <a:t>enseignement technologique et professionnel</a:t>
            </a:r>
          </a:p>
          <a:p>
            <a:endParaRPr lang="fr-FR" sz="1200" dirty="0"/>
          </a:p>
          <a:p>
            <a:r>
              <a:rPr lang="fr-FR" sz="2400" dirty="0" smtClean="0"/>
              <a:t>Périodes de formation en entreprise :</a:t>
            </a:r>
          </a:p>
          <a:p>
            <a:r>
              <a:rPr lang="fr-FR" dirty="0"/>
              <a:t>	</a:t>
            </a:r>
            <a:r>
              <a:rPr lang="fr-FR" dirty="0" smtClean="0"/>
              <a:t>22 semaines sur les 3 ans de BAC PRO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70" y="4260170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Statut salarié – contrat de travail</a:t>
            </a:r>
          </a:p>
          <a:p>
            <a:r>
              <a:rPr lang="fr-FR" dirty="0"/>
              <a:t>	</a:t>
            </a:r>
            <a:r>
              <a:rPr lang="fr-FR" dirty="0" smtClean="0"/>
              <a:t>Contrat de 2 ans vers un CAP ou l’un des 2 BEP maintenus</a:t>
            </a:r>
          </a:p>
          <a:p>
            <a:r>
              <a:rPr lang="fr-FR" dirty="0"/>
              <a:t>	</a:t>
            </a:r>
            <a:r>
              <a:rPr lang="fr-FR" dirty="0" smtClean="0"/>
              <a:t>Contrat de 3 ans vers le BAC professionnel</a:t>
            </a:r>
          </a:p>
          <a:p>
            <a:endParaRPr lang="fr-FR" sz="1200" dirty="0"/>
          </a:p>
          <a:p>
            <a:r>
              <a:rPr lang="fr-FR" sz="2400" dirty="0" smtClean="0"/>
              <a:t>Temps partagé:</a:t>
            </a:r>
          </a:p>
          <a:p>
            <a:r>
              <a:rPr lang="fr-FR" dirty="0"/>
              <a:t>	</a:t>
            </a:r>
            <a:r>
              <a:rPr lang="fr-FR" dirty="0" smtClean="0"/>
              <a:t>Cours au Centre de Formation d’Apprentis (C.F.A.)</a:t>
            </a:r>
          </a:p>
          <a:p>
            <a:r>
              <a:rPr lang="fr-FR" dirty="0"/>
              <a:t>	</a:t>
            </a:r>
            <a:r>
              <a:rPr lang="fr-FR" dirty="0" smtClean="0"/>
              <a:t>Travail en Entreprise</a:t>
            </a:r>
            <a:endParaRPr lang="fr-FR" dirty="0"/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5352432" y="1325124"/>
            <a:ext cx="3513474" cy="432048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395041" y="1345936"/>
            <a:ext cx="337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LYCEE PROFESSIONNEL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gner un rectangle avec un coin diagonal 16"/>
          <p:cNvSpPr/>
          <p:nvPr/>
        </p:nvSpPr>
        <p:spPr>
          <a:xfrm>
            <a:off x="6372200" y="3828122"/>
            <a:ext cx="2476556" cy="432048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455161" y="3875742"/>
            <a:ext cx="23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ALTERNANCE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84136"/>
            <a:ext cx="1704975" cy="1628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711" y="4439795"/>
            <a:ext cx="1309076" cy="1764407"/>
          </a:xfrm>
          <a:prstGeom prst="rect">
            <a:avLst/>
          </a:prstGeom>
        </p:spPr>
      </p:pic>
      <p:sp>
        <p:nvSpPr>
          <p:cNvPr id="5" name="Flèche droite à entaille 4"/>
          <p:cNvSpPr/>
          <p:nvPr/>
        </p:nvSpPr>
        <p:spPr>
          <a:xfrm>
            <a:off x="3995936" y="1485016"/>
            <a:ext cx="1095038" cy="2302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à entaille 18"/>
          <p:cNvSpPr/>
          <p:nvPr/>
        </p:nvSpPr>
        <p:spPr>
          <a:xfrm>
            <a:off x="5350140" y="3929020"/>
            <a:ext cx="806036" cy="2302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2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1" grpId="0"/>
      <p:bldP spid="13" grpId="0"/>
      <p:bldP spid="14" grpId="0"/>
      <p:bldP spid="15" grpId="0" animBg="1"/>
      <p:bldP spid="16" grpId="0"/>
      <p:bldP spid="17" grpId="0" animBg="1"/>
      <p:bldP spid="18" grpId="0"/>
      <p:bldP spid="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6408" cy="68694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VOIE PROFESSIONNELLE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6458" y="1412776"/>
            <a:ext cx="86260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Enseignements et horaires en BAC PRO du secteur des services :</a:t>
            </a:r>
          </a:p>
          <a:p>
            <a:pPr algn="ctr"/>
            <a:r>
              <a:rPr lang="fr-FR" sz="1400" dirty="0" smtClean="0"/>
              <a:t>Les élèves ayant opté pour les </a:t>
            </a:r>
            <a:r>
              <a:rPr lang="fr-FR" sz="1400" dirty="0"/>
              <a:t>B</a:t>
            </a:r>
            <a:r>
              <a:rPr lang="fr-FR" sz="1400" dirty="0" smtClean="0"/>
              <a:t>ACS PRO 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[Commerce, Comptabilité, Exploitation des transports, Logistique, Secrétariat, Sécurité-prévention, Services de proximité et vie locale, Services (accueil, assistance, conseil), Vente] </a:t>
            </a:r>
            <a:r>
              <a:rPr lang="fr-FR" sz="1400" dirty="0" smtClean="0"/>
              <a:t>suivront un enseignement de langue vivante 2 (LV2),</a:t>
            </a:r>
            <a:endParaRPr lang="fr-FR" sz="1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67731"/>
              </p:ext>
            </p:extLst>
          </p:nvPr>
        </p:nvGraphicFramePr>
        <p:xfrm>
          <a:off x="264226" y="2492896"/>
          <a:ext cx="8628254" cy="3839856"/>
        </p:xfrm>
        <a:graphic>
          <a:graphicData uri="http://schemas.openxmlformats.org/drawingml/2006/table">
            <a:tbl>
              <a:tblPr/>
              <a:tblGrid>
                <a:gridCol w="5963958"/>
                <a:gridCol w="2664296"/>
              </a:tblGrid>
              <a:tr h="31998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/>
                        <a:t>Enseignement Professionnel et enseignements généraux liés à la spécialité</a:t>
                      </a:r>
                      <a:endParaRPr lang="fr-FR" sz="11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/>
                        <a:t>Horaires</a:t>
                      </a:r>
                      <a:r>
                        <a:rPr lang="fr-FR" sz="1100" b="1" baseline="0" dirty="0" smtClean="0"/>
                        <a:t> hebdomadaires moyen*</a:t>
                      </a:r>
                      <a:endParaRPr lang="fr-F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Enseignements professionnels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13h45 environ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Prévention – santé – environnement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1h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Français</a:t>
                      </a:r>
                      <a:r>
                        <a:rPr lang="fr-FR" sz="1100" baseline="0" dirty="0" smtClean="0"/>
                        <a:t> et/ou mathématiques et/ou langue vivante et/ou arts appliqués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1h45 environ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Enseignement</a:t>
                      </a:r>
                      <a:r>
                        <a:rPr lang="fr-FR" sz="1100" b="1" baseline="0" dirty="0" smtClean="0"/>
                        <a:t> généraux</a:t>
                      </a:r>
                      <a:endParaRPr lang="fr-FR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Français, Histoire – Géographie, éducation à la citoyenneté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4h30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Mathématiques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2h environ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Langues</a:t>
                      </a:r>
                      <a:r>
                        <a:rPr lang="fr-FR" sz="1100" baseline="0" dirty="0" smtClean="0"/>
                        <a:t> vivantes (1 et 2)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4h environ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Arts appliqués</a:t>
                      </a:r>
                      <a:r>
                        <a:rPr lang="fr-FR" sz="1100" baseline="0" dirty="0" smtClean="0"/>
                        <a:t> – cultures </a:t>
                      </a:r>
                      <a:r>
                        <a:rPr lang="fr-FR" sz="1100" baseline="0" dirty="0" err="1" smtClean="0"/>
                        <a:t>artitisques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1h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EPS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2h ou 3h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TOTAL</a:t>
                      </a:r>
                      <a:r>
                        <a:rPr lang="fr-FR" sz="1100" baseline="0" dirty="0" smtClean="0"/>
                        <a:t> HORAIRES HEBDOMADAIRES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31h environ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998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Accompagnement</a:t>
                      </a:r>
                      <a:r>
                        <a:rPr lang="fr-FR" sz="1100" baseline="0" dirty="0" smtClean="0"/>
                        <a:t> personnalisé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2h30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66458" y="63966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* Ces horaires, donnés à titre indicatif, peuvent varier d’un établissement et d’une année à l’autre.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171" y="916189"/>
            <a:ext cx="568595" cy="5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</TotalTime>
  <Words>469</Words>
  <Application>Microsoft Office PowerPoint</Application>
  <PresentationFormat>Affichage à l'écran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Civil</vt:lpstr>
      <vt:lpstr>IIème Partie</vt:lpstr>
      <vt:lpstr>3 types de baccalauréat</vt:lpstr>
      <vt:lpstr>3 types de baccalauréat</vt:lpstr>
      <vt:lpstr>LA VOIE GENERALE ET TECHNOLOGIQUE</vt:lpstr>
      <vt:lpstr>LA VOIE GENERALE ET TECHNOLOGIQUE</vt:lpstr>
      <vt:lpstr>LA VOIE PROFESSIONNELLE</vt:lpstr>
      <vt:lpstr>LA VOIE PROFESSIONNELLE 2 modalités de formation</vt:lpstr>
      <vt:lpstr>LA VOIE PROFESSIONNELLE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IIème Partie</dc:title>
  <dc:creator>Fabienne</dc:creator>
  <cp:lastModifiedBy>Gilles</cp:lastModifiedBy>
  <cp:revision>21</cp:revision>
  <dcterms:created xsi:type="dcterms:W3CDTF">2014-11-05T09:46:30Z</dcterms:created>
  <dcterms:modified xsi:type="dcterms:W3CDTF">2015-12-13T23:07:34Z</dcterms:modified>
</cp:coreProperties>
</file>