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BA3B50-DED1-4B24-AE10-09FBB7C39981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8C19B9-EC49-463C-9568-81614B600B50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Autofit/>
          </a:bodyPr>
          <a:lstStyle/>
          <a:p>
            <a:r>
              <a:rPr lang="fr-FR" sz="4400" dirty="0" smtClean="0"/>
              <a:t>Le calendrier </a:t>
            </a:r>
          </a:p>
          <a:p>
            <a:r>
              <a:rPr lang="fr-FR" sz="4400" dirty="0" smtClean="0"/>
              <a:t>Et</a:t>
            </a:r>
          </a:p>
          <a:p>
            <a:r>
              <a:rPr lang="fr-FR" sz="4400" dirty="0" smtClean="0"/>
              <a:t>Les procédures</a:t>
            </a:r>
            <a:endParaRPr lang="fr-FR" sz="44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III</a:t>
            </a:r>
            <a:r>
              <a:rPr lang="fr-FR" baseline="30000" dirty="0" smtClean="0"/>
              <a:t>ème </a:t>
            </a:r>
            <a:r>
              <a:rPr lang="fr-FR" dirty="0" smtClean="0"/>
              <a:t>Partie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0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 de l’orientation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5589240"/>
            <a:ext cx="266429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1840" y="5589240"/>
            <a:ext cx="24763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5589240"/>
            <a:ext cx="165618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7596336" y="5589240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9532" y="56876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Mars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269040" y="56876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Juin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012160" y="57500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Fin Juin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662574" y="5596200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Début Juillet</a:t>
            </a:r>
            <a:endParaRPr lang="fr-FR" sz="2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259632" y="5750087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Conseil de Classe du 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trimestre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78086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Conseil de Classe du 3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trimestre</a:t>
            </a:r>
            <a:endParaRPr lang="fr-FR" sz="1000" dirty="0"/>
          </a:p>
        </p:txBody>
      </p:sp>
      <p:sp>
        <p:nvSpPr>
          <p:cNvPr id="15" name="Rectangle 14"/>
          <p:cNvSpPr/>
          <p:nvPr/>
        </p:nvSpPr>
        <p:spPr>
          <a:xfrm>
            <a:off x="251520" y="4797152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59532" y="4941168"/>
            <a:ext cx="1980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Fiche de Liaison</a:t>
            </a:r>
            <a:endParaRPr lang="fr-FR" sz="1600" dirty="0"/>
          </a:p>
        </p:txBody>
      </p:sp>
      <p:sp>
        <p:nvSpPr>
          <p:cNvPr id="17" name="Rectangle 16"/>
          <p:cNvSpPr/>
          <p:nvPr/>
        </p:nvSpPr>
        <p:spPr>
          <a:xfrm>
            <a:off x="3124406" y="4801798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232418" y="4818057"/>
            <a:ext cx="198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Dossier d’orientation</a:t>
            </a:r>
            <a:endParaRPr lang="fr-FR" sz="16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51520" y="1628800"/>
            <a:ext cx="1332148" cy="30243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03568" y="1844824"/>
            <a:ext cx="1280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J’exprime  mes vœux  provisoires :</a:t>
            </a:r>
          </a:p>
          <a:p>
            <a:endParaRPr lang="fr-FR" sz="1050" dirty="0" smtClean="0"/>
          </a:p>
          <a:p>
            <a:pPr marL="171450" indent="-171450">
              <a:buFontTx/>
              <a:buChar char="-"/>
            </a:pPr>
            <a:r>
              <a:rPr lang="fr-FR" sz="1050" dirty="0" smtClean="0"/>
              <a:t>Voie GT…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Voie PRO…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Redoublement</a:t>
            </a:r>
          </a:p>
          <a:p>
            <a:pPr marL="171450" indent="-171450">
              <a:buFontTx/>
              <a:buChar char="-"/>
            </a:pPr>
            <a:endParaRPr lang="fr-FR" sz="1050" dirty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endParaRPr lang="fr-FR" sz="1200" dirty="0"/>
          </a:p>
          <a:p>
            <a:r>
              <a:rPr lang="fr-FR" sz="1200" dirty="0" smtClean="0"/>
              <a:t>Intentions  d’Orientation</a:t>
            </a:r>
            <a:endParaRPr lang="fr-FR" sz="1200" dirty="0"/>
          </a:p>
        </p:txBody>
      </p:sp>
      <p:sp>
        <p:nvSpPr>
          <p:cNvPr id="21" name="Rectangle 20"/>
          <p:cNvSpPr/>
          <p:nvPr/>
        </p:nvSpPr>
        <p:spPr>
          <a:xfrm>
            <a:off x="1717532" y="3245768"/>
            <a:ext cx="1034176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717532" y="3286933"/>
            <a:ext cx="10341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Examen des vœux :</a:t>
            </a:r>
          </a:p>
          <a:p>
            <a:endParaRPr lang="fr-FR" sz="1100" dirty="0"/>
          </a:p>
          <a:p>
            <a:endParaRPr lang="fr-FR" sz="1100" dirty="0" smtClean="0"/>
          </a:p>
          <a:p>
            <a:endParaRPr lang="fr-FR" sz="1100" dirty="0"/>
          </a:p>
          <a:p>
            <a:r>
              <a:rPr lang="fr-FR" sz="1100" dirty="0" smtClean="0"/>
              <a:t>Propositions d’orientation</a:t>
            </a:r>
            <a:endParaRPr lang="fr-FR" sz="11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3124406" y="1628800"/>
            <a:ext cx="1339582" cy="30243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3176454" y="1844824"/>
            <a:ext cx="12875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J’exprime  mes vœux  définitifs :</a:t>
            </a:r>
          </a:p>
          <a:p>
            <a:endParaRPr lang="fr-FR" sz="1050" dirty="0" smtClean="0"/>
          </a:p>
          <a:p>
            <a:pPr marL="171450" indent="-171450">
              <a:buFontTx/>
              <a:buChar char="-"/>
            </a:pPr>
            <a:r>
              <a:rPr lang="fr-FR" sz="1050" dirty="0" smtClean="0"/>
              <a:t>2</a:t>
            </a:r>
            <a:r>
              <a:rPr lang="fr-FR" sz="1050" baseline="30000" dirty="0" smtClean="0"/>
              <a:t>nde</a:t>
            </a:r>
            <a:r>
              <a:rPr lang="fr-FR" sz="1050" dirty="0" smtClean="0"/>
              <a:t> GT…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2</a:t>
            </a:r>
            <a:r>
              <a:rPr lang="fr-FR" sz="1050" baseline="30000" dirty="0" smtClean="0"/>
              <a:t>nde</a:t>
            </a:r>
            <a:r>
              <a:rPr lang="fr-FR" sz="1050" dirty="0" smtClean="0"/>
              <a:t> PRO…</a:t>
            </a:r>
          </a:p>
          <a:p>
            <a:pPr marL="171450" indent="-171450">
              <a:buFontTx/>
              <a:buChar char="-"/>
            </a:pPr>
            <a:r>
              <a:rPr lang="fr-FR" sz="1050" dirty="0"/>
              <a:t> </a:t>
            </a:r>
            <a:r>
              <a:rPr lang="fr-FR" sz="1050" dirty="0" smtClean="0"/>
              <a:t>CAP1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Redoublement</a:t>
            </a:r>
          </a:p>
          <a:p>
            <a:pPr marL="171450" indent="-171450">
              <a:buFontTx/>
              <a:buChar char="-"/>
            </a:pPr>
            <a:endParaRPr lang="fr-FR" sz="1050" dirty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endParaRPr lang="fr-FR" sz="1200" dirty="0"/>
          </a:p>
          <a:p>
            <a:r>
              <a:rPr lang="fr-FR" sz="1200" dirty="0" smtClean="0"/>
              <a:t>Décision</a:t>
            </a:r>
          </a:p>
          <a:p>
            <a:r>
              <a:rPr lang="fr-FR" sz="1200" dirty="0" smtClean="0"/>
              <a:t>d’Orientation</a:t>
            </a:r>
            <a:endParaRPr lang="fr-FR" sz="1200" dirty="0"/>
          </a:p>
        </p:txBody>
      </p:sp>
      <p:sp>
        <p:nvSpPr>
          <p:cNvPr id="25" name="Rectangle 24"/>
          <p:cNvSpPr/>
          <p:nvPr/>
        </p:nvSpPr>
        <p:spPr>
          <a:xfrm>
            <a:off x="4574040" y="2717197"/>
            <a:ext cx="1034176" cy="104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587072" y="2758362"/>
            <a:ext cx="103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Examen des vœux :</a:t>
            </a:r>
          </a:p>
          <a:p>
            <a:endParaRPr lang="fr-FR" sz="1100" dirty="0"/>
          </a:p>
          <a:p>
            <a:r>
              <a:rPr lang="fr-FR" sz="1100" dirty="0" smtClean="0"/>
              <a:t>Propositions d’orientation</a:t>
            </a:r>
            <a:endParaRPr lang="fr-FR" sz="11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6136" y="2493484"/>
            <a:ext cx="1266956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796136" y="3979270"/>
            <a:ext cx="1266956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6928811" y="3423956"/>
            <a:ext cx="900706" cy="391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7596336" y="2492896"/>
            <a:ext cx="126695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596336" y="4263634"/>
            <a:ext cx="1266956" cy="11088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776674" y="2609771"/>
            <a:ext cx="1266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Accord avec  Conseil de Classe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776674" y="4118746"/>
            <a:ext cx="1266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Désaccord avec  Conseil de Classe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928811" y="3423956"/>
            <a:ext cx="900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Appel</a:t>
            </a:r>
            <a:endParaRPr lang="fr-FR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517218" y="2609771"/>
            <a:ext cx="1425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Décision</a:t>
            </a:r>
            <a:endParaRPr lang="fr-FR" sz="2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546406" y="4303306"/>
            <a:ext cx="134607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Affectation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100" dirty="0"/>
              <a:t>p</a:t>
            </a:r>
            <a:r>
              <a:rPr lang="fr-FR" sz="1100" dirty="0" smtClean="0"/>
              <a:t>uis</a:t>
            </a:r>
          </a:p>
          <a:p>
            <a:pPr algn="ctr"/>
            <a:r>
              <a:rPr lang="fr-FR" dirty="0" smtClean="0"/>
              <a:t>Inscription</a:t>
            </a:r>
            <a:endParaRPr lang="fr-FR" dirty="0"/>
          </a:p>
        </p:txBody>
      </p:sp>
      <p:cxnSp>
        <p:nvCxnSpPr>
          <p:cNvPr id="46" name="Connecteur droit avec flèche 45"/>
          <p:cNvCxnSpPr>
            <a:stCxn id="28" idx="0"/>
          </p:cNvCxnSpPr>
          <p:nvPr/>
        </p:nvCxnSpPr>
        <p:spPr>
          <a:xfrm flipV="1">
            <a:off x="6429614" y="3764525"/>
            <a:ext cx="499197" cy="214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27" idx="3"/>
            <a:endCxn id="35" idx="1"/>
          </p:cNvCxnSpPr>
          <p:nvPr/>
        </p:nvCxnSpPr>
        <p:spPr>
          <a:xfrm>
            <a:off x="7063092" y="2817520"/>
            <a:ext cx="454126" cy="23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9" idx="0"/>
          </p:cNvCxnSpPr>
          <p:nvPr/>
        </p:nvCxnSpPr>
        <p:spPr>
          <a:xfrm flipV="1">
            <a:off x="7379164" y="3141557"/>
            <a:ext cx="217172" cy="28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0" idx="2"/>
            <a:endCxn id="31" idx="0"/>
          </p:cNvCxnSpPr>
          <p:nvPr/>
        </p:nvCxnSpPr>
        <p:spPr>
          <a:xfrm>
            <a:off x="8229814" y="3140968"/>
            <a:ext cx="0" cy="1122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6" y="188640"/>
            <a:ext cx="1570127" cy="104484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565" y="188641"/>
            <a:ext cx="1519510" cy="10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Procédures d’affectation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907704" y="148478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accent6">
                    <a:lumMod val="75000"/>
                  </a:schemeClr>
                </a:solidFill>
              </a:rPr>
              <a:t>!!! Attention !!!!</a:t>
            </a:r>
            <a:endParaRPr lang="fr-F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603778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Les choix faits par les élèves peuvent être multiples (3 vœux maximum).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Ils doivent donc être classés par ordre de préférence, sur le dossier d’orientation.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Les vœux sont alors saisis par le collège dans le logiciel d’affectation « PAM AFFELNET » mis en place pour trier les candidatures en lycée.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3181381"/>
            <a:ext cx="7873016" cy="4952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8" y="4590256"/>
            <a:ext cx="7873016" cy="4952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1086"/>
            <a:ext cx="1915997" cy="211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Procédure d’affectation multicritères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700808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sz="2800" dirty="0" smtClean="0"/>
              <a:t>Automatique en seconde générale, après accord du conseil de classe, dans le lycée de secteur.</a:t>
            </a:r>
          </a:p>
          <a:p>
            <a:endParaRPr lang="fr-FR" sz="2800" dirty="0" smtClean="0"/>
          </a:p>
          <a:p>
            <a:pPr marL="285750" indent="-285750">
              <a:buFont typeface="Arial" charset="0"/>
              <a:buChar char="•"/>
            </a:pPr>
            <a:r>
              <a:rPr lang="fr-FR" sz="2800" dirty="0" smtClean="0"/>
              <a:t>Barème de 4 critères pour la 2</a:t>
            </a:r>
            <a:r>
              <a:rPr lang="fr-FR" sz="2800" baseline="30000" dirty="0" smtClean="0"/>
              <a:t>nde</a:t>
            </a:r>
            <a:r>
              <a:rPr lang="fr-FR" sz="2800" dirty="0" smtClean="0"/>
              <a:t> professionnelle :</a:t>
            </a:r>
          </a:p>
          <a:p>
            <a:pPr marL="1657350" lvl="3" indent="-285750">
              <a:buFont typeface="Arial" charset="0"/>
              <a:buChar char="•"/>
            </a:pPr>
            <a:r>
              <a:rPr lang="fr-FR" sz="2800" dirty="0" smtClean="0"/>
              <a:t>Notes</a:t>
            </a:r>
          </a:p>
          <a:p>
            <a:pPr marL="1657350" lvl="3" indent="-285750">
              <a:buFont typeface="Arial" charset="0"/>
              <a:buChar char="•"/>
            </a:pPr>
            <a:r>
              <a:rPr lang="fr-FR" sz="2800" dirty="0" smtClean="0"/>
              <a:t>Compétences et attitudes</a:t>
            </a:r>
          </a:p>
          <a:p>
            <a:pPr marL="1657350" lvl="3" indent="-285750">
              <a:buFont typeface="Arial" charset="0"/>
              <a:buChar char="•"/>
            </a:pPr>
            <a:r>
              <a:rPr lang="fr-FR" sz="2800" dirty="0" smtClean="0"/>
              <a:t>Avis du chef d’établissement du collège</a:t>
            </a:r>
          </a:p>
          <a:p>
            <a:pPr marL="1657350" lvl="3" indent="-285750">
              <a:buFont typeface="Arial" charset="0"/>
              <a:buChar char="•"/>
            </a:pPr>
            <a:r>
              <a:rPr lang="fr-FR" sz="2800" dirty="0" smtClean="0"/>
              <a:t>Bonus spécifique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761" y="4869160"/>
            <a:ext cx="2941531" cy="147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2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Proposition(s) d’orientation du Conseil de Classe du 3</a:t>
            </a:r>
            <a:r>
              <a:rPr lang="fr-FR" baseline="30000" dirty="0" smtClean="0"/>
              <a:t>ème</a:t>
            </a:r>
            <a:r>
              <a:rPr lang="fr-FR" dirty="0" smtClean="0"/>
              <a:t> Trimestre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95536" y="4653136"/>
            <a:ext cx="4176464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39552" y="4706560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En cas de désaccord entre les propositions du conseil de classe et la demande de la famille, le chef d’établissement reçoit l’élève et sa famille.</a:t>
            </a:r>
            <a:endParaRPr lang="fr-FR" dirty="0"/>
          </a:p>
        </p:txBody>
      </p:sp>
      <p:pic>
        <p:nvPicPr>
          <p:cNvPr id="1026" name="Picture 2" descr="fleche_cop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68580" y="5212462"/>
            <a:ext cx="739523" cy="61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652120" y="4653136"/>
            <a:ext cx="3240360" cy="15841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652120" y="4759984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 la suite de cet entretien, le chef d’établissement prend la décision d’orientation parmi les 4 propositions sus-énoncées.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347864" y="1772816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 smtClean="0"/>
              <a:t>Voie générale et technologique</a:t>
            </a:r>
          </a:p>
          <a:p>
            <a:pPr marL="285750" indent="-285750">
              <a:buFontTx/>
              <a:buChar char="-"/>
            </a:pP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Voie professionnelle</a:t>
            </a:r>
          </a:p>
          <a:p>
            <a:pPr marL="285750" indent="-285750">
              <a:buFontTx/>
              <a:buChar char="-"/>
            </a:pP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Redoublement de la 3</a:t>
            </a:r>
            <a:r>
              <a:rPr lang="fr-FR" sz="2800" baseline="30000" dirty="0" smtClean="0"/>
              <a:t>ème</a:t>
            </a:r>
            <a:endParaRPr lang="fr-FR" sz="2800" baseline="30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90" y="1772816"/>
            <a:ext cx="3193578" cy="261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4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commission d’appel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3"/>
            <a:ext cx="3600400" cy="12241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292080" y="1484784"/>
            <a:ext cx="360040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2118" y="161979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Satisfait</a:t>
            </a:r>
            <a:r>
              <a:rPr lang="fr-FR" sz="2800" dirty="0" smtClean="0"/>
              <a:t> la demande de la famille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5292080" y="1404354"/>
            <a:ext cx="360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Confirme </a:t>
            </a:r>
            <a:r>
              <a:rPr lang="fr-FR" sz="2400" dirty="0" smtClean="0"/>
              <a:t>la décision d’orientation du chef d’établissement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050794" y="174290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OU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16134" y="3789040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</a:t>
            </a:r>
            <a:r>
              <a:rPr lang="fr-FR" dirty="0" smtClean="0"/>
              <a:t>générale</a:t>
            </a:r>
            <a:r>
              <a:rPr lang="fr-FR" dirty="0" smtClean="0"/>
              <a:t> </a:t>
            </a:r>
            <a:r>
              <a:rPr lang="fr-FR" dirty="0" smtClean="0"/>
              <a:t>et technologique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professionnelle pour un bac professionnel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Première année de CAP</a:t>
            </a:r>
            <a:endParaRPr lang="fr-FR" dirty="0"/>
          </a:p>
        </p:txBody>
      </p:sp>
      <p:pic>
        <p:nvPicPr>
          <p:cNvPr id="2052" name="Picture 4" descr="http://alabridelalumiere.djehouti.com/media/graph/5166f473cf6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8423" y="2807817"/>
            <a:ext cx="1046594" cy="81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alabridelalumiere.djehouti.com/media/graph/5166f473cf6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68983" y="2812955"/>
            <a:ext cx="1046594" cy="81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5292080" y="3789040"/>
            <a:ext cx="34563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professionnelle pour un bac professionnel en 3 ans</a:t>
            </a:r>
          </a:p>
          <a:p>
            <a:pPr algn="ctr"/>
            <a:endParaRPr lang="fr-FR" sz="1200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Redoublement de la 3</a:t>
            </a:r>
            <a:r>
              <a:rPr lang="fr-FR" baseline="30000" dirty="0" smtClean="0"/>
              <a:t>ème</a:t>
            </a:r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Première année de CAP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41" y="251444"/>
            <a:ext cx="924532" cy="94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9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25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5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2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207</TotalTime>
  <Words>294</Words>
  <Application>Microsoft Office PowerPoint</Application>
  <PresentationFormat>Affichage à l'écran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Georgia</vt:lpstr>
      <vt:lpstr>Wingdings</vt:lpstr>
      <vt:lpstr>Wingdings 2</vt:lpstr>
      <vt:lpstr>Civil</vt:lpstr>
      <vt:lpstr>IIIème Partie</vt:lpstr>
      <vt:lpstr>Calendrier de l’orientation</vt:lpstr>
      <vt:lpstr>Procédures d’affectation</vt:lpstr>
      <vt:lpstr>Procédure d’affectation multicritères</vt:lpstr>
      <vt:lpstr>Proposition(s) d’orientation du Conseil de Classe du 3ème Trimestre</vt:lpstr>
      <vt:lpstr>La commission d’appel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IIIème Partie</dc:title>
  <dc:creator>Fabienne</dc:creator>
  <cp:lastModifiedBy>Gilles</cp:lastModifiedBy>
  <cp:revision>21</cp:revision>
  <dcterms:created xsi:type="dcterms:W3CDTF">2014-11-05T12:54:15Z</dcterms:created>
  <dcterms:modified xsi:type="dcterms:W3CDTF">2015-12-13T23:09:22Z</dcterms:modified>
</cp:coreProperties>
</file>