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4" r:id="rId2"/>
    <p:sldId id="305" r:id="rId3"/>
    <p:sldId id="306" r:id="rId4"/>
    <p:sldId id="314" r:id="rId5"/>
    <p:sldId id="330" r:id="rId6"/>
    <p:sldId id="315" r:id="rId7"/>
    <p:sldId id="316" r:id="rId8"/>
    <p:sldId id="317" r:id="rId9"/>
    <p:sldId id="318" r:id="rId10"/>
    <p:sldId id="319" r:id="rId11"/>
    <p:sldId id="320" r:id="rId12"/>
    <p:sldId id="321" r:id="rId13"/>
    <p:sldId id="331" r:id="rId14"/>
    <p:sldId id="322" r:id="rId15"/>
    <p:sldId id="323" r:id="rId16"/>
    <p:sldId id="324" r:id="rId17"/>
    <p:sldId id="325" r:id="rId18"/>
    <p:sldId id="332" r:id="rId19"/>
    <p:sldId id="327" r:id="rId20"/>
    <p:sldId id="328" r:id="rId21"/>
    <p:sldId id="329"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2B2B2"/>
    <a:srgbClr val="336600"/>
    <a:srgbClr val="008000"/>
    <a:srgbClr val="0033CC"/>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EAC07-9198-44FA-8380-AE964B51031D}" type="datetimeFigureOut">
              <a:rPr lang="fr-FR" smtClean="0"/>
              <a:pPr/>
              <a:t>12/03/2018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BBF39-CAF9-4620-853A-8FA493B18CE8}" type="slidenum">
              <a:rPr lang="fr-FR" smtClean="0"/>
              <a:pPr/>
              <a:t>‹N°›</a:t>
            </a:fld>
            <a:endParaRPr lang="fr-FR"/>
          </a:p>
        </p:txBody>
      </p:sp>
    </p:spTree>
    <p:extLst>
      <p:ext uri="{BB962C8B-B14F-4D97-AF65-F5344CB8AC3E}">
        <p14:creationId xmlns="" xmlns:p14="http://schemas.microsoft.com/office/powerpoint/2010/main" val="15004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8545D4-9D71-4812-9D11-3B1C75AA9073}" type="datetimeFigureOut">
              <a:rPr lang="fr-FR" smtClean="0"/>
              <a:pPr/>
              <a:t>12/03/2018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AF3343-42B9-4C14-A201-D688940058B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49000" b="-49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545D4-9D71-4812-9D11-3B1C75AA9073}" type="datetimeFigureOut">
              <a:rPr lang="fr-FR" smtClean="0"/>
              <a:pPr/>
              <a:t>12/03/2018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F3343-42B9-4C14-A201-D688940058B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4.gif"/><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785926"/>
            <a:ext cx="8715436" cy="2585323"/>
          </a:xfrm>
          <a:prstGeom prst="rect">
            <a:avLst/>
          </a:prstGeom>
          <a:solidFill>
            <a:srgbClr val="B2B2B2">
              <a:alpha val="20000"/>
            </a:srgbClr>
          </a:solidFill>
          <a:ln>
            <a:solidFill>
              <a:srgbClr val="FF0000"/>
            </a:solidFill>
          </a:ln>
        </p:spPr>
        <p:txBody>
          <a:bodyPr wrap="square" rtlCol="0">
            <a:spAutoFit/>
          </a:bodyPr>
          <a:lstStyle/>
          <a:p>
            <a:pPr algn="ctr"/>
            <a:r>
              <a:rPr lang="fr-FR" sz="5400" dirty="0" smtClean="0">
                <a:solidFill>
                  <a:srgbClr val="FF0000"/>
                </a:solidFill>
                <a:latin typeface="Poor Richard" pitchFamily="18" charset="0"/>
              </a:rPr>
              <a:t>HISTOIRE  - Thème n°2</a:t>
            </a:r>
          </a:p>
          <a:p>
            <a:pPr algn="ctr"/>
            <a:endParaRPr lang="fr-FR" sz="5400" dirty="0" smtClean="0">
              <a:solidFill>
                <a:srgbClr val="FF0000"/>
              </a:solidFill>
              <a:latin typeface="Poor Richard" pitchFamily="18" charset="0"/>
            </a:endParaRPr>
          </a:p>
          <a:p>
            <a:pPr algn="ctr"/>
            <a:r>
              <a:rPr lang="fr-FR" sz="5400" dirty="0" smtClean="0">
                <a:solidFill>
                  <a:srgbClr val="FF0000"/>
                </a:solidFill>
                <a:latin typeface="Poor Richard" pitchFamily="18" charset="0"/>
              </a:rPr>
              <a:t>Le monde depuis 1945</a:t>
            </a:r>
            <a:endParaRPr lang="fr-FR" sz="54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depar 5.GIF"/>
          <p:cNvPicPr>
            <a:picLocks noChangeAspect="1"/>
          </p:cNvPicPr>
          <p:nvPr/>
        </p:nvPicPr>
        <p:blipFill>
          <a:blip r:embed="rId2" cstate="print"/>
          <a:stretch>
            <a:fillRect/>
          </a:stretch>
        </p:blipFill>
        <p:spPr>
          <a:xfrm>
            <a:off x="-7633" y="0"/>
            <a:ext cx="9159265" cy="6858000"/>
          </a:xfrm>
          <a:prstGeom prst="rect">
            <a:avLst/>
          </a:prstGeom>
        </p:spPr>
      </p:pic>
      <p:sp>
        <p:nvSpPr>
          <p:cNvPr id="3" name="ZoneTexte 2"/>
          <p:cNvSpPr txBox="1"/>
          <p:nvPr/>
        </p:nvSpPr>
        <p:spPr>
          <a:xfrm>
            <a:off x="2571736" y="2571744"/>
            <a:ext cx="3286148" cy="461665"/>
          </a:xfrm>
          <a:prstGeom prst="rect">
            <a:avLst/>
          </a:prstGeom>
          <a:noFill/>
        </p:spPr>
        <p:txBody>
          <a:bodyPr wrap="square" rtlCol="0">
            <a:spAutoFit/>
          </a:bodyPr>
          <a:lstStyle/>
          <a:p>
            <a:pPr algn="ctr"/>
            <a:r>
              <a:rPr lang="fr-FR" sz="2400" b="1" dirty="0" smtClean="0">
                <a:latin typeface="Palatino Linotype" pitchFamily="18" charset="0"/>
              </a:rPr>
              <a:t>UNION INDIENNE</a:t>
            </a:r>
            <a:endParaRPr lang="fr-FR" sz="2400" b="1" dirty="0">
              <a:latin typeface="Palatino Linotype" pitchFamily="18" charset="0"/>
            </a:endParaRPr>
          </a:p>
        </p:txBody>
      </p:sp>
      <p:pic>
        <p:nvPicPr>
          <p:cNvPr id="4" name="Image 3" descr="IkIA.gif"/>
          <p:cNvPicPr>
            <a:picLocks noChangeAspect="1"/>
          </p:cNvPicPr>
          <p:nvPr/>
        </p:nvPicPr>
        <p:blipFill>
          <a:blip r:embed="rId3" cstate="print"/>
          <a:stretch>
            <a:fillRect/>
          </a:stretch>
        </p:blipFill>
        <p:spPr>
          <a:xfrm>
            <a:off x="3428992" y="3214686"/>
            <a:ext cx="1166818" cy="729261"/>
          </a:xfrm>
          <a:prstGeom prst="rect">
            <a:avLst/>
          </a:prstGeom>
        </p:spPr>
      </p:pic>
      <p:sp>
        <p:nvSpPr>
          <p:cNvPr id="5" name="ZoneTexte 4"/>
          <p:cNvSpPr txBox="1"/>
          <p:nvPr/>
        </p:nvSpPr>
        <p:spPr>
          <a:xfrm>
            <a:off x="1285852" y="1142984"/>
            <a:ext cx="2357454" cy="830997"/>
          </a:xfrm>
          <a:prstGeom prst="rect">
            <a:avLst/>
          </a:prstGeom>
          <a:noFill/>
        </p:spPr>
        <p:txBody>
          <a:bodyPr wrap="square" rtlCol="0">
            <a:spAutoFit/>
          </a:bodyPr>
          <a:lstStyle/>
          <a:p>
            <a:pPr algn="ctr"/>
            <a:r>
              <a:rPr lang="fr-FR" sz="2400" b="1" dirty="0" smtClean="0">
                <a:latin typeface="Palatino Linotype" pitchFamily="18" charset="0"/>
              </a:rPr>
              <a:t>PAKISTAN</a:t>
            </a:r>
          </a:p>
          <a:p>
            <a:pPr algn="ctr"/>
            <a:r>
              <a:rPr lang="fr-FR" sz="2400" b="1" dirty="0" smtClean="0">
                <a:latin typeface="Palatino Linotype" pitchFamily="18" charset="0"/>
              </a:rPr>
              <a:t>OCCIDENTAL</a:t>
            </a:r>
            <a:endParaRPr lang="fr-FR" sz="2400" b="1" dirty="0">
              <a:latin typeface="Palatino Linotype" pitchFamily="18" charset="0"/>
            </a:endParaRPr>
          </a:p>
        </p:txBody>
      </p:sp>
      <p:pic>
        <p:nvPicPr>
          <p:cNvPr id="6" name="Image 5" descr="PAK2.gif"/>
          <p:cNvPicPr>
            <a:picLocks noChangeAspect="1"/>
          </p:cNvPicPr>
          <p:nvPr/>
        </p:nvPicPr>
        <p:blipFill>
          <a:blip r:embed="rId4" cstate="print"/>
          <a:stretch>
            <a:fillRect/>
          </a:stretch>
        </p:blipFill>
        <p:spPr>
          <a:xfrm>
            <a:off x="1285852" y="2000240"/>
            <a:ext cx="1000132" cy="625083"/>
          </a:xfrm>
          <a:prstGeom prst="rect">
            <a:avLst/>
          </a:prstGeom>
        </p:spPr>
      </p:pic>
      <p:cxnSp>
        <p:nvCxnSpPr>
          <p:cNvPr id="8" name="Connecteur droit avec flèche 7"/>
          <p:cNvCxnSpPr/>
          <p:nvPr/>
        </p:nvCxnSpPr>
        <p:spPr>
          <a:xfrm rot="5400000">
            <a:off x="5679289" y="3679033"/>
            <a:ext cx="714380"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857752" y="4071942"/>
            <a:ext cx="2357454" cy="1569660"/>
          </a:xfrm>
          <a:prstGeom prst="rect">
            <a:avLst/>
          </a:prstGeom>
          <a:noFill/>
        </p:spPr>
        <p:txBody>
          <a:bodyPr wrap="square" rtlCol="0">
            <a:spAutoFit/>
          </a:bodyPr>
          <a:lstStyle/>
          <a:p>
            <a:pPr algn="ctr"/>
            <a:r>
              <a:rPr lang="fr-FR" sz="2400" b="1" dirty="0" smtClean="0">
                <a:latin typeface="Palatino Linotype" pitchFamily="18" charset="0"/>
              </a:rPr>
              <a:t>PAKISTAN</a:t>
            </a:r>
          </a:p>
          <a:p>
            <a:pPr algn="ctr"/>
            <a:r>
              <a:rPr lang="fr-FR" sz="2400" b="1" dirty="0" smtClean="0">
                <a:latin typeface="Palatino Linotype" pitchFamily="18" charset="0"/>
              </a:rPr>
              <a:t>ORIENTAL</a:t>
            </a:r>
          </a:p>
          <a:p>
            <a:pPr algn="ctr"/>
            <a:r>
              <a:rPr lang="fr-FR" sz="2400" b="1" dirty="0" smtClean="0">
                <a:latin typeface="Palatino Linotype" pitchFamily="18" charset="0"/>
              </a:rPr>
              <a:t>(Bangladesh en 1971)</a:t>
            </a:r>
            <a:endParaRPr lang="fr-FR" sz="2400" b="1" dirty="0">
              <a:latin typeface="Palatino Linotype" pitchFamily="18" charset="0"/>
            </a:endParaRPr>
          </a:p>
        </p:txBody>
      </p:sp>
      <p:pic>
        <p:nvPicPr>
          <p:cNvPr id="14" name="Image 13" descr="BAN.gif"/>
          <p:cNvPicPr>
            <a:picLocks noChangeAspect="1"/>
          </p:cNvPicPr>
          <p:nvPr/>
        </p:nvPicPr>
        <p:blipFill>
          <a:blip r:embed="rId5" cstate="print"/>
          <a:stretch>
            <a:fillRect/>
          </a:stretch>
        </p:blipFill>
        <p:spPr>
          <a:xfrm>
            <a:off x="5715008" y="2643182"/>
            <a:ext cx="938216" cy="586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3"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2"/>
                                        </p:tgtEl>
                                        <p:attrNameLst>
                                          <p:attrName>style.visibility</p:attrName>
                                        </p:attrNameLst>
                                      </p:cBhvr>
                                      <p:to>
                                        <p:strVal val="visible"/>
                                      </p:to>
                                    </p:set>
                                    <p:anim calcmode="discrete" valueType="clr">
                                      <p:cBhvr override="childStyle">
                                        <p:cTn id="2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
                                        </p:tgtEl>
                                        <p:attrNameLst>
                                          <p:attrName>fillcolor</p:attrName>
                                        </p:attrNameLst>
                                      </p:cBhvr>
                                      <p:tavLst>
                                        <p:tav tm="0">
                                          <p:val>
                                            <p:clrVal>
                                              <a:schemeClr val="accent2"/>
                                            </p:clrVal>
                                          </p:val>
                                        </p:tav>
                                        <p:tav tm="50000">
                                          <p:val>
                                            <p:clrVal>
                                              <a:schemeClr val="hlink"/>
                                            </p:clrVal>
                                          </p:val>
                                        </p:tav>
                                      </p:tavLst>
                                    </p:anim>
                                    <p:set>
                                      <p:cBhvr>
                                        <p:cTn id="25" dur="80"/>
                                        <p:tgtEl>
                                          <p:spTgt spid="12"/>
                                        </p:tgtEl>
                                        <p:attrNameLst>
                                          <p:attrName>fill.type</p:attrName>
                                        </p:attrNameLst>
                                      </p:cBhvr>
                                      <p:to>
                                        <p:strVal val="solid"/>
                                      </p:to>
                                    </p:se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depar 5.GIF"/>
          <p:cNvPicPr>
            <a:picLocks noChangeAspect="1"/>
          </p:cNvPicPr>
          <p:nvPr/>
        </p:nvPicPr>
        <p:blipFill>
          <a:blip r:embed="rId2" cstate="print"/>
          <a:stretch>
            <a:fillRect/>
          </a:stretch>
        </p:blipFill>
        <p:spPr>
          <a:xfrm>
            <a:off x="0" y="0"/>
            <a:ext cx="9159265" cy="6858000"/>
          </a:xfrm>
          <a:prstGeom prst="rect">
            <a:avLst/>
          </a:prstGeom>
        </p:spPr>
      </p:pic>
      <p:pic>
        <p:nvPicPr>
          <p:cNvPr id="3" name="Image 2" descr="PAK2.gif"/>
          <p:cNvPicPr>
            <a:picLocks noChangeAspect="1"/>
          </p:cNvPicPr>
          <p:nvPr/>
        </p:nvPicPr>
        <p:blipFill>
          <a:blip r:embed="rId3" cstate="print"/>
          <a:stretch>
            <a:fillRect/>
          </a:stretch>
        </p:blipFill>
        <p:spPr>
          <a:xfrm>
            <a:off x="1285852" y="2000240"/>
            <a:ext cx="1000132" cy="625083"/>
          </a:xfrm>
          <a:prstGeom prst="rect">
            <a:avLst/>
          </a:prstGeom>
        </p:spPr>
      </p:pic>
      <p:sp>
        <p:nvSpPr>
          <p:cNvPr id="4" name="ZoneTexte 3"/>
          <p:cNvSpPr txBox="1"/>
          <p:nvPr/>
        </p:nvSpPr>
        <p:spPr>
          <a:xfrm>
            <a:off x="1285852" y="1142984"/>
            <a:ext cx="2357454" cy="830997"/>
          </a:xfrm>
          <a:prstGeom prst="rect">
            <a:avLst/>
          </a:prstGeom>
          <a:noFill/>
        </p:spPr>
        <p:txBody>
          <a:bodyPr wrap="square" rtlCol="0">
            <a:spAutoFit/>
          </a:bodyPr>
          <a:lstStyle/>
          <a:p>
            <a:pPr algn="ctr"/>
            <a:r>
              <a:rPr lang="fr-FR" sz="2400" b="1" dirty="0" smtClean="0">
                <a:latin typeface="Palatino Linotype" pitchFamily="18" charset="0"/>
              </a:rPr>
              <a:t>PAKISTAN</a:t>
            </a:r>
          </a:p>
          <a:p>
            <a:pPr algn="ctr"/>
            <a:r>
              <a:rPr lang="fr-FR" sz="2400" b="1" dirty="0" smtClean="0">
                <a:latin typeface="Palatino Linotype" pitchFamily="18" charset="0"/>
              </a:rPr>
              <a:t>OCCIDENTAL</a:t>
            </a:r>
            <a:endParaRPr lang="fr-FR" sz="2400" b="1" dirty="0">
              <a:latin typeface="Palatino Linotype" pitchFamily="18" charset="0"/>
            </a:endParaRPr>
          </a:p>
        </p:txBody>
      </p:sp>
      <p:sp>
        <p:nvSpPr>
          <p:cNvPr id="5" name="ZoneTexte 4"/>
          <p:cNvSpPr txBox="1"/>
          <p:nvPr/>
        </p:nvSpPr>
        <p:spPr>
          <a:xfrm>
            <a:off x="2571736" y="2571744"/>
            <a:ext cx="3286148" cy="461665"/>
          </a:xfrm>
          <a:prstGeom prst="rect">
            <a:avLst/>
          </a:prstGeom>
          <a:noFill/>
        </p:spPr>
        <p:txBody>
          <a:bodyPr wrap="square" rtlCol="0">
            <a:spAutoFit/>
          </a:bodyPr>
          <a:lstStyle/>
          <a:p>
            <a:pPr algn="ctr"/>
            <a:r>
              <a:rPr lang="fr-FR" sz="2400" b="1" dirty="0" smtClean="0">
                <a:latin typeface="Palatino Linotype" pitchFamily="18" charset="0"/>
              </a:rPr>
              <a:t>UNION INDIENNE</a:t>
            </a:r>
            <a:endParaRPr lang="fr-FR" sz="2400" b="1" dirty="0">
              <a:latin typeface="Palatino Linotype" pitchFamily="18" charset="0"/>
            </a:endParaRPr>
          </a:p>
        </p:txBody>
      </p:sp>
      <p:pic>
        <p:nvPicPr>
          <p:cNvPr id="6" name="Image 5" descr="IkIA.gif"/>
          <p:cNvPicPr>
            <a:picLocks noChangeAspect="1"/>
          </p:cNvPicPr>
          <p:nvPr/>
        </p:nvPicPr>
        <p:blipFill>
          <a:blip r:embed="rId4" cstate="print"/>
          <a:stretch>
            <a:fillRect/>
          </a:stretch>
        </p:blipFill>
        <p:spPr>
          <a:xfrm>
            <a:off x="3428992" y="3214686"/>
            <a:ext cx="1166818" cy="729261"/>
          </a:xfrm>
          <a:prstGeom prst="rect">
            <a:avLst/>
          </a:prstGeom>
        </p:spPr>
      </p:pic>
      <p:pic>
        <p:nvPicPr>
          <p:cNvPr id="7" name="Image 6" descr="BAN.gif"/>
          <p:cNvPicPr>
            <a:picLocks noChangeAspect="1"/>
          </p:cNvPicPr>
          <p:nvPr/>
        </p:nvPicPr>
        <p:blipFill>
          <a:blip r:embed="rId5" cstate="print"/>
          <a:stretch>
            <a:fillRect/>
          </a:stretch>
        </p:blipFill>
        <p:spPr>
          <a:xfrm>
            <a:off x="5715008" y="2643182"/>
            <a:ext cx="938216" cy="586385"/>
          </a:xfrm>
          <a:prstGeom prst="rect">
            <a:avLst/>
          </a:prstGeom>
        </p:spPr>
      </p:pic>
      <p:cxnSp>
        <p:nvCxnSpPr>
          <p:cNvPr id="8" name="Connecteur droit avec flèche 7"/>
          <p:cNvCxnSpPr/>
          <p:nvPr/>
        </p:nvCxnSpPr>
        <p:spPr>
          <a:xfrm rot="5400000">
            <a:off x="5679289" y="3679033"/>
            <a:ext cx="714380"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857752" y="4071942"/>
            <a:ext cx="2357454" cy="1569660"/>
          </a:xfrm>
          <a:prstGeom prst="rect">
            <a:avLst/>
          </a:prstGeom>
          <a:noFill/>
        </p:spPr>
        <p:txBody>
          <a:bodyPr wrap="square" rtlCol="0">
            <a:spAutoFit/>
          </a:bodyPr>
          <a:lstStyle/>
          <a:p>
            <a:pPr algn="ctr"/>
            <a:r>
              <a:rPr lang="fr-FR" sz="2400" b="1" dirty="0" smtClean="0">
                <a:latin typeface="Palatino Linotype" pitchFamily="18" charset="0"/>
              </a:rPr>
              <a:t>PAKISTAN</a:t>
            </a:r>
          </a:p>
          <a:p>
            <a:pPr algn="ctr"/>
            <a:r>
              <a:rPr lang="fr-FR" sz="2400" b="1" dirty="0" smtClean="0">
                <a:latin typeface="Palatino Linotype" pitchFamily="18" charset="0"/>
              </a:rPr>
              <a:t>ORIENTAL</a:t>
            </a:r>
          </a:p>
          <a:p>
            <a:pPr algn="ctr"/>
            <a:r>
              <a:rPr lang="fr-FR" sz="2400" b="1" dirty="0" smtClean="0">
                <a:latin typeface="Palatino Linotype" pitchFamily="18" charset="0"/>
              </a:rPr>
              <a:t>(Bangladesh en 1971)</a:t>
            </a:r>
            <a:endParaRPr lang="fr-FR" sz="2400" b="1" dirty="0">
              <a:latin typeface="Palatino Linotype" pitchFamily="18" charset="0"/>
            </a:endParaRPr>
          </a:p>
        </p:txBody>
      </p:sp>
      <p:sp>
        <p:nvSpPr>
          <p:cNvPr id="10" name="ZoneTexte 9"/>
          <p:cNvSpPr txBox="1"/>
          <p:nvPr/>
        </p:nvSpPr>
        <p:spPr>
          <a:xfrm>
            <a:off x="6500826" y="2857496"/>
            <a:ext cx="1928826" cy="461665"/>
          </a:xfrm>
          <a:prstGeom prst="rect">
            <a:avLst/>
          </a:prstGeom>
          <a:noFill/>
        </p:spPr>
        <p:txBody>
          <a:bodyPr wrap="square" rtlCol="0">
            <a:spAutoFit/>
          </a:bodyPr>
          <a:lstStyle/>
          <a:p>
            <a:pPr algn="ctr"/>
            <a:r>
              <a:rPr lang="fr-FR" sz="2400" b="1" dirty="0" smtClean="0">
                <a:latin typeface="Palatino Linotype" pitchFamily="18" charset="0"/>
              </a:rPr>
              <a:t>MYANMAR</a:t>
            </a:r>
            <a:endParaRPr lang="fr-FR" sz="2400" b="1" dirty="0">
              <a:latin typeface="Palatino Linotype" pitchFamily="18" charset="0"/>
            </a:endParaRPr>
          </a:p>
        </p:txBody>
      </p:sp>
      <p:pic>
        <p:nvPicPr>
          <p:cNvPr id="11" name="Image 10" descr="MYA2.gif"/>
          <p:cNvPicPr>
            <a:picLocks noChangeAspect="1"/>
          </p:cNvPicPr>
          <p:nvPr/>
        </p:nvPicPr>
        <p:blipFill>
          <a:blip r:embed="rId6" cstate="print"/>
          <a:stretch>
            <a:fillRect/>
          </a:stretch>
        </p:blipFill>
        <p:spPr>
          <a:xfrm>
            <a:off x="6858016" y="3357562"/>
            <a:ext cx="976314" cy="610196"/>
          </a:xfrm>
          <a:prstGeom prst="rect">
            <a:avLst/>
          </a:prstGeom>
        </p:spPr>
      </p:pic>
      <p:sp>
        <p:nvSpPr>
          <p:cNvPr id="12" name="ZoneTexte 11"/>
          <p:cNvSpPr txBox="1"/>
          <p:nvPr/>
        </p:nvSpPr>
        <p:spPr>
          <a:xfrm>
            <a:off x="4143372" y="5643578"/>
            <a:ext cx="1928826" cy="461665"/>
          </a:xfrm>
          <a:prstGeom prst="rect">
            <a:avLst/>
          </a:prstGeom>
          <a:noFill/>
        </p:spPr>
        <p:txBody>
          <a:bodyPr wrap="square" rtlCol="0">
            <a:spAutoFit/>
          </a:bodyPr>
          <a:lstStyle/>
          <a:p>
            <a:pPr algn="ctr"/>
            <a:r>
              <a:rPr lang="fr-FR" sz="2400" b="1" dirty="0" smtClean="0">
                <a:latin typeface="Palatino Linotype" pitchFamily="18" charset="0"/>
              </a:rPr>
              <a:t>SRI LANKA</a:t>
            </a:r>
            <a:endParaRPr lang="fr-FR" sz="2400" b="1" dirty="0">
              <a:latin typeface="Palatino Linotype" pitchFamily="18" charset="0"/>
            </a:endParaRPr>
          </a:p>
        </p:txBody>
      </p:sp>
      <p:pic>
        <p:nvPicPr>
          <p:cNvPr id="15" name="Image 14" descr="sri_lanka.gif"/>
          <p:cNvPicPr>
            <a:picLocks noChangeAspect="1"/>
          </p:cNvPicPr>
          <p:nvPr/>
        </p:nvPicPr>
        <p:blipFill>
          <a:blip r:embed="rId7" cstate="print"/>
          <a:stretch>
            <a:fillRect/>
          </a:stretch>
        </p:blipFill>
        <p:spPr>
          <a:xfrm>
            <a:off x="4786314" y="6072206"/>
            <a:ext cx="647700" cy="47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par>
                                <p:cTn id="10" presetID="3"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2"/>
                                        </p:tgtEl>
                                        <p:attrNameLst>
                                          <p:attrName>style.visibility</p:attrName>
                                        </p:attrNameLst>
                                      </p:cBhvr>
                                      <p:to>
                                        <p:strVal val="visible"/>
                                      </p:to>
                                    </p:set>
                                    <p:anim calcmode="discrete" valueType="clr">
                                      <p:cBhvr override="childStyle">
                                        <p:cTn id="1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
                                        </p:tgtEl>
                                        <p:attrNameLst>
                                          <p:attrName>fillcolor</p:attrName>
                                        </p:attrNameLst>
                                      </p:cBhvr>
                                      <p:tavLst>
                                        <p:tav tm="0">
                                          <p:val>
                                            <p:clrVal>
                                              <a:schemeClr val="accent2"/>
                                            </p:clrVal>
                                          </p:val>
                                        </p:tav>
                                        <p:tav tm="50000">
                                          <p:val>
                                            <p:clrVal>
                                              <a:schemeClr val="hlink"/>
                                            </p:clrVal>
                                          </p:val>
                                        </p:tav>
                                      </p:tavLst>
                                    </p:anim>
                                    <p:set>
                                      <p:cBhvr>
                                        <p:cTn id="19" dur="80"/>
                                        <p:tgtEl>
                                          <p:spTgt spid="12"/>
                                        </p:tgtEl>
                                        <p:attrNameLst>
                                          <p:attrName>fill.type</p:attrName>
                                        </p:attrNameLst>
                                      </p:cBhvr>
                                      <p:to>
                                        <p:strVal val="solid"/>
                                      </p:to>
                                    </p:se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cstate="print"/>
          <a:stretch>
            <a:fillRect/>
          </a:stretch>
        </p:blipFill>
        <p:spPr>
          <a:xfrm>
            <a:off x="571472" y="214290"/>
            <a:ext cx="736476" cy="736476"/>
          </a:xfrm>
          <a:prstGeom prst="rect">
            <a:avLst/>
          </a:prstGeom>
        </p:spPr>
      </p:pic>
      <p:sp>
        <p:nvSpPr>
          <p:cNvPr id="3" name="Rectangle 2"/>
          <p:cNvSpPr/>
          <p:nvPr/>
        </p:nvSpPr>
        <p:spPr>
          <a:xfrm>
            <a:off x="571472" y="214290"/>
            <a:ext cx="8572528" cy="954107"/>
          </a:xfrm>
          <a:prstGeom prst="rect">
            <a:avLst/>
          </a:prstGeom>
        </p:spPr>
        <p:txBody>
          <a:bodyPr wrap="square">
            <a:spAutoFit/>
          </a:bodyPr>
          <a:lstStyle/>
          <a:p>
            <a:pPr lvl="0" indent="449263" algn="ctr" eaLnBrk="0" fontAlgn="base" hangingPunct="0">
              <a:spcBef>
                <a:spcPct val="0"/>
              </a:spcBef>
              <a:spcAft>
                <a:spcPct val="0"/>
              </a:spcAft>
            </a:pPr>
            <a:r>
              <a:rPr lang="fr-FR" sz="2800" dirty="0" smtClean="0">
                <a:latin typeface="Poor Richard" pitchFamily="18" charset="0"/>
                <a:ea typeface="Times New Roman" pitchFamily="18" charset="0"/>
                <a:cs typeface="Arial" pitchFamily="34" charset="0"/>
              </a:rPr>
              <a:t>2.   Quels sont les pays issus de cette indépendance ? Comment expliquer cette division ?</a:t>
            </a:r>
          </a:p>
        </p:txBody>
      </p:sp>
      <p:pic>
        <p:nvPicPr>
          <p:cNvPr id="4" name="Image 3" descr="Sans titre.bmp"/>
          <p:cNvPicPr>
            <a:picLocks noChangeAspect="1"/>
          </p:cNvPicPr>
          <p:nvPr/>
        </p:nvPicPr>
        <p:blipFill>
          <a:blip r:embed="rId3"/>
          <a:srcRect l="25781" t="13750" r="36719" b="8750"/>
          <a:stretch>
            <a:fillRect/>
          </a:stretch>
        </p:blipFill>
        <p:spPr>
          <a:xfrm>
            <a:off x="428596" y="1571612"/>
            <a:ext cx="3097183" cy="4000528"/>
          </a:xfrm>
          <a:prstGeom prst="rect">
            <a:avLst/>
          </a:prstGeom>
          <a:ln w="28575">
            <a:solidFill>
              <a:schemeClr val="tx1"/>
            </a:solidFill>
          </a:ln>
        </p:spPr>
      </p:pic>
      <p:sp>
        <p:nvSpPr>
          <p:cNvPr id="5" name="Rectangle 2"/>
          <p:cNvSpPr>
            <a:spLocks noChangeArrowheads="1"/>
          </p:cNvSpPr>
          <p:nvPr/>
        </p:nvSpPr>
        <p:spPr bwMode="auto">
          <a:xfrm>
            <a:off x="3714744" y="1357298"/>
            <a:ext cx="52863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u="sng" strike="noStrike" cap="none" normalizeH="0" baseline="0" dirty="0" smtClean="0">
                <a:ln>
                  <a:noFill/>
                </a:ln>
                <a:solidFill>
                  <a:srgbClr val="008000"/>
                </a:solidFill>
                <a:effectLst/>
                <a:latin typeface="Poor Richard" pitchFamily="18" charset="0"/>
                <a:ea typeface="Times New Roman" pitchFamily="18" charset="0"/>
                <a:cs typeface="Arial" pitchFamily="34" charset="0"/>
              </a:rPr>
              <a:t>Deux pays naissent de cette indépendance</a:t>
            </a:r>
            <a:r>
              <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rPr>
              <a:t> : il s’agit de l’Union Indienne et du Pakistan (occidental et oriental - Pakistan oriental </a:t>
            </a:r>
            <a:r>
              <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sym typeface="Wingdings" pitchFamily="2" charset="2"/>
              </a:rPr>
              <a:t></a:t>
            </a:r>
            <a:r>
              <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rPr>
              <a:t> futur Bangladesh, indépendant en 1971).</a:t>
            </a:r>
            <a:endPar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sym typeface="Wingdings" pitchFamily="2" charset="2"/>
            </a:endParaRPr>
          </a:p>
        </p:txBody>
      </p:sp>
      <p:pic>
        <p:nvPicPr>
          <p:cNvPr id="6" name="Image 5" descr="Sans titre.bmp"/>
          <p:cNvPicPr>
            <a:picLocks noChangeAspect="1"/>
          </p:cNvPicPr>
          <p:nvPr/>
        </p:nvPicPr>
        <p:blipFill>
          <a:blip r:embed="rId4"/>
          <a:srcRect l="22656" t="23750" r="35156" b="9999"/>
          <a:stretch>
            <a:fillRect/>
          </a:stretch>
        </p:blipFill>
        <p:spPr>
          <a:xfrm>
            <a:off x="3929026" y="1214422"/>
            <a:ext cx="5214974" cy="5286412"/>
          </a:xfrm>
          <a:prstGeom prst="rect">
            <a:avLst/>
          </a:prstGeom>
          <a:ln w="28575">
            <a:solidFill>
              <a:schemeClr val="tx1"/>
            </a:solidFill>
          </a:ln>
        </p:spPr>
      </p:pic>
      <p:sp>
        <p:nvSpPr>
          <p:cNvPr id="7" name="Rectangle 5"/>
          <p:cNvSpPr>
            <a:spLocks noChangeArrowheads="1"/>
          </p:cNvSpPr>
          <p:nvPr/>
        </p:nvSpPr>
        <p:spPr bwMode="auto">
          <a:xfrm>
            <a:off x="3714744" y="3749457"/>
            <a:ext cx="521494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rPr>
              <a:t>Cette division s’explique par les luttes religieuses au sein du peuple indien : Hindous (Union</a:t>
            </a:r>
            <a:r>
              <a:rPr kumimoji="0" lang="fr-FR" sz="2800" u="none" strike="noStrike" cap="none" normalizeH="0" dirty="0" smtClean="0">
                <a:ln>
                  <a:noFill/>
                </a:ln>
                <a:solidFill>
                  <a:srgbClr val="008000"/>
                </a:solidFill>
                <a:effectLst/>
                <a:latin typeface="Poor Richard" pitchFamily="18" charset="0"/>
                <a:ea typeface="Times New Roman" pitchFamily="18" charset="0"/>
                <a:cs typeface="Arial" pitchFamily="34" charset="0"/>
              </a:rPr>
              <a:t> Indienne</a:t>
            </a:r>
            <a:r>
              <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rPr>
              <a:t>) contre Musulmans (Pakistan). </a:t>
            </a:r>
            <a:r>
              <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sym typeface="Wingdings" pitchFamily="2" charset="2"/>
              </a:rPr>
              <a:t></a:t>
            </a:r>
            <a:r>
              <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rPr>
              <a:t> Conflits, mouvements de populations, assassinat de Gandhi par un fanatique hindou en 1948</a:t>
            </a:r>
            <a:endParaRPr kumimoji="0" lang="fr-FR" sz="2800" u="none" strike="noStrike" cap="none" normalizeH="0" baseline="0" dirty="0" smtClean="0">
              <a:ln>
                <a:noFill/>
              </a:ln>
              <a:solidFill>
                <a:srgbClr val="008000"/>
              </a:solidFill>
              <a:effectLst/>
              <a:latin typeface="Poor Richard" pitchFamily="18" charset="0"/>
              <a:ea typeface="Times New Roman" pitchFamily="18" charset="0"/>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par>
                          <p:cTn id="20" fill="hold">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214282" y="1285860"/>
            <a:ext cx="8786874" cy="3785652"/>
          </a:xfrm>
          <a:prstGeom prst="rect">
            <a:avLst/>
          </a:prstGeom>
        </p:spPr>
        <p:txBody>
          <a:bodyPr wrap="square">
            <a:spAutoFit/>
          </a:bodyPr>
          <a:lstStyle/>
          <a:p>
            <a:pPr marL="1143000" indent="-1143000" algn="ctr">
              <a:buAutoNum type="romanUcPeriod" startAt="2"/>
            </a:pPr>
            <a:r>
              <a:rPr lang="fr-FR" sz="6000" u="sng" dirty="0" smtClean="0">
                <a:solidFill>
                  <a:srgbClr val="FF0000"/>
                </a:solidFill>
                <a:latin typeface="Poor Richard" pitchFamily="18" charset="0"/>
              </a:rPr>
              <a:t>La construction d’un État</a:t>
            </a:r>
          </a:p>
          <a:p>
            <a:pPr marL="1143000" indent="-1143000" algn="ctr"/>
            <a:r>
              <a:rPr lang="fr-FR" sz="6000" u="sng" dirty="0" smtClean="0">
                <a:solidFill>
                  <a:srgbClr val="FF0000"/>
                </a:solidFill>
                <a:latin typeface="Poor Richard" pitchFamily="18" charset="0"/>
              </a:rPr>
              <a:t> indépendant </a:t>
            </a:r>
          </a:p>
          <a:p>
            <a:pPr marL="1143000" indent="-1143000" algn="ctr"/>
            <a:r>
              <a:rPr lang="fr-FR" sz="6000" u="sng" dirty="0" smtClean="0">
                <a:solidFill>
                  <a:srgbClr val="FF0000"/>
                </a:solidFill>
                <a:latin typeface="Poor Richard" pitchFamily="18" charset="0"/>
              </a:rPr>
              <a:t>et son affirmation au plan </a:t>
            </a:r>
          </a:p>
          <a:p>
            <a:pPr marL="1143000" indent="-1143000" algn="ctr"/>
            <a:r>
              <a:rPr lang="fr-FR" sz="6000" u="sng" dirty="0" smtClean="0">
                <a:solidFill>
                  <a:srgbClr val="FF0000"/>
                </a:solidFill>
                <a:latin typeface="Poor Richard" pitchFamily="18" charset="0"/>
              </a:rPr>
              <a:t>international.</a:t>
            </a:r>
            <a:endParaRPr lang="fr-FR" sz="6000" u="sng"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pic>
        <p:nvPicPr>
          <p:cNvPr id="15" name="Image 14" descr="j0354499.gif"/>
          <p:cNvPicPr>
            <a:picLocks noChangeAspect="1"/>
          </p:cNvPicPr>
          <p:nvPr/>
        </p:nvPicPr>
        <p:blipFill>
          <a:blip r:embed="rId3"/>
          <a:stretch>
            <a:fillRect/>
          </a:stretch>
        </p:blipFill>
        <p:spPr>
          <a:xfrm>
            <a:off x="928662" y="500042"/>
            <a:ext cx="976316" cy="746595"/>
          </a:xfrm>
          <a:prstGeom prst="rect">
            <a:avLst/>
          </a:prstGeom>
        </p:spPr>
      </p:pic>
      <p:sp>
        <p:nvSpPr>
          <p:cNvPr id="16" name="ZoneTexte 15"/>
          <p:cNvSpPr txBox="1"/>
          <p:nvPr/>
        </p:nvSpPr>
        <p:spPr>
          <a:xfrm>
            <a:off x="0" y="1357298"/>
            <a:ext cx="3286116" cy="954107"/>
          </a:xfrm>
          <a:prstGeom prst="rect">
            <a:avLst/>
          </a:prstGeom>
          <a:noFill/>
        </p:spPr>
        <p:txBody>
          <a:bodyPr wrap="square" rtlCol="0">
            <a:spAutoFit/>
          </a:bodyPr>
          <a:lstStyle/>
          <a:p>
            <a:pPr algn="ctr"/>
            <a:r>
              <a:rPr lang="fr-FR" sz="2800" dirty="0" smtClean="0">
                <a:latin typeface="Poor Richard" pitchFamily="18" charset="0"/>
              </a:rPr>
              <a:t>Répondre à la question n°5 page 129 </a:t>
            </a:r>
            <a:endParaRPr lang="fr-FR" sz="2800" dirty="0">
              <a:latin typeface="Poor Richard" pitchFamily="18" charset="0"/>
            </a:endParaRPr>
          </a:p>
        </p:txBody>
      </p:sp>
      <p:pic>
        <p:nvPicPr>
          <p:cNvPr id="17" name="Image 16" descr="Sans titre.bmp"/>
          <p:cNvPicPr>
            <a:picLocks noChangeAspect="1"/>
          </p:cNvPicPr>
          <p:nvPr/>
        </p:nvPicPr>
        <p:blipFill>
          <a:blip r:embed="rId4"/>
          <a:srcRect l="4687" t="58750" r="31250" b="30000"/>
          <a:stretch>
            <a:fillRect/>
          </a:stretch>
        </p:blipFill>
        <p:spPr>
          <a:xfrm>
            <a:off x="0" y="4000504"/>
            <a:ext cx="5786478" cy="711493"/>
          </a:xfrm>
          <a:prstGeom prst="rect">
            <a:avLst/>
          </a:prstGeom>
          <a:ln w="28575">
            <a:solidFill>
              <a:schemeClr val="tx1"/>
            </a:solidFill>
          </a:ln>
        </p:spPr>
      </p:pic>
      <p:pic>
        <p:nvPicPr>
          <p:cNvPr id="18" name="Image 17" descr="Sans titre.bmp"/>
          <p:cNvPicPr>
            <a:picLocks noChangeAspect="1"/>
          </p:cNvPicPr>
          <p:nvPr/>
        </p:nvPicPr>
        <p:blipFill>
          <a:blip r:embed="rId5"/>
          <a:srcRect l="21875" t="15000" r="45312" b="18750"/>
          <a:stretch>
            <a:fillRect/>
          </a:stretch>
        </p:blipFill>
        <p:spPr>
          <a:xfrm>
            <a:off x="6215074" y="2643182"/>
            <a:ext cx="2773951" cy="3500462"/>
          </a:xfrm>
          <a:prstGeom prst="rect">
            <a:avLst/>
          </a:prstGeom>
          <a:ln w="28575">
            <a:solidFill>
              <a:schemeClr val="tx1"/>
            </a:solidFill>
          </a:ln>
        </p:spPr>
      </p:pic>
      <p:pic>
        <p:nvPicPr>
          <p:cNvPr id="19" name="Image 18" descr="Sans titre.bmp"/>
          <p:cNvPicPr>
            <a:picLocks noChangeAspect="1"/>
          </p:cNvPicPr>
          <p:nvPr/>
        </p:nvPicPr>
        <p:blipFill>
          <a:blip r:embed="rId6"/>
          <a:srcRect l="28125" t="22500" r="39062" b="22500"/>
          <a:stretch>
            <a:fillRect/>
          </a:stretch>
        </p:blipFill>
        <p:spPr>
          <a:xfrm>
            <a:off x="3357554" y="428604"/>
            <a:ext cx="2743869" cy="2874529"/>
          </a:xfrm>
          <a:prstGeom prst="rect">
            <a:avLst/>
          </a:prstGeom>
          <a:ln w="28575">
            <a:solidFill>
              <a:schemeClr val="tx1"/>
            </a:solidFill>
          </a:ln>
        </p:spPr>
      </p:pic>
      <p:cxnSp>
        <p:nvCxnSpPr>
          <p:cNvPr id="21" name="Connecteur droit avec flèche 20"/>
          <p:cNvCxnSpPr/>
          <p:nvPr/>
        </p:nvCxnSpPr>
        <p:spPr>
          <a:xfrm rot="5400000">
            <a:off x="964778" y="3107132"/>
            <a:ext cx="1357322" cy="7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20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par>
                                <p:cTn id="20" presetID="7"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2000" fill="hold"/>
                                        <p:tgtEl>
                                          <p:spTgt spid="21"/>
                                        </p:tgtEl>
                                        <p:attrNameLst>
                                          <p:attrName>ppt_x</p:attrName>
                                        </p:attrNameLst>
                                      </p:cBhvr>
                                      <p:tavLst>
                                        <p:tav tm="0">
                                          <p:val>
                                            <p:strVal val="#ppt_x"/>
                                          </p:val>
                                        </p:tav>
                                        <p:tav tm="100000">
                                          <p:val>
                                            <p:strVal val="#ppt_x"/>
                                          </p:val>
                                        </p:tav>
                                      </p:tavLst>
                                    </p:anim>
                                    <p:anim calcmode="lin" valueType="num">
                                      <p:cBhvr additive="base">
                                        <p:cTn id="23" dur="2000" fill="hold"/>
                                        <p:tgtEl>
                                          <p:spTgt spid="21"/>
                                        </p:tgtEl>
                                        <p:attrNameLst>
                                          <p:attrName>ppt_y</p:attrName>
                                        </p:attrNameLst>
                                      </p:cBhvr>
                                      <p:tavLst>
                                        <p:tav tm="0">
                                          <p:val>
                                            <p:strVal val="0-#ppt_h/2"/>
                                          </p:val>
                                        </p:tav>
                                        <p:tav tm="100000">
                                          <p:val>
                                            <p:strVal val="#ppt_y"/>
                                          </p:val>
                                        </p:tav>
                                      </p:tavLst>
                                    </p:anim>
                                  </p:childTnLst>
                                </p:cTn>
                              </p:par>
                              <p:par>
                                <p:cTn id="24" presetID="9"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pic>
        <p:nvPicPr>
          <p:cNvPr id="2" name="Image 1" descr="Sans titre.bmp"/>
          <p:cNvPicPr>
            <a:picLocks noChangeAspect="1"/>
          </p:cNvPicPr>
          <p:nvPr/>
        </p:nvPicPr>
        <p:blipFill>
          <a:blip r:embed="rId3"/>
          <a:srcRect l="4687" t="58750" r="31250" b="30000"/>
          <a:stretch>
            <a:fillRect/>
          </a:stretch>
        </p:blipFill>
        <p:spPr>
          <a:xfrm>
            <a:off x="1714480" y="500042"/>
            <a:ext cx="6971949" cy="857256"/>
          </a:xfrm>
          <a:prstGeom prst="rect">
            <a:avLst/>
          </a:prstGeom>
          <a:ln w="28575">
            <a:solidFill>
              <a:schemeClr val="tx1"/>
            </a:solidFill>
          </a:ln>
        </p:spPr>
      </p:pic>
      <p:pic>
        <p:nvPicPr>
          <p:cNvPr id="3" name="Image 2" descr="j0254500.gif"/>
          <p:cNvPicPr>
            <a:picLocks noChangeAspect="1"/>
          </p:cNvPicPr>
          <p:nvPr/>
        </p:nvPicPr>
        <p:blipFill>
          <a:blip r:embed="rId4" cstate="print"/>
          <a:stretch>
            <a:fillRect/>
          </a:stretch>
        </p:blipFill>
        <p:spPr>
          <a:xfrm>
            <a:off x="500034" y="500042"/>
            <a:ext cx="736476" cy="736476"/>
          </a:xfrm>
          <a:prstGeom prst="rect">
            <a:avLst/>
          </a:prstGeom>
        </p:spPr>
      </p:pic>
      <p:sp>
        <p:nvSpPr>
          <p:cNvPr id="4" name="Rectangle 3"/>
          <p:cNvSpPr/>
          <p:nvPr/>
        </p:nvSpPr>
        <p:spPr>
          <a:xfrm>
            <a:off x="214282" y="1643050"/>
            <a:ext cx="3000396" cy="4832092"/>
          </a:xfrm>
          <a:prstGeom prst="rect">
            <a:avLst/>
          </a:prstGeom>
        </p:spPr>
        <p:txBody>
          <a:bodyPr wrap="square">
            <a:spAutoFit/>
          </a:bodyPr>
          <a:lstStyle/>
          <a:p>
            <a:pPr algn="ctr"/>
            <a:r>
              <a:rPr lang="fr-FR" sz="2800" dirty="0" smtClean="0">
                <a:solidFill>
                  <a:srgbClr val="008000"/>
                </a:solidFill>
                <a:latin typeface="Poor Richard" pitchFamily="18" charset="0"/>
              </a:rPr>
              <a:t>Dans le domaine international, l’Union indienne fait le choix de l’indépendance.</a:t>
            </a:r>
          </a:p>
          <a:p>
            <a:pPr algn="ctr"/>
            <a:r>
              <a:rPr lang="fr-FR" sz="2800" dirty="0" smtClean="0">
                <a:solidFill>
                  <a:srgbClr val="008000"/>
                </a:solidFill>
                <a:latin typeface="Poor Richard" pitchFamily="18" charset="0"/>
              </a:rPr>
              <a:t>Nehru condamne le colonialisme lors de la conférence de Bandoeng et rejette toute forme de domination étrangère. </a:t>
            </a:r>
            <a:endParaRPr lang="fr-FR" sz="2800" dirty="0">
              <a:solidFill>
                <a:srgbClr val="008000"/>
              </a:solidFill>
              <a:latin typeface="Poor Richard" pitchFamily="18" charset="0"/>
            </a:endParaRPr>
          </a:p>
        </p:txBody>
      </p:sp>
      <p:pic>
        <p:nvPicPr>
          <p:cNvPr id="5" name="Image 4" descr="Sans titre.bmp"/>
          <p:cNvPicPr>
            <a:picLocks noChangeAspect="1"/>
          </p:cNvPicPr>
          <p:nvPr/>
        </p:nvPicPr>
        <p:blipFill>
          <a:blip r:embed="rId5"/>
          <a:srcRect l="21875" t="15000" r="45312" b="18750"/>
          <a:stretch>
            <a:fillRect/>
          </a:stretch>
        </p:blipFill>
        <p:spPr>
          <a:xfrm>
            <a:off x="4572000" y="1428736"/>
            <a:ext cx="4131273" cy="5213273"/>
          </a:xfrm>
          <a:prstGeom prst="rect">
            <a:avLst/>
          </a:prstGeom>
          <a:ln w="28575">
            <a:solidFill>
              <a:schemeClr val="tx1"/>
            </a:solidFill>
          </a:ln>
        </p:spPr>
      </p:pic>
      <p:pic>
        <p:nvPicPr>
          <p:cNvPr id="6" name="Image 5" descr="Sans titre.bmp"/>
          <p:cNvPicPr>
            <a:picLocks noChangeAspect="1"/>
          </p:cNvPicPr>
          <p:nvPr/>
        </p:nvPicPr>
        <p:blipFill>
          <a:blip r:embed="rId6"/>
          <a:srcRect l="6250" t="26250" r="32031" b="27500"/>
          <a:stretch>
            <a:fillRect/>
          </a:stretch>
        </p:blipFill>
        <p:spPr>
          <a:xfrm>
            <a:off x="3214678" y="2428868"/>
            <a:ext cx="5643602" cy="2643206"/>
          </a:xfrm>
          <a:prstGeom prst="rect">
            <a:avLst/>
          </a:prstGeom>
          <a:ln w="28575">
            <a:solidFill>
              <a:schemeClr val="tx1"/>
            </a:solidFill>
          </a:ln>
        </p:spPr>
      </p:pic>
      <p:sp>
        <p:nvSpPr>
          <p:cNvPr id="7" name="Rectangle 6"/>
          <p:cNvSpPr/>
          <p:nvPr/>
        </p:nvSpPr>
        <p:spPr>
          <a:xfrm>
            <a:off x="7286644" y="2786058"/>
            <a:ext cx="1428760" cy="285752"/>
          </a:xfrm>
          <a:prstGeom prst="rect">
            <a:avLst/>
          </a:prstGeom>
          <a:solidFill>
            <a:srgbClr val="008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214678" y="3143248"/>
            <a:ext cx="3929090" cy="285752"/>
          </a:xfrm>
          <a:prstGeom prst="rect">
            <a:avLst/>
          </a:prstGeom>
          <a:solidFill>
            <a:srgbClr val="008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215074" y="4143380"/>
            <a:ext cx="2500330" cy="285752"/>
          </a:xfrm>
          <a:prstGeom prst="rect">
            <a:avLst/>
          </a:prstGeom>
          <a:solidFill>
            <a:srgbClr val="008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14678" y="4429132"/>
            <a:ext cx="3929090" cy="285752"/>
          </a:xfrm>
          <a:prstGeom prst="rect">
            <a:avLst/>
          </a:prstGeom>
          <a:solidFill>
            <a:srgbClr val="008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1+#ppt_w/2"/>
                                          </p:val>
                                        </p:tav>
                                        <p:tav tm="100000">
                                          <p:val>
                                            <p:strVal val="#ppt_x"/>
                                          </p:val>
                                        </p:tav>
                                      </p:tavLst>
                                    </p:anim>
                                    <p:anim calcmode="lin" valueType="num">
                                      <p:cBhvr additive="base">
                                        <p:cTn id="19"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2000"/>
                                        <p:tgtEl>
                                          <p:spTgt spid="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2000"/>
                                        <p:tgtEl>
                                          <p:spTgt spid="9"/>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4)">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4"/>
                                        </p:tgtEl>
                                        <p:attrNameLst>
                                          <p:attrName>style.visibility</p:attrName>
                                        </p:attrNameLst>
                                      </p:cBhvr>
                                      <p:to>
                                        <p:strVal val="visible"/>
                                      </p:to>
                                    </p:set>
                                    <p:anim calcmode="discrete" valueType="clr">
                                      <p:cBhvr override="childStyle">
                                        <p:cTn id="4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
                                        </p:tgtEl>
                                        <p:attrNameLst>
                                          <p:attrName>fillcolor</p:attrName>
                                        </p:attrNameLst>
                                      </p:cBhvr>
                                      <p:tavLst>
                                        <p:tav tm="0">
                                          <p:val>
                                            <p:clrVal>
                                              <a:schemeClr val="accent2"/>
                                            </p:clrVal>
                                          </p:val>
                                        </p:tav>
                                        <p:tav tm="50000">
                                          <p:val>
                                            <p:clrVal>
                                              <a:schemeClr val="hlink"/>
                                            </p:clrVal>
                                          </p:val>
                                        </p:tav>
                                      </p:tavLst>
                                    </p:anim>
                                    <p:set>
                                      <p:cBhvr>
                                        <p:cTn id="42"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214282" y="2357430"/>
            <a:ext cx="3714776" cy="3108543"/>
          </a:xfrm>
          <a:prstGeom prst="rect">
            <a:avLst/>
          </a:prstGeom>
        </p:spPr>
        <p:txBody>
          <a:bodyPr wrap="square">
            <a:spAutoFit/>
          </a:bodyPr>
          <a:lstStyle/>
          <a:p>
            <a:pPr algn="ctr"/>
            <a:r>
              <a:rPr lang="fr-FR" sz="2800" dirty="0" smtClean="0">
                <a:solidFill>
                  <a:srgbClr val="008000"/>
                </a:solidFill>
                <a:latin typeface="Poor Richard" pitchFamily="18" charset="0"/>
              </a:rPr>
              <a:t>Il est aussi</a:t>
            </a:r>
          </a:p>
          <a:p>
            <a:pPr algn="ctr"/>
            <a:r>
              <a:rPr lang="fr-FR" sz="2800" dirty="0" smtClean="0">
                <a:solidFill>
                  <a:srgbClr val="008000"/>
                </a:solidFill>
                <a:latin typeface="Poor Richard" pitchFamily="18" charset="0"/>
              </a:rPr>
              <a:t>cofondateur du mouvement des non-alignés qui refuse l’alignement du</a:t>
            </a:r>
          </a:p>
          <a:p>
            <a:pPr algn="ctr"/>
            <a:r>
              <a:rPr lang="fr-FR" sz="2800" dirty="0" smtClean="0">
                <a:solidFill>
                  <a:srgbClr val="008000"/>
                </a:solidFill>
                <a:latin typeface="Poor Richard" pitchFamily="18" charset="0"/>
              </a:rPr>
              <a:t>pays sur l’un des deux blocs.</a:t>
            </a:r>
            <a:endParaRPr lang="fr-FR" sz="2800" dirty="0">
              <a:solidFill>
                <a:srgbClr val="008000"/>
              </a:solidFill>
              <a:latin typeface="Poor Richard" pitchFamily="18" charset="0"/>
            </a:endParaRPr>
          </a:p>
        </p:txBody>
      </p:sp>
      <p:pic>
        <p:nvPicPr>
          <p:cNvPr id="3" name="Image 2" descr="Sans titre.bmp"/>
          <p:cNvPicPr>
            <a:picLocks noChangeAspect="1"/>
          </p:cNvPicPr>
          <p:nvPr/>
        </p:nvPicPr>
        <p:blipFill>
          <a:blip r:embed="rId3"/>
          <a:srcRect l="4687" t="58750" r="31250" b="30000"/>
          <a:stretch>
            <a:fillRect/>
          </a:stretch>
        </p:blipFill>
        <p:spPr>
          <a:xfrm>
            <a:off x="1714480" y="214290"/>
            <a:ext cx="6971949" cy="857256"/>
          </a:xfrm>
          <a:prstGeom prst="rect">
            <a:avLst/>
          </a:prstGeom>
          <a:ln w="28575">
            <a:solidFill>
              <a:schemeClr val="tx1"/>
            </a:solidFill>
          </a:ln>
        </p:spPr>
      </p:pic>
      <p:pic>
        <p:nvPicPr>
          <p:cNvPr id="4" name="Image 3" descr="j0254500.gif"/>
          <p:cNvPicPr>
            <a:picLocks noChangeAspect="1"/>
          </p:cNvPicPr>
          <p:nvPr/>
        </p:nvPicPr>
        <p:blipFill>
          <a:blip r:embed="rId4" cstate="print"/>
          <a:stretch>
            <a:fillRect/>
          </a:stretch>
        </p:blipFill>
        <p:spPr>
          <a:xfrm>
            <a:off x="500034" y="214290"/>
            <a:ext cx="736476" cy="736476"/>
          </a:xfrm>
          <a:prstGeom prst="rect">
            <a:avLst/>
          </a:prstGeom>
        </p:spPr>
      </p:pic>
      <p:pic>
        <p:nvPicPr>
          <p:cNvPr id="5" name="Image 4" descr="Sans titre.bmp"/>
          <p:cNvPicPr>
            <a:picLocks noChangeAspect="1"/>
          </p:cNvPicPr>
          <p:nvPr/>
        </p:nvPicPr>
        <p:blipFill>
          <a:blip r:embed="rId5"/>
          <a:srcRect l="25781" t="28750" r="41406" b="16250"/>
          <a:stretch>
            <a:fillRect/>
          </a:stretch>
        </p:blipFill>
        <p:spPr>
          <a:xfrm>
            <a:off x="4071934" y="1428736"/>
            <a:ext cx="4286280" cy="4490389"/>
          </a:xfrm>
          <a:prstGeom prst="rect">
            <a:avLst/>
          </a:prstGeo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357158" y="714356"/>
            <a:ext cx="8501122" cy="5447645"/>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L’Inde, comme tous les nouveaux États indépendants, expriment à la </a:t>
            </a:r>
            <a:r>
              <a:rPr lang="fr-FR" sz="3200" dirty="0" smtClean="0">
                <a:solidFill>
                  <a:srgbClr val="FF0000"/>
                </a:solidFill>
                <a:effectLst>
                  <a:outerShdw blurRad="38100" dist="38100" dir="2700000" algn="tl">
                    <a:srgbClr val="000000">
                      <a:alpha val="43137"/>
                    </a:srgbClr>
                  </a:outerShdw>
                </a:effectLst>
                <a:latin typeface="Poor Richard" pitchFamily="18" charset="0"/>
              </a:rPr>
              <a:t>conférence de Bandoeng en 1955 </a:t>
            </a:r>
            <a:r>
              <a:rPr lang="fr-FR" sz="3200" dirty="0" smtClean="0">
                <a:solidFill>
                  <a:srgbClr val="0033CC"/>
                </a:solidFill>
                <a:latin typeface="Poor Richard" pitchFamily="18" charset="0"/>
              </a:rPr>
              <a:t>leur difficulté à affirmer leur indépendance face aux colonisateurs.</a:t>
            </a:r>
            <a:endParaRPr lang="fr-FR" sz="3200" u="sng" dirty="0" smtClean="0">
              <a:solidFill>
                <a:srgbClr val="0033CC"/>
              </a:solidFill>
              <a:effectLst>
                <a:outerShdw blurRad="38100" dist="38100" dir="2700000" algn="tl">
                  <a:srgbClr val="000000">
                    <a:alpha val="43137"/>
                  </a:srgbClr>
                </a:outerShdw>
              </a:effectLst>
              <a:latin typeface="Poor Richard" pitchFamily="18" charset="0"/>
            </a:endParaRPr>
          </a:p>
          <a:p>
            <a:endParaRPr lang="fr-FR" sz="1400" dirty="0" smtClean="0">
              <a:solidFill>
                <a:srgbClr val="0033CC"/>
              </a:solidFill>
              <a:latin typeface="Poor Richard" pitchFamily="18" charset="0"/>
            </a:endParaRPr>
          </a:p>
          <a:p>
            <a:r>
              <a:rPr lang="fr-FR" sz="3200" dirty="0" smtClean="0">
                <a:solidFill>
                  <a:srgbClr val="0033CC"/>
                </a:solidFill>
                <a:latin typeface="Poor Richard" pitchFamily="18" charset="0"/>
              </a:rPr>
              <a:t>En 1961, à la conférence de Belgrade, ils affirment leur choix de </a:t>
            </a:r>
            <a:r>
              <a:rPr lang="fr-FR" sz="3200" dirty="0" smtClean="0">
                <a:solidFill>
                  <a:srgbClr val="FF0000"/>
                </a:solidFill>
                <a:effectLst>
                  <a:outerShdw blurRad="38100" dist="38100" dir="2700000" algn="tl">
                    <a:srgbClr val="000000">
                      <a:alpha val="43137"/>
                    </a:srgbClr>
                  </a:outerShdw>
                </a:effectLst>
                <a:latin typeface="Poor Richard" pitchFamily="18" charset="0"/>
              </a:rPr>
              <a:t>non-alignement </a:t>
            </a:r>
            <a:r>
              <a:rPr lang="fr-FR" sz="3200" dirty="0" smtClean="0">
                <a:solidFill>
                  <a:srgbClr val="0033CC"/>
                </a:solidFill>
                <a:latin typeface="Poor Richard" pitchFamily="18" charset="0"/>
              </a:rPr>
              <a:t>(ni pour les Etats-Unis, ni pour l’URSS). </a:t>
            </a:r>
          </a:p>
          <a:p>
            <a:endParaRPr lang="fr-FR" sz="1400" u="sng" dirty="0" smtClean="0">
              <a:solidFill>
                <a:srgbClr val="0033CC"/>
              </a:solidFill>
              <a:latin typeface="Poor Richard" pitchFamily="18" charset="0"/>
            </a:endParaRPr>
          </a:p>
          <a:p>
            <a:r>
              <a:rPr lang="fr-FR" sz="3200" u="sng" dirty="0" smtClean="0">
                <a:solidFill>
                  <a:srgbClr val="0033CC"/>
                </a:solidFill>
                <a:latin typeface="Poor Richard" pitchFamily="18" charset="0"/>
              </a:rPr>
              <a:t>Nehru</a:t>
            </a:r>
            <a:r>
              <a:rPr lang="fr-FR" sz="3200" dirty="0" smtClean="0">
                <a:solidFill>
                  <a:srgbClr val="0033CC"/>
                </a:solidFill>
                <a:latin typeface="Poor Richard" pitchFamily="18" charset="0"/>
              </a:rPr>
              <a:t>, premier ministre indien, est l’un des leader de ce nouveau </a:t>
            </a:r>
            <a:r>
              <a:rPr lang="fr-FR" sz="3200" dirty="0" smtClean="0">
                <a:solidFill>
                  <a:srgbClr val="FF0000"/>
                </a:solidFill>
                <a:effectLst>
                  <a:outerShdw blurRad="38100" dist="38100" dir="2700000" algn="tl">
                    <a:srgbClr val="000000">
                      <a:alpha val="43137"/>
                    </a:srgbClr>
                  </a:outerShdw>
                </a:effectLst>
                <a:latin typeface="Poor Richard" pitchFamily="18" charset="0"/>
              </a:rPr>
              <a:t>Tiers-Monde</a:t>
            </a:r>
            <a:r>
              <a:rPr lang="fr-FR" sz="3200" dirty="0" smtClean="0">
                <a:solidFill>
                  <a:srgbClr val="0033CC"/>
                </a:solidFill>
                <a:latin typeface="Poor Richard" pitchFamily="18" charset="0"/>
              </a:rPr>
              <a:t>.</a:t>
            </a:r>
          </a:p>
          <a:p>
            <a:endParaRPr lang="fr-FR" sz="3200" dirty="0">
              <a:solidFill>
                <a:srgbClr val="0033CC"/>
              </a:solidFill>
              <a:latin typeface="Poor Richard" pitchFamily="18" charset="0"/>
            </a:endParaRPr>
          </a:p>
        </p:txBody>
      </p:sp>
      <p:pic>
        <p:nvPicPr>
          <p:cNvPr id="6" name="Image 5" descr="crayons-01.gif"/>
          <p:cNvPicPr>
            <a:picLocks noChangeAspect="1"/>
          </p:cNvPicPr>
          <p:nvPr/>
        </p:nvPicPr>
        <p:blipFill>
          <a:blip r:embed="rId3"/>
          <a:stretch>
            <a:fillRect/>
          </a:stretch>
        </p:blipFill>
        <p:spPr>
          <a:xfrm>
            <a:off x="8215338" y="1928802"/>
            <a:ext cx="690566" cy="103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4"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1"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357126" y="1357298"/>
            <a:ext cx="8572592" cy="3785652"/>
          </a:xfrm>
          <a:prstGeom prst="rect">
            <a:avLst/>
          </a:prstGeom>
        </p:spPr>
        <p:txBody>
          <a:bodyPr wrap="square">
            <a:spAutoFit/>
          </a:bodyPr>
          <a:lstStyle/>
          <a:p>
            <a:pPr algn="ctr"/>
            <a:r>
              <a:rPr lang="fr-FR" sz="6000" dirty="0" smtClean="0">
                <a:solidFill>
                  <a:srgbClr val="FF0000"/>
                </a:solidFill>
                <a:latin typeface="Poor Richard" pitchFamily="18" charset="0"/>
              </a:rPr>
              <a:t>III.    </a:t>
            </a:r>
            <a:r>
              <a:rPr lang="fr-FR" sz="6000" u="sng" dirty="0" smtClean="0">
                <a:solidFill>
                  <a:srgbClr val="FF0000"/>
                </a:solidFill>
                <a:latin typeface="Poor Richard" pitchFamily="18" charset="0"/>
              </a:rPr>
              <a:t>Un pays en construction : le développement économique et social.</a:t>
            </a:r>
          </a:p>
          <a:p>
            <a:pPr algn="ctr"/>
            <a:endParaRPr lang="fr-FR" sz="6000" u="sng" dirty="0" smtClean="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928670"/>
            <a:ext cx="8572560" cy="5632311"/>
          </a:xfrm>
          <a:prstGeom prst="rect">
            <a:avLst/>
          </a:prstGeom>
          <a:no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Nous sommes aujourd’hui un peuple libre et souverain. Nous avons parcouru un long chemin, mais le voyage est encore long. Notre objectif premier et immédiat sera de mettre fin aux violences qui défigurent la cause de la liberté. Cela sans oublier de prendre en considération les grandes difficultés économiques qu’endure une population en grande détresse. Notre peuple manque de nourriture, d’habits et d’autres nécessités. Nous devons rapidement promouvoir l’industrialisation, ce qui contribuera à accroître la richesse de l’État. La production est aujourd’hui notre première priorité. Le gouvernement indien examine actuellement différents grands projets pour le développement des vallées fluviales : contrôle du flux des rivières grâce à la construction de barrages, irrigation. »</a:t>
            </a:r>
          </a:p>
          <a:p>
            <a:pPr marL="0" marR="0" lvl="0" indent="0" defTabSz="914400" rtl="0" eaLnBrk="1" fontAlgn="base" latinLnBrk="0" hangingPunct="1">
              <a:lnSpc>
                <a:spcPct val="100000"/>
              </a:lnSpc>
              <a:spcBef>
                <a:spcPct val="0"/>
              </a:spcBef>
              <a:spcAft>
                <a:spcPct val="0"/>
              </a:spcAft>
              <a:buClrTx/>
              <a:buSzTx/>
              <a:buFontTx/>
              <a:buNone/>
              <a:tabLst/>
            </a:pPr>
            <a:endParaRPr lang="fr-FR" sz="2400" dirty="0" smtClean="0">
              <a:latin typeface="Poor Richard"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D’après le </a:t>
            </a:r>
            <a:r>
              <a:rPr kumimoji="0" lang="fr-FR" sz="2400" b="0" i="1"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discours radiodiffusé de Nehru</a:t>
            </a:r>
            <a:r>
              <a:rPr kumimoji="0" lang="fr-FR" sz="24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le 15 août 1947</a:t>
            </a:r>
            <a:endParaRPr kumimoji="0" lang="fr-FR" sz="2400" b="0" i="0" u="none" strike="noStrike" cap="none" normalizeH="0" baseline="0" dirty="0" smtClean="0">
              <a:ln>
                <a:noFill/>
              </a:ln>
              <a:solidFill>
                <a:schemeClr val="tx1"/>
              </a:solidFill>
              <a:effectLst/>
              <a:latin typeface="Poor Richard"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71678"/>
            <a:ext cx="9144000"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7200"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rPr>
              <a:t>Indépendances et construction de nouveaux États</a:t>
            </a:r>
          </a:p>
        </p:txBody>
      </p:sp>
      <p:sp>
        <p:nvSpPr>
          <p:cNvPr id="7" name="ZoneTexte 6"/>
          <p:cNvSpPr txBox="1"/>
          <p:nvPr/>
        </p:nvSpPr>
        <p:spPr>
          <a:xfrm>
            <a:off x="214282" y="571480"/>
            <a:ext cx="8715436" cy="584775"/>
          </a:xfrm>
          <a:prstGeom prst="rect">
            <a:avLst/>
          </a:prstGeom>
          <a:solidFill>
            <a:srgbClr val="B2B2B2">
              <a:alpha val="20000"/>
            </a:srgbClr>
          </a:solidFill>
          <a:ln>
            <a:solidFill>
              <a:srgbClr val="FF0000"/>
            </a:solidFill>
          </a:ln>
        </p:spPr>
        <p:txBody>
          <a:bodyPr wrap="square" rtlCol="0">
            <a:spAutoFit/>
          </a:bodyPr>
          <a:lstStyle/>
          <a:p>
            <a:pPr algn="ctr"/>
            <a:r>
              <a:rPr lang="fr-FR" sz="3200" dirty="0" smtClean="0">
                <a:solidFill>
                  <a:srgbClr val="FF0000"/>
                </a:solidFill>
                <a:latin typeface="Poor Richard" pitchFamily="18" charset="0"/>
              </a:rPr>
              <a:t>Chapitre  1</a:t>
            </a:r>
            <a:endParaRPr lang="fr-FR" sz="3200"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7" name="Rectangle 6"/>
          <p:cNvSpPr/>
          <p:nvPr/>
        </p:nvSpPr>
        <p:spPr>
          <a:xfrm>
            <a:off x="285720" y="1000108"/>
            <a:ext cx="8572560" cy="5016758"/>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  Les nouveaux États doivent faire face à de </a:t>
            </a:r>
            <a:r>
              <a:rPr lang="fr-FR" sz="3200" u="sng" dirty="0" smtClean="0">
                <a:solidFill>
                  <a:srgbClr val="0033CC"/>
                </a:solidFill>
                <a:latin typeface="Poor Richard" pitchFamily="18" charset="0"/>
              </a:rPr>
              <a:t>nombreux défis </a:t>
            </a:r>
            <a:r>
              <a:rPr lang="fr-FR" sz="3200" dirty="0" smtClean="0">
                <a:solidFill>
                  <a:srgbClr val="0033CC"/>
                </a:solidFill>
                <a:latin typeface="Poor Richard" pitchFamily="18" charset="0"/>
              </a:rPr>
              <a:t>: politique, économique et social. </a:t>
            </a:r>
          </a:p>
          <a:p>
            <a:endParaRPr lang="fr-FR" sz="3200" dirty="0" smtClean="0">
              <a:solidFill>
                <a:srgbClr val="0033CC"/>
              </a:solidFill>
              <a:latin typeface="Poor Richard" pitchFamily="18" charset="0"/>
            </a:endParaRPr>
          </a:p>
          <a:p>
            <a:r>
              <a:rPr lang="fr-FR" sz="3200" dirty="0" smtClean="0">
                <a:solidFill>
                  <a:srgbClr val="0033CC"/>
                </a:solidFill>
                <a:latin typeface="Poor Richard" pitchFamily="18" charset="0"/>
              </a:rPr>
              <a:t>Il s’agit de construire des États viables et de sortir du sous-développement. </a:t>
            </a:r>
          </a:p>
          <a:p>
            <a:endParaRPr lang="fr-FR" sz="3200" dirty="0" smtClean="0">
              <a:solidFill>
                <a:srgbClr val="0033CC"/>
              </a:solidFill>
              <a:latin typeface="Poor Richard" pitchFamily="18" charset="0"/>
            </a:endParaRPr>
          </a:p>
          <a:p>
            <a:r>
              <a:rPr lang="fr-FR" sz="3200" dirty="0" smtClean="0">
                <a:solidFill>
                  <a:srgbClr val="0033CC"/>
                </a:solidFill>
                <a:latin typeface="Poor Richard" pitchFamily="18" charset="0"/>
              </a:rPr>
              <a:t>L‘État Indien intervient sous la forme de </a:t>
            </a:r>
            <a:r>
              <a:rPr lang="fr-FR" sz="3200" u="sng" dirty="0" smtClean="0">
                <a:solidFill>
                  <a:srgbClr val="0033CC"/>
                </a:solidFill>
                <a:latin typeface="Poor Richard" pitchFamily="18" charset="0"/>
              </a:rPr>
              <a:t>plans</a:t>
            </a:r>
            <a:r>
              <a:rPr lang="fr-FR" sz="3200" dirty="0" smtClean="0">
                <a:solidFill>
                  <a:srgbClr val="0033CC"/>
                </a:solidFill>
                <a:latin typeface="Poor Richard" pitchFamily="18" charset="0"/>
              </a:rPr>
              <a:t> pour augmenter la production agricole et se doter d'une industrie lourde.</a:t>
            </a:r>
          </a:p>
          <a:p>
            <a:endParaRPr lang="fr-FR" sz="3200" dirty="0">
              <a:solidFill>
                <a:srgbClr val="0033CC"/>
              </a:solidFill>
              <a:latin typeface="Poor Richard" pitchFamily="18" charset="0"/>
            </a:endParaRPr>
          </a:p>
        </p:txBody>
      </p:sp>
      <p:pic>
        <p:nvPicPr>
          <p:cNvPr id="6" name="Image 5" descr="crayons-01.gif"/>
          <p:cNvPicPr>
            <a:picLocks noChangeAspect="1"/>
          </p:cNvPicPr>
          <p:nvPr/>
        </p:nvPicPr>
        <p:blipFill>
          <a:blip r:embed="rId3"/>
          <a:stretch>
            <a:fillRect/>
          </a:stretch>
        </p:blipFill>
        <p:spPr>
          <a:xfrm>
            <a:off x="8001024" y="3286124"/>
            <a:ext cx="690566" cy="103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2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3" name="ZoneTexte 2"/>
          <p:cNvSpPr txBox="1"/>
          <p:nvPr/>
        </p:nvSpPr>
        <p:spPr>
          <a:xfrm>
            <a:off x="214282" y="3357562"/>
            <a:ext cx="3929058" cy="954107"/>
          </a:xfrm>
          <a:prstGeom prst="rect">
            <a:avLst/>
          </a:prstGeom>
          <a:noFill/>
        </p:spPr>
        <p:txBody>
          <a:bodyPr wrap="square" rtlCol="0">
            <a:spAutoFit/>
          </a:bodyPr>
          <a:lstStyle/>
          <a:p>
            <a:pPr algn="ctr"/>
            <a:r>
              <a:rPr lang="fr-FR" sz="2800" dirty="0" smtClean="0">
                <a:latin typeface="Poor Richard" pitchFamily="18" charset="0"/>
              </a:rPr>
              <a:t>Carte à compléter à l’aide de votre              page 135</a:t>
            </a:r>
            <a:endParaRPr lang="fr-FR" sz="2800" dirty="0">
              <a:latin typeface="Poor Richard" pitchFamily="18" charset="0"/>
            </a:endParaRPr>
          </a:p>
        </p:txBody>
      </p:sp>
      <p:pic>
        <p:nvPicPr>
          <p:cNvPr id="4" name="Image 3" descr="j0354499.gif"/>
          <p:cNvPicPr>
            <a:picLocks noChangeAspect="1"/>
          </p:cNvPicPr>
          <p:nvPr/>
        </p:nvPicPr>
        <p:blipFill>
          <a:blip r:embed="rId3"/>
          <a:stretch>
            <a:fillRect/>
          </a:stretch>
        </p:blipFill>
        <p:spPr>
          <a:xfrm>
            <a:off x="1714480" y="3857628"/>
            <a:ext cx="674079" cy="515472"/>
          </a:xfrm>
          <a:prstGeom prst="rect">
            <a:avLst/>
          </a:prstGeom>
        </p:spPr>
      </p:pic>
      <p:pic>
        <p:nvPicPr>
          <p:cNvPr id="5" name="Image 4" descr="numérisation0001.jpg"/>
          <p:cNvPicPr>
            <a:picLocks noChangeAspect="1"/>
          </p:cNvPicPr>
          <p:nvPr/>
        </p:nvPicPr>
        <p:blipFill>
          <a:blip r:embed="rId4" cstate="print">
            <a:lum bright="10000" contrast="10000"/>
          </a:blip>
          <a:srcRect l="4160" t="4166" r="7025" b="16666"/>
          <a:stretch>
            <a:fillRect/>
          </a:stretch>
        </p:blipFill>
        <p:spPr>
          <a:xfrm rot="16200000">
            <a:off x="4972429" y="-400453"/>
            <a:ext cx="2913918" cy="4143404"/>
          </a:xfrm>
          <a:prstGeom prst="rect">
            <a:avLst/>
          </a:prstGeom>
          <a:ln w="28575">
            <a:solidFill>
              <a:schemeClr val="tx1"/>
            </a:solidFill>
          </a:ln>
        </p:spPr>
      </p:pic>
      <p:pic>
        <p:nvPicPr>
          <p:cNvPr id="6" name="Image 5" descr="Sans titre.bmp"/>
          <p:cNvPicPr>
            <a:picLocks noChangeAspect="1"/>
          </p:cNvPicPr>
          <p:nvPr/>
        </p:nvPicPr>
        <p:blipFill>
          <a:blip r:embed="rId5"/>
          <a:srcRect l="12500" t="17500" r="19531" b="6250"/>
          <a:stretch>
            <a:fillRect/>
          </a:stretch>
        </p:blipFill>
        <p:spPr>
          <a:xfrm>
            <a:off x="4357686" y="3786190"/>
            <a:ext cx="4177366" cy="2928958"/>
          </a:xfrm>
          <a:prstGeom prst="rect">
            <a:avLst/>
          </a:prstGeom>
          <a:ln w="28575">
            <a:solidFill>
              <a:schemeClr val="tx1"/>
            </a:solidFill>
          </a:ln>
        </p:spPr>
      </p:pic>
      <p:cxnSp>
        <p:nvCxnSpPr>
          <p:cNvPr id="8" name="Connecteur droit avec flèche 7"/>
          <p:cNvCxnSpPr/>
          <p:nvPr/>
        </p:nvCxnSpPr>
        <p:spPr>
          <a:xfrm rot="5400000">
            <a:off x="6035685" y="3464719"/>
            <a:ext cx="500860" cy="7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Image 9" descr="chrono871_1.gif"/>
          <p:cNvPicPr>
            <a:picLocks noChangeAspect="1"/>
          </p:cNvPicPr>
          <p:nvPr/>
        </p:nvPicPr>
        <p:blipFill>
          <a:blip r:embed="rId6" cstate="print"/>
          <a:srcRect/>
          <a:stretch>
            <a:fillRect/>
          </a:stretch>
        </p:blipFill>
        <p:spPr bwMode="auto">
          <a:xfrm>
            <a:off x="1428728" y="1000108"/>
            <a:ext cx="1625950" cy="1625950"/>
          </a:xfrm>
          <a:prstGeom prst="rect">
            <a:avLst/>
          </a:prstGeom>
          <a:noFill/>
          <a:ln w="9525">
            <a:noFill/>
            <a:miter lim="800000"/>
            <a:headEnd/>
            <a:tailEnd/>
          </a:ln>
        </p:spPr>
      </p:pic>
      <p:sp>
        <p:nvSpPr>
          <p:cNvPr id="11" name="Rectangle 10"/>
          <p:cNvSpPr/>
          <p:nvPr/>
        </p:nvSpPr>
        <p:spPr>
          <a:xfrm>
            <a:off x="1285852" y="2285992"/>
            <a:ext cx="92869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anim calcmode="discrete" valueType="clr">
                                      <p:cBhvr override="childStyle">
                                        <p:cTn id="1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gtEl>
                                        <p:attrNameLst>
                                          <p:attrName>fillcolor</p:attrName>
                                        </p:attrNameLst>
                                      </p:cBhvr>
                                      <p:tavLst>
                                        <p:tav tm="0">
                                          <p:val>
                                            <p:clrVal>
                                              <a:schemeClr val="accent2"/>
                                            </p:clrVal>
                                          </p:val>
                                        </p:tav>
                                        <p:tav tm="50000">
                                          <p:val>
                                            <p:clrVal>
                                              <a:schemeClr val="hlink"/>
                                            </p:clrVal>
                                          </p:val>
                                        </p:tav>
                                      </p:tavLst>
                                    </p:anim>
                                    <p:set>
                                      <p:cBhvr>
                                        <p:cTn id="13" dur="80"/>
                                        <p:tgtEl>
                                          <p:spTgt spid="3"/>
                                        </p:tgtEl>
                                        <p:attrNameLst>
                                          <p:attrName>fill.type</p:attrName>
                                        </p:attrNameLst>
                                      </p:cBhvr>
                                      <p:to>
                                        <p:strVal val="solid"/>
                                      </p:to>
                                    </p:set>
                                  </p:childTnLst>
                                </p:cTn>
                              </p:par>
                              <p:par>
                                <p:cTn id="14" presetID="5" presetClass="entr" presetSubtype="10"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5500"/>
                            </p:stCondLst>
                            <p:childTnLst>
                              <p:par>
                                <p:cTn id="22" presetID="7"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7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546"/>
            <a:ext cx="9144000" cy="4708981"/>
          </a:xfrm>
          <a:prstGeom prst="rect">
            <a:avLst/>
          </a:prstGeom>
        </p:spPr>
        <p:txBody>
          <a:bodyPr wrap="square">
            <a:spAutoFit/>
          </a:bodyPr>
          <a:lstStyle/>
          <a:p>
            <a:pPr algn="ctr"/>
            <a:r>
              <a:rPr lang="fr-FR" sz="6000" dirty="0" smtClean="0">
                <a:solidFill>
                  <a:srgbClr val="FF0000"/>
                </a:solidFill>
                <a:latin typeface="Poor Richard" pitchFamily="18" charset="0"/>
              </a:rPr>
              <a:t>I.    </a:t>
            </a:r>
            <a:r>
              <a:rPr lang="fr-FR" sz="6000" u="sng" dirty="0" smtClean="0">
                <a:solidFill>
                  <a:srgbClr val="FF0000"/>
                </a:solidFill>
                <a:latin typeface="Poor Richard" pitchFamily="18" charset="0"/>
              </a:rPr>
              <a:t>La marche vers l’indépendance et le processus de décolonisation : l’exemple de l’Inde britannique</a:t>
            </a:r>
          </a:p>
          <a:p>
            <a:pPr algn="ctr"/>
            <a:endParaRPr lang="fr-FR" sz="60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8596" y="2000240"/>
            <a:ext cx="8143932" cy="2554545"/>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Après la Seconde Guerre mondiale, l’Europe conserve encore de vastes </a:t>
            </a:r>
            <a:r>
              <a:rPr lang="fr-FR" sz="3200" u="sng" dirty="0" smtClean="0">
                <a:solidFill>
                  <a:srgbClr val="0033CC"/>
                </a:solidFill>
                <a:latin typeface="Poor Richard" pitchFamily="18" charset="0"/>
              </a:rPr>
              <a:t>empires coloniaux</a:t>
            </a:r>
            <a:r>
              <a:rPr lang="fr-FR" sz="3200" dirty="0" smtClean="0">
                <a:solidFill>
                  <a:srgbClr val="0033CC"/>
                </a:solidFill>
                <a:latin typeface="Poor Richard" pitchFamily="18" charset="0"/>
              </a:rPr>
              <a:t>. </a:t>
            </a:r>
          </a:p>
          <a:p>
            <a:r>
              <a:rPr lang="fr-FR" sz="3200" dirty="0" smtClean="0">
                <a:solidFill>
                  <a:srgbClr val="0033CC"/>
                </a:solidFill>
                <a:latin typeface="Poor Richard" pitchFamily="18" charset="0"/>
              </a:rPr>
              <a:t>Mais la guerre a affaibli l’Europe et des </a:t>
            </a:r>
            <a:r>
              <a:rPr lang="fr-FR" sz="3200" dirty="0" smtClean="0">
                <a:solidFill>
                  <a:srgbClr val="FF0000"/>
                </a:solidFill>
                <a:latin typeface="Poor Richard" pitchFamily="18" charset="0"/>
              </a:rPr>
              <a:t>mouvements</a:t>
            </a:r>
          </a:p>
          <a:p>
            <a:r>
              <a:rPr lang="fr-FR" sz="3200" dirty="0" smtClean="0">
                <a:solidFill>
                  <a:srgbClr val="FF0000"/>
                </a:solidFill>
                <a:latin typeface="Poor Richard" pitchFamily="18" charset="0"/>
              </a:rPr>
              <a:t>indépendantistes</a:t>
            </a:r>
            <a:r>
              <a:rPr lang="fr-FR" sz="3200" dirty="0" smtClean="0">
                <a:solidFill>
                  <a:srgbClr val="0033CC"/>
                </a:solidFill>
                <a:latin typeface="Poor Richard" pitchFamily="18" charset="0"/>
              </a:rPr>
              <a:t> se développent dans les colonies, comme en Inde britannique.</a:t>
            </a:r>
            <a:endParaRPr lang="fr-FR" sz="3200" dirty="0">
              <a:solidFill>
                <a:srgbClr val="0033CC"/>
              </a:solidFill>
              <a:latin typeface="Poor Richard" pitchFamily="18" charset="0"/>
            </a:endParaRPr>
          </a:p>
        </p:txBody>
      </p:sp>
      <p:pic>
        <p:nvPicPr>
          <p:cNvPr id="3" name="Image 2" descr="crayons-01.gif"/>
          <p:cNvPicPr>
            <a:picLocks noChangeAspect="1"/>
          </p:cNvPicPr>
          <p:nvPr/>
        </p:nvPicPr>
        <p:blipFill>
          <a:blip r:embed="rId2"/>
          <a:stretch>
            <a:fillRect/>
          </a:stretch>
        </p:blipFill>
        <p:spPr>
          <a:xfrm>
            <a:off x="4143372" y="642918"/>
            <a:ext cx="690566" cy="103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wipe(left)">
                                      <p:cBhvr>
                                        <p:cTn id="14" dur="2000"/>
                                        <p:tgtEl>
                                          <p:spTgt spid="10">
                                            <p:txEl>
                                              <p:pRg st="1" end="1"/>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j0354499.gif"/>
          <p:cNvPicPr>
            <a:picLocks noChangeAspect="1"/>
          </p:cNvPicPr>
          <p:nvPr/>
        </p:nvPicPr>
        <p:blipFill>
          <a:blip r:embed="rId2"/>
          <a:stretch>
            <a:fillRect/>
          </a:stretch>
        </p:blipFill>
        <p:spPr>
          <a:xfrm>
            <a:off x="2500298" y="571480"/>
            <a:ext cx="1071570" cy="819436"/>
          </a:xfrm>
          <a:prstGeom prst="rect">
            <a:avLst/>
          </a:prstGeom>
        </p:spPr>
      </p:pic>
      <p:sp>
        <p:nvSpPr>
          <p:cNvPr id="12" name="Rectangle 2"/>
          <p:cNvSpPr>
            <a:spLocks noChangeArrowheads="1"/>
          </p:cNvSpPr>
          <p:nvPr/>
        </p:nvSpPr>
        <p:spPr bwMode="auto">
          <a:xfrm>
            <a:off x="285720" y="2928934"/>
            <a:ext cx="864399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AutoNum type="arabicPeriod"/>
              <a:tabLst/>
            </a:pPr>
            <a:r>
              <a:rPr kumimoji="0" lang="fr-FR" sz="2800" b="0" i="0" u="none" strike="noStrike" cap="none" normalizeH="0" baseline="0" dirty="0" smtClean="0">
                <a:ln>
                  <a:noFill/>
                </a:ln>
                <a:solidFill>
                  <a:schemeClr val="tx1"/>
                </a:solidFill>
                <a:effectLst/>
                <a:latin typeface="Poor Richard" pitchFamily="18" charset="0"/>
                <a:ea typeface="Times New Roman" pitchFamily="18" charset="0"/>
                <a:cs typeface="Arial" pitchFamily="34" charset="0"/>
              </a:rPr>
              <a:t>Quel est l’homme qui a conduit l’Inde à</a:t>
            </a:r>
            <a:r>
              <a:rPr kumimoji="0" lang="fr-FR" sz="2800" b="0" i="0" u="none" strike="noStrike" cap="none" normalizeH="0" dirty="0" smtClean="0">
                <a:ln>
                  <a:noFill/>
                </a:ln>
                <a:solidFill>
                  <a:schemeClr val="tx1"/>
                </a:solidFill>
                <a:effectLst/>
                <a:latin typeface="Poor Richard" pitchFamily="18" charset="0"/>
                <a:ea typeface="Times New Roman" pitchFamily="18"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Times New Roman" pitchFamily="18" charset="0"/>
                <a:cs typeface="Arial" pitchFamily="34" charset="0"/>
              </a:rPr>
              <a:t>l’indépendance ? Quelle a été son action ?</a:t>
            </a:r>
            <a:r>
              <a:rPr lang="fr-FR" sz="2800" dirty="0" smtClean="0">
                <a:latin typeface="Poor Richard" pitchFamily="18" charset="0"/>
                <a:ea typeface="Times New Roman" pitchFamily="18" charset="0"/>
                <a:cs typeface="Arial" pitchFamily="34" charset="0"/>
              </a:rPr>
              <a:t>	</a:t>
            </a:r>
          </a:p>
          <a:p>
            <a:pPr marL="0" marR="0" lvl="0" indent="449263" algn="l" defTabSz="914400" rtl="0" eaLnBrk="1" fontAlgn="base" latinLnBrk="0" hangingPunct="1">
              <a:lnSpc>
                <a:spcPct val="100000"/>
              </a:lnSpc>
              <a:spcBef>
                <a:spcPct val="0"/>
              </a:spcBef>
              <a:spcAft>
                <a:spcPct val="0"/>
              </a:spcAft>
              <a:buClrTx/>
              <a:buSzTx/>
              <a:buFontTx/>
              <a:buAutoNum type="arabicPeriod"/>
              <a:tabLst/>
            </a:pPr>
            <a:endParaRPr kumimoji="0" lang="fr-FR" sz="2800" b="0" i="0" u="none" strike="noStrike" cap="none" normalizeH="0" baseline="0" dirty="0" smtClean="0">
              <a:ln>
                <a:noFill/>
              </a:ln>
              <a:solidFill>
                <a:schemeClr val="tx1"/>
              </a:solidFill>
              <a:effectLst/>
              <a:latin typeface="Poor Richard" pitchFamily="18"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AutoNum type="arabicPeriod"/>
              <a:tabLst/>
            </a:pPr>
            <a:r>
              <a:rPr kumimoji="0" lang="fr-FR" sz="2800" b="0" i="0" u="none" strike="noStrike" cap="none" normalizeH="0" baseline="0" dirty="0" smtClean="0">
                <a:ln>
                  <a:noFill/>
                </a:ln>
                <a:solidFill>
                  <a:schemeClr val="tx1"/>
                </a:solidFill>
                <a:effectLst/>
                <a:latin typeface="Poor Richard" pitchFamily="18" charset="0"/>
                <a:ea typeface="Times New Roman" pitchFamily="18" charset="0"/>
                <a:cs typeface="Arial" pitchFamily="34" charset="0"/>
              </a:rPr>
              <a:t>Quels sont les pays issus de cette indépendance ? Comment expliquer cette division ?</a:t>
            </a:r>
          </a:p>
        </p:txBody>
      </p:sp>
      <p:sp>
        <p:nvSpPr>
          <p:cNvPr id="13" name="ZoneTexte 12"/>
          <p:cNvSpPr txBox="1"/>
          <p:nvPr/>
        </p:nvSpPr>
        <p:spPr>
          <a:xfrm rot="20704217">
            <a:off x="3440231" y="615251"/>
            <a:ext cx="2857488" cy="523220"/>
          </a:xfrm>
          <a:prstGeom prst="rect">
            <a:avLst/>
          </a:prstGeom>
          <a:noFill/>
        </p:spPr>
        <p:txBody>
          <a:bodyPr wrap="square" rtlCol="0">
            <a:spAutoFit/>
          </a:bodyPr>
          <a:lstStyle/>
          <a:p>
            <a:pPr algn="ctr"/>
            <a:r>
              <a:rPr lang="fr-FR" sz="2800" dirty="0" smtClean="0">
                <a:latin typeface="Poor Richard" pitchFamily="18" charset="0"/>
              </a:rPr>
              <a:t>Pages 126-127</a:t>
            </a:r>
            <a:endParaRPr lang="fr-FR" sz="2800" dirty="0">
              <a:latin typeface="Poor Richard" pitchFamily="18" charset="0"/>
            </a:endParaRPr>
          </a:p>
        </p:txBody>
      </p:sp>
      <p:sp>
        <p:nvSpPr>
          <p:cNvPr id="14" name="ZoneTexte 13"/>
          <p:cNvSpPr txBox="1"/>
          <p:nvPr/>
        </p:nvSpPr>
        <p:spPr>
          <a:xfrm>
            <a:off x="214282" y="1857364"/>
            <a:ext cx="8501122" cy="523220"/>
          </a:xfrm>
          <a:prstGeom prst="rect">
            <a:avLst/>
          </a:prstGeom>
          <a:noFill/>
        </p:spPr>
        <p:txBody>
          <a:bodyPr wrap="square" rtlCol="0">
            <a:spAutoFit/>
          </a:bodyPr>
          <a:lstStyle/>
          <a:p>
            <a:pPr algn="ctr"/>
            <a:r>
              <a:rPr lang="fr-FR" sz="2800" u="sng" dirty="0" smtClean="0">
                <a:latin typeface="Poor Richard" pitchFamily="18" charset="0"/>
              </a:rPr>
              <a:t>Recopiez puis répondez aux questions ci-dessous</a:t>
            </a:r>
            <a:endParaRPr lang="fr-FR" sz="2800" u="sng"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1"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0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2000"/>
                                        <p:tgtEl>
                                          <p:spTgt spid="1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cstate="print"/>
          <a:stretch>
            <a:fillRect/>
          </a:stretch>
        </p:blipFill>
        <p:spPr>
          <a:xfrm>
            <a:off x="285720" y="214290"/>
            <a:ext cx="736476" cy="736476"/>
          </a:xfrm>
          <a:prstGeom prst="rect">
            <a:avLst/>
          </a:prstGeom>
        </p:spPr>
      </p:pic>
      <p:pic>
        <p:nvPicPr>
          <p:cNvPr id="6" name="Image 5" descr="Sans titre.bmp"/>
          <p:cNvPicPr>
            <a:picLocks noChangeAspect="1"/>
          </p:cNvPicPr>
          <p:nvPr/>
        </p:nvPicPr>
        <p:blipFill>
          <a:blip r:embed="rId3"/>
          <a:srcRect l="22656" t="31250" r="37500" b="20000"/>
          <a:stretch>
            <a:fillRect/>
          </a:stretch>
        </p:blipFill>
        <p:spPr>
          <a:xfrm>
            <a:off x="3428992" y="1714488"/>
            <a:ext cx="5572164" cy="4261065"/>
          </a:xfrm>
          <a:prstGeom prst="rect">
            <a:avLst/>
          </a:prstGeom>
          <a:ln w="28575">
            <a:solidFill>
              <a:schemeClr val="tx1"/>
            </a:solidFill>
          </a:ln>
        </p:spPr>
      </p:pic>
      <p:sp>
        <p:nvSpPr>
          <p:cNvPr id="7" name="Rectangle 6"/>
          <p:cNvSpPr/>
          <p:nvPr/>
        </p:nvSpPr>
        <p:spPr>
          <a:xfrm>
            <a:off x="714348" y="285728"/>
            <a:ext cx="8429652" cy="954107"/>
          </a:xfrm>
          <a:prstGeom prst="rect">
            <a:avLst/>
          </a:prstGeom>
        </p:spPr>
        <p:txBody>
          <a:bodyPr wrap="square">
            <a:spAutoFit/>
          </a:bodyPr>
          <a:lstStyle/>
          <a:p>
            <a:pPr lvl="0" indent="449263" algn="ctr" fontAlgn="base">
              <a:spcBef>
                <a:spcPct val="0"/>
              </a:spcBef>
              <a:spcAft>
                <a:spcPct val="0"/>
              </a:spcAft>
              <a:buFontTx/>
              <a:buAutoNum type="arabicPeriod"/>
            </a:pPr>
            <a:r>
              <a:rPr lang="fr-FR" sz="2800" dirty="0" smtClean="0">
                <a:latin typeface="Poor Richard" pitchFamily="18" charset="0"/>
                <a:ea typeface="Times New Roman" pitchFamily="18" charset="0"/>
                <a:cs typeface="Arial" pitchFamily="34" charset="0"/>
              </a:rPr>
              <a:t>Quel est l’homme qui a conduit l’Inde à l’indépendance ? </a:t>
            </a:r>
          </a:p>
          <a:p>
            <a:pPr lvl="0" indent="449263" algn="ctr" fontAlgn="base">
              <a:spcBef>
                <a:spcPct val="0"/>
              </a:spcBef>
              <a:spcAft>
                <a:spcPct val="0"/>
              </a:spcAft>
            </a:pPr>
            <a:r>
              <a:rPr lang="fr-FR" sz="2800" dirty="0" smtClean="0">
                <a:latin typeface="Poor Richard" pitchFamily="18" charset="0"/>
                <a:ea typeface="Times New Roman" pitchFamily="18" charset="0"/>
                <a:cs typeface="Arial" pitchFamily="34" charset="0"/>
              </a:rPr>
              <a:t>Quelle a été son action ?</a:t>
            </a:r>
          </a:p>
        </p:txBody>
      </p:sp>
      <p:pic>
        <p:nvPicPr>
          <p:cNvPr id="8" name="Image 7" descr="Sans titre.bmp"/>
          <p:cNvPicPr>
            <a:picLocks noChangeAspect="1"/>
          </p:cNvPicPr>
          <p:nvPr/>
        </p:nvPicPr>
        <p:blipFill>
          <a:blip r:embed="rId4"/>
          <a:srcRect l="42969" t="36250" r="39843" b="15000"/>
          <a:stretch>
            <a:fillRect/>
          </a:stretch>
        </p:blipFill>
        <p:spPr>
          <a:xfrm>
            <a:off x="142844" y="1000108"/>
            <a:ext cx="3143272" cy="5572164"/>
          </a:xfrm>
          <a:prstGeom prst="rect">
            <a:avLst/>
          </a:prstGeom>
          <a:ln w="28575">
            <a:solidFill>
              <a:schemeClr val="tx1"/>
            </a:solidFill>
          </a:ln>
        </p:spPr>
      </p:pic>
      <p:sp>
        <p:nvSpPr>
          <p:cNvPr id="9" name="Rectangle 8"/>
          <p:cNvSpPr/>
          <p:nvPr/>
        </p:nvSpPr>
        <p:spPr>
          <a:xfrm>
            <a:off x="500034" y="2428868"/>
            <a:ext cx="2571768" cy="1714512"/>
          </a:xfrm>
          <a:prstGeom prst="rect">
            <a:avLst/>
          </a:prstGeom>
          <a:solidFill>
            <a:srgbClr val="008000">
              <a:alpha val="30196"/>
            </a:srgbClr>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500430" y="3000372"/>
            <a:ext cx="5357850" cy="2246769"/>
          </a:xfrm>
          <a:prstGeom prst="rect">
            <a:avLst/>
          </a:prstGeom>
        </p:spPr>
        <p:txBody>
          <a:bodyPr wrap="square">
            <a:spAutoFit/>
          </a:bodyPr>
          <a:lstStyle/>
          <a:p>
            <a:pPr indent="449263" algn="ctr" fontAlgn="base">
              <a:spcBef>
                <a:spcPct val="0"/>
              </a:spcBef>
              <a:spcAft>
                <a:spcPct val="0"/>
              </a:spcAft>
            </a:pPr>
            <a:r>
              <a:rPr lang="fr-FR" sz="2800" dirty="0" smtClean="0">
                <a:solidFill>
                  <a:srgbClr val="008000"/>
                </a:solidFill>
                <a:latin typeface="Poor Richard" pitchFamily="18" charset="0"/>
              </a:rPr>
              <a:t>C’est le </a:t>
            </a:r>
            <a:r>
              <a:rPr lang="fr-FR" sz="2800" i="1" dirty="0" smtClean="0">
                <a:solidFill>
                  <a:srgbClr val="008000"/>
                </a:solidFill>
                <a:latin typeface="Poor Richard" pitchFamily="18" charset="0"/>
              </a:rPr>
              <a:t>Mahatma</a:t>
            </a:r>
            <a:r>
              <a:rPr lang="fr-FR" sz="2800" dirty="0" smtClean="0">
                <a:solidFill>
                  <a:srgbClr val="008000"/>
                </a:solidFill>
                <a:latin typeface="Poor Richard" pitchFamily="18" charset="0"/>
              </a:rPr>
              <a:t> ( =« grande âme ») </a:t>
            </a:r>
            <a:r>
              <a:rPr lang="fr-FR" sz="2800" dirty="0" smtClean="0">
                <a:solidFill>
                  <a:srgbClr val="008000"/>
                </a:solidFill>
                <a:effectLst>
                  <a:outerShdw blurRad="38100" dist="38100" dir="2700000" algn="tl">
                    <a:srgbClr val="000000">
                      <a:alpha val="43137"/>
                    </a:srgbClr>
                  </a:outerShdw>
                </a:effectLst>
                <a:latin typeface="Poor Richard" pitchFamily="18" charset="0"/>
              </a:rPr>
              <a:t>Gandhi</a:t>
            </a:r>
            <a:r>
              <a:rPr lang="fr-FR" sz="2800" dirty="0" smtClean="0">
                <a:solidFill>
                  <a:srgbClr val="008000"/>
                </a:solidFill>
                <a:latin typeface="Poor Richard" pitchFamily="18" charset="0"/>
              </a:rPr>
              <a:t> (1869-1948), qui obtient l’indépendance de l’Inde en 1947 par la non-violence et la désobéissance civile. </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par>
                                <p:cTn id="10" presetID="21"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0-#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5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0"/>
                                        </p:tgtEl>
                                        <p:attrNameLst>
                                          <p:attrName>style.visibility</p:attrName>
                                        </p:attrNameLst>
                                      </p:cBhvr>
                                      <p:to>
                                        <p:strVal val="visible"/>
                                      </p:to>
                                    </p:set>
                                    <p:anim calcmode="discrete" valueType="clr">
                                      <p:cBhvr override="childStyle">
                                        <p:cTn id="3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
                                        </p:tgtEl>
                                        <p:attrNameLst>
                                          <p:attrName>fillcolor</p:attrName>
                                        </p:attrNameLst>
                                      </p:cBhvr>
                                      <p:tavLst>
                                        <p:tav tm="0">
                                          <p:val>
                                            <p:clrVal>
                                              <a:schemeClr val="accent2"/>
                                            </p:clrVal>
                                          </p:val>
                                        </p:tav>
                                        <p:tav tm="50000">
                                          <p:val>
                                            <p:clrVal>
                                              <a:schemeClr val="hlink"/>
                                            </p:clrVal>
                                          </p:val>
                                        </p:tav>
                                      </p:tavLst>
                                    </p:anim>
                                    <p:set>
                                      <p:cBhvr>
                                        <p:cTn id="3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cstate="print"/>
          <a:stretch>
            <a:fillRect/>
          </a:stretch>
        </p:blipFill>
        <p:spPr>
          <a:xfrm>
            <a:off x="571472" y="214290"/>
            <a:ext cx="736476" cy="736476"/>
          </a:xfrm>
          <a:prstGeom prst="rect">
            <a:avLst/>
          </a:prstGeom>
        </p:spPr>
      </p:pic>
      <p:sp>
        <p:nvSpPr>
          <p:cNvPr id="3" name="Rectangle 2"/>
          <p:cNvSpPr/>
          <p:nvPr/>
        </p:nvSpPr>
        <p:spPr>
          <a:xfrm>
            <a:off x="428596" y="214290"/>
            <a:ext cx="8715404" cy="954107"/>
          </a:xfrm>
          <a:prstGeom prst="rect">
            <a:avLst/>
          </a:prstGeom>
        </p:spPr>
        <p:txBody>
          <a:bodyPr wrap="square">
            <a:spAutoFit/>
          </a:bodyPr>
          <a:lstStyle/>
          <a:p>
            <a:pPr lvl="0" indent="449263" algn="ctr" eaLnBrk="0" fontAlgn="base" hangingPunct="0">
              <a:spcBef>
                <a:spcPct val="0"/>
              </a:spcBef>
              <a:spcAft>
                <a:spcPct val="0"/>
              </a:spcAft>
            </a:pPr>
            <a:r>
              <a:rPr lang="fr-FR" sz="2800" dirty="0" smtClean="0">
                <a:latin typeface="Poor Richard" pitchFamily="18" charset="0"/>
                <a:ea typeface="Times New Roman" pitchFamily="18" charset="0"/>
                <a:cs typeface="Arial" pitchFamily="34" charset="0"/>
              </a:rPr>
              <a:t>2.   Quels sont les pays issus de cette indépendance ? Comment expliquer cette division ?</a:t>
            </a:r>
          </a:p>
        </p:txBody>
      </p:sp>
      <p:pic>
        <p:nvPicPr>
          <p:cNvPr id="4" name="Image 3" descr="Sans titre.bmp"/>
          <p:cNvPicPr>
            <a:picLocks noChangeAspect="1"/>
          </p:cNvPicPr>
          <p:nvPr/>
        </p:nvPicPr>
        <p:blipFill>
          <a:blip r:embed="rId3"/>
          <a:srcRect l="25781" t="13750" r="36719" b="8750"/>
          <a:stretch>
            <a:fillRect/>
          </a:stretch>
        </p:blipFill>
        <p:spPr>
          <a:xfrm>
            <a:off x="2518734" y="1357298"/>
            <a:ext cx="3982092" cy="5143536"/>
          </a:xfrm>
          <a:prstGeom prst="rect">
            <a:avLst/>
          </a:prstGeom>
          <a:ln w="28575">
            <a:solidFill>
              <a:srgbClr val="008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21"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anim calcmode="lin" valueType="num">
                                      <p:cBhvr>
                                        <p:cTn id="18" dur="400" fill="hold"/>
                                        <p:tgtEl>
                                          <p:spTgt spid="4"/>
                                        </p:tgtEl>
                                        <p:attrNameLst>
                                          <p:attrName>ppt_x</p:attrName>
                                        </p:attrNameLst>
                                      </p:cBhvr>
                                      <p:tavLst>
                                        <p:tav tm="0">
                                          <p:val>
                                            <p:strVal val="#ppt_x"/>
                                          </p:val>
                                        </p:tav>
                                        <p:tav tm="100000">
                                          <p:val>
                                            <p:strVal val="#ppt_x"/>
                                          </p:val>
                                        </p:tav>
                                      </p:tavLst>
                                    </p:anim>
                                    <p:anim calcmode="lin" valueType="num">
                                      <p:cBhvr>
                                        <p:cTn id="19" dur="400" fill="hold"/>
                                        <p:tgtEl>
                                          <p:spTgt spid="4"/>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XP\Mes documents\Mes images\indepar 2.GIF"/>
          <p:cNvPicPr>
            <a:picLocks noChangeAspect="1" noChangeArrowheads="1"/>
          </p:cNvPicPr>
          <p:nvPr/>
        </p:nvPicPr>
        <p:blipFill>
          <a:blip r:embed="rId2" cstate="print"/>
          <a:srcRect/>
          <a:stretch>
            <a:fillRect/>
          </a:stretch>
        </p:blipFill>
        <p:spPr bwMode="auto">
          <a:xfrm>
            <a:off x="-15264" y="0"/>
            <a:ext cx="9159264" cy="6857999"/>
          </a:xfrm>
          <a:prstGeom prst="rect">
            <a:avLst/>
          </a:prstGeom>
          <a:noFill/>
        </p:spPr>
      </p:pic>
      <p:pic>
        <p:nvPicPr>
          <p:cNvPr id="5" name="Image 4" descr="drapeaux-royaume-uni-12.gif"/>
          <p:cNvPicPr>
            <a:picLocks noChangeAspect="1"/>
          </p:cNvPicPr>
          <p:nvPr/>
        </p:nvPicPr>
        <p:blipFill>
          <a:blip r:embed="rId3" cstate="print"/>
          <a:stretch>
            <a:fillRect/>
          </a:stretch>
        </p:blipFill>
        <p:spPr>
          <a:xfrm>
            <a:off x="3071802" y="2500306"/>
            <a:ext cx="1881189" cy="1418954"/>
          </a:xfrm>
          <a:prstGeom prst="rect">
            <a:avLst/>
          </a:prstGeom>
        </p:spPr>
      </p:pic>
      <p:sp>
        <p:nvSpPr>
          <p:cNvPr id="6" name="ZoneTexte 5"/>
          <p:cNvSpPr txBox="1"/>
          <p:nvPr/>
        </p:nvSpPr>
        <p:spPr>
          <a:xfrm>
            <a:off x="1428728" y="1928802"/>
            <a:ext cx="2928958" cy="523220"/>
          </a:xfrm>
          <a:prstGeom prst="rect">
            <a:avLst/>
          </a:prstGeom>
          <a:noFill/>
        </p:spPr>
        <p:txBody>
          <a:bodyPr wrap="square" rtlCol="0">
            <a:spAutoFit/>
          </a:bodyPr>
          <a:lstStyle/>
          <a:p>
            <a:pPr algn="ctr"/>
            <a:r>
              <a:rPr lang="fr-FR" sz="2800" i="1" dirty="0" smtClean="0">
                <a:solidFill>
                  <a:srgbClr val="FF0000"/>
                </a:solidFill>
                <a:latin typeface="Palatino Linotype" pitchFamily="18" charset="0"/>
              </a:rPr>
              <a:t>LES INDES</a:t>
            </a:r>
            <a:endParaRPr lang="fr-FR" sz="2800" i="1" dirty="0">
              <a:solidFill>
                <a:srgbClr val="FF0000"/>
              </a:solidFill>
              <a:latin typeface="Palatino Linotype" pitchFamily="18" charset="0"/>
            </a:endParaRPr>
          </a:p>
        </p:txBody>
      </p:sp>
      <p:sp>
        <p:nvSpPr>
          <p:cNvPr id="7" name="ZoneTexte 6"/>
          <p:cNvSpPr txBox="1"/>
          <p:nvPr/>
        </p:nvSpPr>
        <p:spPr>
          <a:xfrm>
            <a:off x="4786314" y="2786058"/>
            <a:ext cx="3214710" cy="523220"/>
          </a:xfrm>
          <a:prstGeom prst="rect">
            <a:avLst/>
          </a:prstGeom>
          <a:noFill/>
        </p:spPr>
        <p:txBody>
          <a:bodyPr wrap="square" rtlCol="0">
            <a:spAutoFit/>
          </a:bodyPr>
          <a:lstStyle/>
          <a:p>
            <a:r>
              <a:rPr lang="fr-FR" sz="2800" i="1" dirty="0" smtClean="0">
                <a:solidFill>
                  <a:srgbClr val="FF0000"/>
                </a:solidFill>
                <a:latin typeface="Palatino Linotype" pitchFamily="18" charset="0"/>
              </a:rPr>
              <a:t>BRITANNIQUES</a:t>
            </a:r>
            <a:endParaRPr lang="fr-FR" sz="2800" i="1" dirty="0">
              <a:solidFill>
                <a:srgbClr val="FF0000"/>
              </a:solidFill>
              <a:latin typeface="Palatino Linotype" pitchFamily="18" charset="0"/>
            </a:endParaRPr>
          </a:p>
        </p:txBody>
      </p:sp>
      <p:sp>
        <p:nvSpPr>
          <p:cNvPr id="8" name="ZoneTexte 7"/>
          <p:cNvSpPr txBox="1"/>
          <p:nvPr/>
        </p:nvSpPr>
        <p:spPr>
          <a:xfrm>
            <a:off x="0" y="2924944"/>
            <a:ext cx="9144000" cy="1200329"/>
          </a:xfrm>
          <a:prstGeom prst="rect">
            <a:avLst/>
          </a:prstGeom>
          <a:noFill/>
        </p:spPr>
        <p:txBody>
          <a:bodyPr wrap="square" rtlCol="0">
            <a:spAutoFit/>
          </a:bodyPr>
          <a:lstStyle/>
          <a:p>
            <a:pPr algn="ctr"/>
            <a:r>
              <a:rPr lang="fr-FR" sz="3600" dirty="0" smtClean="0">
                <a:latin typeface="Palatino Linotype" pitchFamily="18" charset="0"/>
              </a:rPr>
              <a:t>CONSEQUENCES DE L’INDEPENDANCE DES INDES BRITANNIQUES…</a:t>
            </a:r>
            <a:endParaRPr lang="fr-FR" sz="3600" dirty="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iterate type="lt">
                                    <p:tmPct val="0"/>
                                  </p:iterate>
                                  <p:childTnLst>
                                    <p:animEffect transition="out" filter="checkerboard(across)">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5" presetClass="exit" presetSubtype="10" fill="hold" grpId="1" nodeType="withEffect">
                                  <p:stCondLst>
                                    <p:cond delay="0"/>
                                  </p:stCondLst>
                                  <p:iterate type="lt">
                                    <p:tmPct val="0"/>
                                  </p:iterate>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8"/>
                                        </p:tgtEl>
                                        <p:attrNameLst>
                                          <p:attrName>style.visibility</p:attrName>
                                        </p:attrNameLst>
                                      </p:cBhvr>
                                      <p:to>
                                        <p:strVal val="visible"/>
                                      </p:to>
                                    </p:set>
                                    <p:anim calcmode="discrete" valueType="clr">
                                      <p:cBhvr override="childStyle">
                                        <p:cTn id="3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8"/>
                                        </p:tgtEl>
                                        <p:attrNameLst>
                                          <p:attrName>fillcolor</p:attrName>
                                        </p:attrNameLst>
                                      </p:cBhvr>
                                      <p:tavLst>
                                        <p:tav tm="0">
                                          <p:val>
                                            <p:clrVal>
                                              <a:schemeClr val="accent2"/>
                                            </p:clrVal>
                                          </p:val>
                                        </p:tav>
                                        <p:tav tm="50000">
                                          <p:val>
                                            <p:clrVal>
                                              <a:schemeClr val="hlink"/>
                                            </p:clrVal>
                                          </p:val>
                                        </p:tav>
                                      </p:tavLst>
                                    </p:anim>
                                    <p:set>
                                      <p:cBhvr>
                                        <p:cTn id="38"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ndepar 4.GIF"/>
          <p:cNvPicPr>
            <a:picLocks noChangeAspect="1"/>
          </p:cNvPicPr>
          <p:nvPr/>
        </p:nvPicPr>
        <p:blipFill>
          <a:blip r:embed="rId2" cstate="print"/>
          <a:stretch>
            <a:fillRect/>
          </a:stretch>
        </p:blipFill>
        <p:spPr>
          <a:xfrm>
            <a:off x="0" y="0"/>
            <a:ext cx="9159265" cy="6858000"/>
          </a:xfrm>
          <a:prstGeom prst="rect">
            <a:avLst/>
          </a:prstGeom>
        </p:spPr>
      </p:pic>
      <p:sp>
        <p:nvSpPr>
          <p:cNvPr id="5" name="ZoneTexte 4"/>
          <p:cNvSpPr txBox="1"/>
          <p:nvPr/>
        </p:nvSpPr>
        <p:spPr>
          <a:xfrm>
            <a:off x="2571736" y="2571744"/>
            <a:ext cx="3286148" cy="461665"/>
          </a:xfrm>
          <a:prstGeom prst="rect">
            <a:avLst/>
          </a:prstGeom>
          <a:noFill/>
        </p:spPr>
        <p:txBody>
          <a:bodyPr wrap="square" rtlCol="0">
            <a:spAutoFit/>
          </a:bodyPr>
          <a:lstStyle/>
          <a:p>
            <a:pPr algn="ctr"/>
            <a:r>
              <a:rPr lang="fr-FR" sz="2400" b="1" dirty="0" smtClean="0">
                <a:latin typeface="Palatino Linotype" pitchFamily="18" charset="0"/>
              </a:rPr>
              <a:t>UNION INDIENNE</a:t>
            </a:r>
            <a:endParaRPr lang="fr-FR" sz="2400" b="1" dirty="0">
              <a:latin typeface="Palatino Linotype" pitchFamily="18" charset="0"/>
            </a:endParaRPr>
          </a:p>
        </p:txBody>
      </p:sp>
      <p:pic>
        <p:nvPicPr>
          <p:cNvPr id="8" name="Image 7" descr="IkIA.gif"/>
          <p:cNvPicPr>
            <a:picLocks noChangeAspect="1"/>
          </p:cNvPicPr>
          <p:nvPr/>
        </p:nvPicPr>
        <p:blipFill>
          <a:blip r:embed="rId3" cstate="print"/>
          <a:stretch>
            <a:fillRect/>
          </a:stretch>
        </p:blipFill>
        <p:spPr>
          <a:xfrm>
            <a:off x="3428992" y="3214686"/>
            <a:ext cx="1166818" cy="729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par>
                          <p:cTn id="14" fill="hold">
                            <p:stCondLst>
                              <p:cond delay="2560"/>
                            </p:stCondLst>
                            <p:childTnLst>
                              <p:par>
                                <p:cTn id="15" presetID="3"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383</Words>
  <Application>Microsoft Office PowerPoint</Application>
  <PresentationFormat>Affichage à l'écran (4:3)</PresentationFormat>
  <Paragraphs>65</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FAMILLE</dc:creator>
  <cp:lastModifiedBy>GCUENIN</cp:lastModifiedBy>
  <cp:revision>127</cp:revision>
  <dcterms:created xsi:type="dcterms:W3CDTF">2013-02-11T13:36:05Z</dcterms:created>
  <dcterms:modified xsi:type="dcterms:W3CDTF">2018-03-12T08:52:30Z</dcterms:modified>
</cp:coreProperties>
</file>