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1" r:id="rId5"/>
    <p:sldId id="262" r:id="rId6"/>
    <p:sldId id="270" r:id="rId7"/>
    <p:sldId id="271" r:id="rId8"/>
    <p:sldId id="266" r:id="rId9"/>
    <p:sldId id="260" r:id="rId10"/>
    <p:sldId id="267" r:id="rId11"/>
    <p:sldId id="269" r:id="rId12"/>
    <p:sldId id="290" r:id="rId13"/>
    <p:sldId id="272" r:id="rId14"/>
    <p:sldId id="268" r:id="rId15"/>
    <p:sldId id="283" r:id="rId16"/>
    <p:sldId id="294" r:id="rId17"/>
    <p:sldId id="295" r:id="rId18"/>
    <p:sldId id="297" r:id="rId19"/>
    <p:sldId id="296" r:id="rId20"/>
    <p:sldId id="299" r:id="rId21"/>
    <p:sldId id="300" r:id="rId22"/>
    <p:sldId id="292" r:id="rId23"/>
    <p:sldId id="277" r:id="rId24"/>
    <p:sldId id="280" r:id="rId25"/>
    <p:sldId id="275" r:id="rId26"/>
    <p:sldId id="278" r:id="rId27"/>
    <p:sldId id="276" r:id="rId28"/>
    <p:sldId id="279" r:id="rId29"/>
    <p:sldId id="289" r:id="rId30"/>
    <p:sldId id="301" r:id="rId31"/>
    <p:sldId id="282" r:id="rId32"/>
    <p:sldId id="264" r:id="rId33"/>
    <p:sldId id="265" r:id="rId34"/>
    <p:sldId id="302" r:id="rId35"/>
    <p:sldId id="303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82B1E-D42D-436C-9A5D-31F87E89D310}" type="doc">
      <dgm:prSet loTypeId="urn:microsoft.com/office/officeart/2005/8/layout/vList4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78AC361-656A-410F-A353-BD024CE05B6E}">
      <dgm:prSet phldrT="[Texte]" custT="1"/>
      <dgm:spPr/>
      <dgm:t>
        <a:bodyPr/>
        <a:lstStyle/>
        <a:p>
          <a:r>
            <a:rPr lang="fr-FR" sz="6500" dirty="0"/>
            <a:t>            </a:t>
          </a:r>
          <a:r>
            <a:rPr lang="fr-FR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Bau der </a:t>
          </a:r>
        </a:p>
        <a:p>
          <a:r>
            <a:rPr lang="fr-FR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       </a:t>
          </a:r>
          <a:r>
            <a:rPr lang="fr-FR" sz="54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Häuser</a:t>
          </a:r>
          <a:endParaRPr lang="fr-FR" sz="5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58E0DCA-396A-4C13-B428-7846CDCD3847}" type="parTrans" cxnId="{708062E0-7622-474F-9186-10E2C50182A2}">
      <dgm:prSet/>
      <dgm:spPr/>
      <dgm:t>
        <a:bodyPr/>
        <a:lstStyle/>
        <a:p>
          <a:endParaRPr lang="fr-FR"/>
        </a:p>
      </dgm:t>
    </dgm:pt>
    <dgm:pt modelId="{29C08B8F-AD21-499C-BF91-CC3D706EC818}" type="sibTrans" cxnId="{708062E0-7622-474F-9186-10E2C50182A2}">
      <dgm:prSet/>
      <dgm:spPr/>
      <dgm:t>
        <a:bodyPr/>
        <a:lstStyle/>
        <a:p>
          <a:endParaRPr lang="fr-FR"/>
        </a:p>
      </dgm:t>
    </dgm:pt>
    <dgm:pt modelId="{4C00AD1D-1650-4216-80CA-38C304833A19}" type="pres">
      <dgm:prSet presAssocID="{6DD82B1E-D42D-436C-9A5D-31F87E89D31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5F49AB2-D465-4EE6-888E-8988952B1F36}" type="pres">
      <dgm:prSet presAssocID="{E78AC361-656A-410F-A353-BD024CE05B6E}" presName="comp" presStyleCnt="0"/>
      <dgm:spPr/>
    </dgm:pt>
    <dgm:pt modelId="{56CABCD8-C293-4FF7-8561-6BE502E56ABB}" type="pres">
      <dgm:prSet presAssocID="{E78AC361-656A-410F-A353-BD024CE05B6E}" presName="box" presStyleLbl="node1" presStyleIdx="0" presStyleCnt="1"/>
      <dgm:spPr/>
      <dgm:t>
        <a:bodyPr/>
        <a:lstStyle/>
        <a:p>
          <a:endParaRPr lang="fr-FR"/>
        </a:p>
      </dgm:t>
    </dgm:pt>
    <dgm:pt modelId="{01AD8F44-6419-4CA9-9B77-6BCFFFE53001}" type="pres">
      <dgm:prSet presAssocID="{E78AC361-656A-410F-A353-BD024CE05B6E}" presName="img" presStyleLbl="fgImgPlace1" presStyleIdx="0" presStyleCnt="1" custScaleX="217390" custScaleY="115739" custLinFactNeighborX="40529" custLinFactNeighborY="64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1D792A32-51D5-4095-BCD2-18816157AADC}" type="pres">
      <dgm:prSet presAssocID="{E78AC361-656A-410F-A353-BD024CE05B6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8C5CE5D-BF34-43FA-BF5A-0357AEAD37BD}" type="presOf" srcId="{6DD82B1E-D42D-436C-9A5D-31F87E89D310}" destId="{4C00AD1D-1650-4216-80CA-38C304833A19}" srcOrd="0" destOrd="0" presId="urn:microsoft.com/office/officeart/2005/8/layout/vList4"/>
    <dgm:cxn modelId="{242DC5A7-68E6-40FF-9BE2-4FD436BB7CD7}" type="presOf" srcId="{E78AC361-656A-410F-A353-BD024CE05B6E}" destId="{56CABCD8-C293-4FF7-8561-6BE502E56ABB}" srcOrd="0" destOrd="0" presId="urn:microsoft.com/office/officeart/2005/8/layout/vList4"/>
    <dgm:cxn modelId="{708062E0-7622-474F-9186-10E2C50182A2}" srcId="{6DD82B1E-D42D-436C-9A5D-31F87E89D310}" destId="{E78AC361-656A-410F-A353-BD024CE05B6E}" srcOrd="0" destOrd="0" parTransId="{758E0DCA-396A-4C13-B428-7846CDCD3847}" sibTransId="{29C08B8F-AD21-499C-BF91-CC3D706EC818}"/>
    <dgm:cxn modelId="{9DF8BF25-503A-429A-95FC-62F279FA607C}" type="presOf" srcId="{E78AC361-656A-410F-A353-BD024CE05B6E}" destId="{1D792A32-51D5-4095-BCD2-18816157AADC}" srcOrd="1" destOrd="0" presId="urn:microsoft.com/office/officeart/2005/8/layout/vList4"/>
    <dgm:cxn modelId="{7C7F8EE9-9D2F-425F-847F-8C6EABA8503A}" type="presParOf" srcId="{4C00AD1D-1650-4216-80CA-38C304833A19}" destId="{D5F49AB2-D465-4EE6-888E-8988952B1F36}" srcOrd="0" destOrd="0" presId="urn:microsoft.com/office/officeart/2005/8/layout/vList4"/>
    <dgm:cxn modelId="{2CE538F5-5C8F-4547-B6BA-CD8FDA73AB40}" type="presParOf" srcId="{D5F49AB2-D465-4EE6-888E-8988952B1F36}" destId="{56CABCD8-C293-4FF7-8561-6BE502E56ABB}" srcOrd="0" destOrd="0" presId="urn:microsoft.com/office/officeart/2005/8/layout/vList4"/>
    <dgm:cxn modelId="{B1C54403-F04D-4BBB-8175-F023E3F0F818}" type="presParOf" srcId="{D5F49AB2-D465-4EE6-888E-8988952B1F36}" destId="{01AD8F44-6419-4CA9-9B77-6BCFFFE53001}" srcOrd="1" destOrd="0" presId="urn:microsoft.com/office/officeart/2005/8/layout/vList4"/>
    <dgm:cxn modelId="{A12AAC47-99D2-4205-AA0C-AAA7C255CC70}" type="presParOf" srcId="{D5F49AB2-D465-4EE6-888E-8988952B1F36}" destId="{1D792A32-51D5-4095-BCD2-18816157AA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D82B1E-D42D-436C-9A5D-31F87E89D310}" type="doc">
      <dgm:prSet loTypeId="urn:microsoft.com/office/officeart/2005/8/layout/vList4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2E0F810-AD70-428C-A3BE-3325BD4FA9B9}">
      <dgm:prSet phldrT="[Texte]" custT="1"/>
      <dgm:spPr>
        <a:solidFill>
          <a:srgbClr val="92D050"/>
        </a:solidFill>
      </dgm:spPr>
      <dgm:t>
        <a:bodyPr/>
        <a:lstStyle/>
        <a:p>
          <a:r>
            <a:rPr lang="fr-FR" sz="6100" dirty="0"/>
            <a:t>         </a:t>
          </a:r>
        </a:p>
        <a:p>
          <a:endParaRPr lang="fr-FR" sz="6100" dirty="0"/>
        </a:p>
        <a:p>
          <a:endParaRPr lang="fr-FR" sz="6100" dirty="0"/>
        </a:p>
        <a:p>
          <a:r>
            <a:rPr lang="fr-FR" sz="6100" dirty="0"/>
            <a:t>  </a:t>
          </a:r>
          <a:r>
            <a:rPr lang="fr-FR" sz="54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Zählen</a:t>
          </a:r>
          <a:r>
            <a:rPr lang="fr-FR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der    </a:t>
          </a:r>
          <a:r>
            <a:rPr lang="fr-FR" sz="54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Streichhölzer</a:t>
          </a:r>
          <a:endParaRPr lang="fr-FR" sz="5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BCF076E-7CAE-4F08-9A99-A422DEEA1D09}" type="sibTrans" cxnId="{65A963A6-7A36-4A35-BF35-78F3785A0485}">
      <dgm:prSet/>
      <dgm:spPr/>
      <dgm:t>
        <a:bodyPr/>
        <a:lstStyle/>
        <a:p>
          <a:endParaRPr lang="fr-FR"/>
        </a:p>
      </dgm:t>
    </dgm:pt>
    <dgm:pt modelId="{27AB9867-38B5-4783-AE81-427FD7463999}" type="parTrans" cxnId="{65A963A6-7A36-4A35-BF35-78F3785A0485}">
      <dgm:prSet/>
      <dgm:spPr/>
      <dgm:t>
        <a:bodyPr/>
        <a:lstStyle/>
        <a:p>
          <a:endParaRPr lang="fr-FR"/>
        </a:p>
      </dgm:t>
    </dgm:pt>
    <dgm:pt modelId="{4C00AD1D-1650-4216-80CA-38C304833A19}" type="pres">
      <dgm:prSet presAssocID="{6DD82B1E-D42D-436C-9A5D-31F87E89D31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2301F5-5CEA-4A4B-9503-589FDF010E43}" type="pres">
      <dgm:prSet presAssocID="{32E0F810-AD70-428C-A3BE-3325BD4FA9B9}" presName="comp" presStyleCnt="0"/>
      <dgm:spPr/>
    </dgm:pt>
    <dgm:pt modelId="{92831DB8-33AC-4107-BB18-A7873A128EB7}" type="pres">
      <dgm:prSet presAssocID="{32E0F810-AD70-428C-A3BE-3325BD4FA9B9}" presName="box" presStyleLbl="node1" presStyleIdx="0" presStyleCnt="1" custScaleX="99938" custScaleY="100098" custLinFactNeighborY="1498"/>
      <dgm:spPr/>
      <dgm:t>
        <a:bodyPr/>
        <a:lstStyle/>
        <a:p>
          <a:endParaRPr lang="fr-FR"/>
        </a:p>
      </dgm:t>
    </dgm:pt>
    <dgm:pt modelId="{587CC70E-94BD-41B6-BCEC-7BF5ABEBA526}" type="pres">
      <dgm:prSet presAssocID="{32E0F810-AD70-428C-A3BE-3325BD4FA9B9}" presName="img" presStyleLbl="fgImgPlace1" presStyleIdx="0" presStyleCnt="1" custScaleX="414154" custScaleY="78081" custLinFactX="50082" custLinFactNeighborX="100000" custLinFactNeighborY="-1720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54AE9963-FC00-4677-98DF-885A9E46BED9}" type="pres">
      <dgm:prSet presAssocID="{32E0F810-AD70-428C-A3BE-3325BD4FA9B9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5A963A6-7A36-4A35-BF35-78F3785A0485}" srcId="{6DD82B1E-D42D-436C-9A5D-31F87E89D310}" destId="{32E0F810-AD70-428C-A3BE-3325BD4FA9B9}" srcOrd="0" destOrd="0" parTransId="{27AB9867-38B5-4783-AE81-427FD7463999}" sibTransId="{4BCF076E-7CAE-4F08-9A99-A422DEEA1D09}"/>
    <dgm:cxn modelId="{D8C5CE5D-BF34-43FA-BF5A-0357AEAD37BD}" type="presOf" srcId="{6DD82B1E-D42D-436C-9A5D-31F87E89D310}" destId="{4C00AD1D-1650-4216-80CA-38C304833A19}" srcOrd="0" destOrd="0" presId="urn:microsoft.com/office/officeart/2005/8/layout/vList4"/>
    <dgm:cxn modelId="{46E5335F-72A2-4BF9-822A-E0AC6097A3F0}" type="presOf" srcId="{32E0F810-AD70-428C-A3BE-3325BD4FA9B9}" destId="{92831DB8-33AC-4107-BB18-A7873A128EB7}" srcOrd="0" destOrd="0" presId="urn:microsoft.com/office/officeart/2005/8/layout/vList4"/>
    <dgm:cxn modelId="{47EDD86D-D927-4820-B3ED-1CAE8B4AF85C}" type="presOf" srcId="{32E0F810-AD70-428C-A3BE-3325BD4FA9B9}" destId="{54AE9963-FC00-4677-98DF-885A9E46BED9}" srcOrd="1" destOrd="0" presId="urn:microsoft.com/office/officeart/2005/8/layout/vList4"/>
    <dgm:cxn modelId="{C1E7C456-78AF-48E3-A531-5661C20E60E7}" type="presParOf" srcId="{4C00AD1D-1650-4216-80CA-38C304833A19}" destId="{102301F5-5CEA-4A4B-9503-589FDF010E43}" srcOrd="0" destOrd="0" presId="urn:microsoft.com/office/officeart/2005/8/layout/vList4"/>
    <dgm:cxn modelId="{4EE2B1E9-79E1-4B4C-90FA-AC297EE8F34D}" type="presParOf" srcId="{102301F5-5CEA-4A4B-9503-589FDF010E43}" destId="{92831DB8-33AC-4107-BB18-A7873A128EB7}" srcOrd="0" destOrd="0" presId="urn:microsoft.com/office/officeart/2005/8/layout/vList4"/>
    <dgm:cxn modelId="{662CFBCC-4AFD-434B-8B6E-07E74D32154E}" type="presParOf" srcId="{102301F5-5CEA-4A4B-9503-589FDF010E43}" destId="{587CC70E-94BD-41B6-BCEC-7BF5ABEBA526}" srcOrd="1" destOrd="0" presId="urn:microsoft.com/office/officeart/2005/8/layout/vList4"/>
    <dgm:cxn modelId="{26B3F7E9-8FBC-4817-AB56-B0294389D977}" type="presParOf" srcId="{102301F5-5CEA-4A4B-9503-589FDF010E43}" destId="{54AE9963-FC00-4677-98DF-885A9E46BED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D82B1E-D42D-436C-9A5D-31F87E89D310}" type="doc">
      <dgm:prSet loTypeId="urn:microsoft.com/office/officeart/2005/8/layout/vList4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20670893-BD9D-4DB6-9B67-4EC6B5CD3D2B}">
      <dgm:prSet phldrT="[Texte]" custT="1"/>
      <dgm:spPr>
        <a:solidFill>
          <a:schemeClr val="accent4"/>
        </a:solidFill>
      </dgm:spPr>
      <dgm:t>
        <a:bodyPr/>
        <a:lstStyle/>
        <a:p>
          <a:endParaRPr lang="fr-FR" sz="4400" dirty="0"/>
        </a:p>
        <a:p>
          <a:endParaRPr lang="fr-FR" sz="4400" dirty="0"/>
        </a:p>
        <a:p>
          <a:endParaRPr lang="fr-FR" sz="4400" dirty="0"/>
        </a:p>
        <a:p>
          <a:endParaRPr lang="fr-FR" sz="4400" dirty="0"/>
        </a:p>
        <a:p>
          <a:endParaRPr lang="fr-FR" sz="4400" dirty="0"/>
        </a:p>
        <a:p>
          <a:r>
            <a:rPr lang="fr-FR" sz="54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Wir</a:t>
          </a:r>
          <a:r>
            <a:rPr lang="fr-FR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fr-FR" sz="54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finden</a:t>
          </a:r>
          <a:r>
            <a:rPr lang="fr-FR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26 </a:t>
          </a:r>
          <a:r>
            <a:rPr lang="fr-FR" sz="54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Streichhölzer</a:t>
          </a:r>
          <a:r>
            <a:rPr lang="fr-FR" sz="5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</a:t>
          </a:r>
        </a:p>
      </dgm:t>
    </dgm:pt>
    <dgm:pt modelId="{BBCFC179-FED1-4571-AA4E-ED328A7105F7}" type="sibTrans" cxnId="{DFF2AE3B-B50A-4E48-B37F-73F47A2C6203}">
      <dgm:prSet/>
      <dgm:spPr/>
      <dgm:t>
        <a:bodyPr/>
        <a:lstStyle/>
        <a:p>
          <a:endParaRPr lang="fr-FR"/>
        </a:p>
      </dgm:t>
    </dgm:pt>
    <dgm:pt modelId="{C3DFD9AB-E783-4E02-AAFB-B85BDFD463E4}" type="parTrans" cxnId="{DFF2AE3B-B50A-4E48-B37F-73F47A2C6203}">
      <dgm:prSet/>
      <dgm:spPr/>
      <dgm:t>
        <a:bodyPr/>
        <a:lstStyle/>
        <a:p>
          <a:endParaRPr lang="fr-FR"/>
        </a:p>
      </dgm:t>
    </dgm:pt>
    <dgm:pt modelId="{4C00AD1D-1650-4216-80CA-38C304833A19}" type="pres">
      <dgm:prSet presAssocID="{6DD82B1E-D42D-436C-9A5D-31F87E89D31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355C784-A528-4E71-869E-266E5B8CCCB9}" type="pres">
      <dgm:prSet presAssocID="{20670893-BD9D-4DB6-9B67-4EC6B5CD3D2B}" presName="comp" presStyleCnt="0"/>
      <dgm:spPr/>
    </dgm:pt>
    <dgm:pt modelId="{372D7181-875F-405B-943C-F79D45A00578}" type="pres">
      <dgm:prSet presAssocID="{20670893-BD9D-4DB6-9B67-4EC6B5CD3D2B}" presName="box" presStyleLbl="node1" presStyleIdx="0" presStyleCnt="1" custScaleX="97215" custLinFactNeighborX="-3598" custLinFactNeighborY="49"/>
      <dgm:spPr/>
      <dgm:t>
        <a:bodyPr/>
        <a:lstStyle/>
        <a:p>
          <a:endParaRPr lang="fr-FR"/>
        </a:p>
      </dgm:t>
    </dgm:pt>
    <dgm:pt modelId="{1EF262A4-B1C2-4BAA-BF7D-23DC8C34DB6C}" type="pres">
      <dgm:prSet presAssocID="{20670893-BD9D-4DB6-9B67-4EC6B5CD3D2B}" presName="img" presStyleLbl="fgImgPlace1" presStyleIdx="0" presStyleCnt="1" custScaleX="414528" custScaleY="77201" custLinFactX="46294" custLinFactNeighborX="100000" custLinFactNeighborY="-21669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t="382" r="205" b="382"/>
          </a:stretch>
        </a:blipFill>
      </dgm:spPr>
    </dgm:pt>
    <dgm:pt modelId="{F0E09C92-728E-4A0B-9E21-101E8214C58E}" type="pres">
      <dgm:prSet presAssocID="{20670893-BD9D-4DB6-9B67-4EC6B5CD3D2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FB8D515-0072-4E47-881A-0F6866C77563}" type="presOf" srcId="{20670893-BD9D-4DB6-9B67-4EC6B5CD3D2B}" destId="{F0E09C92-728E-4A0B-9E21-101E8214C58E}" srcOrd="1" destOrd="0" presId="urn:microsoft.com/office/officeart/2005/8/layout/vList4"/>
    <dgm:cxn modelId="{D8C5CE5D-BF34-43FA-BF5A-0357AEAD37BD}" type="presOf" srcId="{6DD82B1E-D42D-436C-9A5D-31F87E89D310}" destId="{4C00AD1D-1650-4216-80CA-38C304833A19}" srcOrd="0" destOrd="0" presId="urn:microsoft.com/office/officeart/2005/8/layout/vList4"/>
    <dgm:cxn modelId="{44E7CC6C-57B6-400C-A3CC-779DCDF0F169}" type="presOf" srcId="{20670893-BD9D-4DB6-9B67-4EC6B5CD3D2B}" destId="{372D7181-875F-405B-943C-F79D45A00578}" srcOrd="0" destOrd="0" presId="urn:microsoft.com/office/officeart/2005/8/layout/vList4"/>
    <dgm:cxn modelId="{DFF2AE3B-B50A-4E48-B37F-73F47A2C6203}" srcId="{6DD82B1E-D42D-436C-9A5D-31F87E89D310}" destId="{20670893-BD9D-4DB6-9B67-4EC6B5CD3D2B}" srcOrd="0" destOrd="0" parTransId="{C3DFD9AB-E783-4E02-AAFB-B85BDFD463E4}" sibTransId="{BBCFC179-FED1-4571-AA4E-ED328A7105F7}"/>
    <dgm:cxn modelId="{3E20D6BD-5CBA-4A2C-A4CE-BA4BA94F61D3}" type="presParOf" srcId="{4C00AD1D-1650-4216-80CA-38C304833A19}" destId="{5355C784-A528-4E71-869E-266E5B8CCCB9}" srcOrd="0" destOrd="0" presId="urn:microsoft.com/office/officeart/2005/8/layout/vList4"/>
    <dgm:cxn modelId="{85B8D7C0-0BD9-40EB-B85D-6B83EB29D540}" type="presParOf" srcId="{5355C784-A528-4E71-869E-266E5B8CCCB9}" destId="{372D7181-875F-405B-943C-F79D45A00578}" srcOrd="0" destOrd="0" presId="urn:microsoft.com/office/officeart/2005/8/layout/vList4"/>
    <dgm:cxn modelId="{BC57561E-4735-4524-A220-BC4B9F3BC4D9}" type="presParOf" srcId="{5355C784-A528-4E71-869E-266E5B8CCCB9}" destId="{1EF262A4-B1C2-4BAA-BF7D-23DC8C34DB6C}" srcOrd="1" destOrd="0" presId="urn:microsoft.com/office/officeart/2005/8/layout/vList4"/>
    <dgm:cxn modelId="{BFE7F389-6B1E-45E9-A3AF-98EC63C96DE4}" type="presParOf" srcId="{5355C784-A528-4E71-869E-266E5B8CCCB9}" destId="{F0E09C92-728E-4A0B-9E21-101E8214C58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7E1F31-AE89-4A46-96AA-D6B376697A3C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6F803FEF-8B50-46D4-8805-5BA4DD01E4D4}">
      <dgm:prSet phldrT="[Texte]"/>
      <dgm:spPr/>
      <dgm:t>
        <a:bodyPr/>
        <a:lstStyle/>
        <a:p>
          <a:r>
            <a:rPr lang="fr-FR" dirty="0" err="1"/>
            <a:t>Erste</a:t>
          </a:r>
          <a:r>
            <a:rPr lang="fr-FR" dirty="0"/>
            <a:t> </a:t>
          </a:r>
          <a:r>
            <a:rPr lang="fr-FR" dirty="0" err="1"/>
            <a:t>Lösung</a:t>
          </a:r>
          <a:endParaRPr lang="fr-FR" dirty="0"/>
        </a:p>
      </dgm:t>
    </dgm:pt>
    <dgm:pt modelId="{A45646A8-4DE5-4F38-A46C-C08EB09B4227}" type="parTrans" cxnId="{CC691007-6B41-46B2-9C05-20D91BA44519}">
      <dgm:prSet/>
      <dgm:spPr/>
      <dgm:t>
        <a:bodyPr/>
        <a:lstStyle/>
        <a:p>
          <a:endParaRPr lang="fr-FR"/>
        </a:p>
      </dgm:t>
    </dgm:pt>
    <dgm:pt modelId="{24ADD2F4-B57D-4435-8D01-FAE525C9CDE4}" type="sibTrans" cxnId="{CC691007-6B41-46B2-9C05-20D91BA44519}">
      <dgm:prSet/>
      <dgm:spPr/>
      <dgm:t>
        <a:bodyPr/>
        <a:lstStyle/>
        <a:p>
          <a:endParaRPr lang="fr-FR"/>
        </a:p>
      </dgm:t>
    </dgm:pt>
    <dgm:pt modelId="{67142A70-063C-4531-B308-1D93EB47B272}">
      <dgm:prSet phldrT="[Texte]"/>
      <dgm:spPr/>
      <dgm:t>
        <a:bodyPr/>
        <a:lstStyle/>
        <a:p>
          <a:r>
            <a:rPr lang="fr-FR" dirty="0" err="1"/>
            <a:t>Zweite</a:t>
          </a:r>
          <a:r>
            <a:rPr lang="fr-FR" dirty="0"/>
            <a:t> </a:t>
          </a:r>
          <a:r>
            <a:rPr lang="fr-FR" dirty="0" err="1"/>
            <a:t>Lösung</a:t>
          </a:r>
          <a:endParaRPr lang="fr-FR" dirty="0"/>
        </a:p>
      </dgm:t>
    </dgm:pt>
    <dgm:pt modelId="{ABF2E84E-2EE1-4B29-A7CF-761A18A0B961}" type="parTrans" cxnId="{53178F92-FA58-458F-A4D5-E20606B69514}">
      <dgm:prSet/>
      <dgm:spPr/>
      <dgm:t>
        <a:bodyPr/>
        <a:lstStyle/>
        <a:p>
          <a:endParaRPr lang="fr-FR"/>
        </a:p>
      </dgm:t>
    </dgm:pt>
    <dgm:pt modelId="{7852DEED-76C5-4BCE-B1D2-3454595360EB}" type="sibTrans" cxnId="{53178F92-FA58-458F-A4D5-E20606B69514}">
      <dgm:prSet/>
      <dgm:spPr/>
      <dgm:t>
        <a:bodyPr/>
        <a:lstStyle/>
        <a:p>
          <a:endParaRPr lang="fr-FR"/>
        </a:p>
      </dgm:t>
    </dgm:pt>
    <dgm:pt modelId="{73BDCF31-5BEF-4E68-ADB6-ECC745A2DF20}" type="pres">
      <dgm:prSet presAssocID="{4F7E1F31-AE89-4A46-96AA-D6B376697A3C}" presName="diagram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90718F3E-7F91-4F5D-B1DA-58F55CF44A37}" type="pres">
      <dgm:prSet presAssocID="{6F803FEF-8B50-46D4-8805-5BA4DD01E4D4}" presName="composite" presStyleCnt="0"/>
      <dgm:spPr/>
    </dgm:pt>
    <dgm:pt modelId="{5D8ADFD9-C9AA-4FA0-BFB0-9DD817EB1D81}" type="pres">
      <dgm:prSet presAssocID="{6F803FEF-8B50-46D4-8805-5BA4DD01E4D4}" presName="Image" presStyleLbl="bgShp" presStyleIdx="0" presStyleCnt="2" custScaleY="1846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5240916-9788-432A-9BD0-3840F97BA0BC}" type="pres">
      <dgm:prSet presAssocID="{6F803FEF-8B50-46D4-8805-5BA4DD01E4D4}" presName="Parent" presStyleLbl="node0" presStyleIdx="0" presStyleCnt="2" custLinFactY="75205" custLinFactNeighborX="4407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B9B726-3899-4EB2-A601-B4EA55177964}" type="pres">
      <dgm:prSet presAssocID="{24ADD2F4-B57D-4435-8D01-FAE525C9CDE4}" presName="sibTrans" presStyleCnt="0"/>
      <dgm:spPr/>
    </dgm:pt>
    <dgm:pt modelId="{0F4B3152-EA9F-4D4B-AF31-03575ED9F9BE}" type="pres">
      <dgm:prSet presAssocID="{67142A70-063C-4531-B308-1D93EB47B272}" presName="composite" presStyleCnt="0"/>
      <dgm:spPr/>
    </dgm:pt>
    <dgm:pt modelId="{2452D37C-40DF-48E7-85DA-13F4387A6634}" type="pres">
      <dgm:prSet presAssocID="{67142A70-063C-4531-B308-1D93EB47B272}" presName="Image" presStyleLbl="bgShp" presStyleIdx="1" presStyleCnt="2" custScaleY="18469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D23E3A7-BEE0-4074-9050-C212EF9806D0}" type="pres">
      <dgm:prSet presAssocID="{67142A70-063C-4531-B308-1D93EB47B272}" presName="Parent" presStyleLbl="node0" presStyleIdx="1" presStyleCnt="2" custLinFactY="75205" custLinFactNeighborX="72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7436CC5-DE77-4899-BF60-E59C1B677DC7}" type="presOf" srcId="{4F7E1F31-AE89-4A46-96AA-D6B376697A3C}" destId="{73BDCF31-5BEF-4E68-ADB6-ECC745A2DF20}" srcOrd="0" destOrd="0" presId="urn:microsoft.com/office/officeart/2008/layout/BendingPictureCaption"/>
    <dgm:cxn modelId="{B24EE619-7ADD-4F27-8733-AD1990DB0160}" type="presOf" srcId="{6F803FEF-8B50-46D4-8805-5BA4DD01E4D4}" destId="{95240916-9788-432A-9BD0-3840F97BA0BC}" srcOrd="0" destOrd="0" presId="urn:microsoft.com/office/officeart/2008/layout/BendingPictureCaption"/>
    <dgm:cxn modelId="{5DA42DD8-321B-436F-AF41-69DB4FEC4BE7}" type="presOf" srcId="{67142A70-063C-4531-B308-1D93EB47B272}" destId="{4D23E3A7-BEE0-4074-9050-C212EF9806D0}" srcOrd="0" destOrd="0" presId="urn:microsoft.com/office/officeart/2008/layout/BendingPictureCaption"/>
    <dgm:cxn modelId="{53178F92-FA58-458F-A4D5-E20606B69514}" srcId="{4F7E1F31-AE89-4A46-96AA-D6B376697A3C}" destId="{67142A70-063C-4531-B308-1D93EB47B272}" srcOrd="1" destOrd="0" parTransId="{ABF2E84E-2EE1-4B29-A7CF-761A18A0B961}" sibTransId="{7852DEED-76C5-4BCE-B1D2-3454595360EB}"/>
    <dgm:cxn modelId="{CC691007-6B41-46B2-9C05-20D91BA44519}" srcId="{4F7E1F31-AE89-4A46-96AA-D6B376697A3C}" destId="{6F803FEF-8B50-46D4-8805-5BA4DD01E4D4}" srcOrd="0" destOrd="0" parTransId="{A45646A8-4DE5-4F38-A46C-C08EB09B4227}" sibTransId="{24ADD2F4-B57D-4435-8D01-FAE525C9CDE4}"/>
    <dgm:cxn modelId="{320BFAD9-48A7-45AD-9982-AF3595175566}" type="presParOf" srcId="{73BDCF31-5BEF-4E68-ADB6-ECC745A2DF20}" destId="{90718F3E-7F91-4F5D-B1DA-58F55CF44A37}" srcOrd="0" destOrd="0" presId="urn:microsoft.com/office/officeart/2008/layout/BendingPictureCaption"/>
    <dgm:cxn modelId="{44F52955-71B7-4EFA-9CAE-DBFFFD1F13CE}" type="presParOf" srcId="{90718F3E-7F91-4F5D-B1DA-58F55CF44A37}" destId="{5D8ADFD9-C9AA-4FA0-BFB0-9DD817EB1D81}" srcOrd="0" destOrd="0" presId="urn:microsoft.com/office/officeart/2008/layout/BendingPictureCaption"/>
    <dgm:cxn modelId="{E9358392-5A1A-43D4-B884-3B8C87248F5C}" type="presParOf" srcId="{90718F3E-7F91-4F5D-B1DA-58F55CF44A37}" destId="{95240916-9788-432A-9BD0-3840F97BA0BC}" srcOrd="1" destOrd="0" presId="urn:microsoft.com/office/officeart/2008/layout/BendingPictureCaption"/>
    <dgm:cxn modelId="{1BFF3AF0-4CEA-473C-B194-9B07CDE4E533}" type="presParOf" srcId="{73BDCF31-5BEF-4E68-ADB6-ECC745A2DF20}" destId="{30B9B726-3899-4EB2-A601-B4EA55177964}" srcOrd="1" destOrd="0" presId="urn:microsoft.com/office/officeart/2008/layout/BendingPictureCaption"/>
    <dgm:cxn modelId="{2563A930-1886-46A9-854C-31B635659900}" type="presParOf" srcId="{73BDCF31-5BEF-4E68-ADB6-ECC745A2DF20}" destId="{0F4B3152-EA9F-4D4B-AF31-03575ED9F9BE}" srcOrd="2" destOrd="0" presId="urn:microsoft.com/office/officeart/2008/layout/BendingPictureCaption"/>
    <dgm:cxn modelId="{DDBF4F85-EE3E-4373-8DA3-E281BB943252}" type="presParOf" srcId="{0F4B3152-EA9F-4D4B-AF31-03575ED9F9BE}" destId="{2452D37C-40DF-48E7-85DA-13F4387A6634}" srcOrd="0" destOrd="0" presId="urn:microsoft.com/office/officeart/2008/layout/BendingPictureCaption"/>
    <dgm:cxn modelId="{33F65A6B-E904-453E-95E5-1C432B146220}" type="presParOf" srcId="{0F4B3152-EA9F-4D4B-AF31-03575ED9F9BE}" destId="{4D23E3A7-BEE0-4074-9050-C212EF9806D0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ABCD8-C293-4FF7-8561-6BE502E56ABB}">
      <dsp:nvSpPr>
        <dsp:cNvPr id="0" name=""/>
        <dsp:cNvSpPr/>
      </dsp:nvSpPr>
      <dsp:spPr>
        <a:xfrm>
          <a:off x="229211" y="0"/>
          <a:ext cx="8807600" cy="57550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500" kern="1200" dirty="0"/>
            <a:t>            </a:t>
          </a:r>
          <a:r>
            <a:rPr lang="fr-FR" sz="5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Bau der </a:t>
          </a:r>
        </a:p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        </a:t>
          </a:r>
          <a:r>
            <a:rPr lang="fr-FR" sz="54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Häuser</a:t>
          </a:r>
          <a:endParaRPr lang="fr-FR" sz="5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66232" y="0"/>
        <a:ext cx="6470578" cy="5755014"/>
      </dsp:txXfrm>
    </dsp:sp>
    <dsp:sp modelId="{01AD8F44-6419-4CA9-9B77-6BCFFFE53001}">
      <dsp:nvSpPr>
        <dsp:cNvPr id="0" name=""/>
        <dsp:cNvSpPr/>
      </dsp:nvSpPr>
      <dsp:spPr>
        <a:xfrm>
          <a:off x="484715" y="242976"/>
          <a:ext cx="3829368" cy="53286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31DB8-33AC-4107-BB18-A7873A128EB7}">
      <dsp:nvSpPr>
        <dsp:cNvPr id="0" name=""/>
        <dsp:cNvSpPr/>
      </dsp:nvSpPr>
      <dsp:spPr>
        <a:xfrm>
          <a:off x="1100097" y="5616"/>
          <a:ext cx="8802139" cy="575502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100" kern="1200" dirty="0"/>
            <a:t>         </a:t>
          </a:r>
        </a:p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100" kern="1200" dirty="0"/>
        </a:p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100" kern="1200" dirty="0"/>
        </a:p>
        <a:p>
          <a:pPr lvl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100" kern="1200" dirty="0"/>
            <a:t>  </a:t>
          </a:r>
          <a:r>
            <a:rPr lang="fr-FR" sz="54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Zählen</a:t>
          </a:r>
          <a:r>
            <a:rPr lang="fr-FR" sz="5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der    </a:t>
          </a:r>
          <a:r>
            <a:rPr lang="fr-FR" sz="54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Streichhölzer</a:t>
          </a:r>
          <a:endParaRPr lang="fr-FR" sz="54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435107" y="5616"/>
        <a:ext cx="6467129" cy="5755023"/>
      </dsp:txXfrm>
    </dsp:sp>
    <dsp:sp modelId="{587CC70E-94BD-41B6-BCEC-7BF5ABEBA526}">
      <dsp:nvSpPr>
        <dsp:cNvPr id="0" name=""/>
        <dsp:cNvSpPr/>
      </dsp:nvSpPr>
      <dsp:spPr>
        <a:xfrm>
          <a:off x="1512194" y="290585"/>
          <a:ext cx="7295405" cy="35913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D7181-875F-405B-943C-F79D45A00578}">
      <dsp:nvSpPr>
        <dsp:cNvPr id="0" name=""/>
        <dsp:cNvSpPr/>
      </dsp:nvSpPr>
      <dsp:spPr>
        <a:xfrm>
          <a:off x="932067" y="3137"/>
          <a:ext cx="8562308" cy="6402453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400" kern="1200" dirty="0"/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400" kern="1200" dirty="0"/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400" kern="1200" dirty="0"/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400" kern="1200" dirty="0"/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4400" kern="1200" dirty="0"/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4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Wir</a:t>
          </a:r>
          <a:r>
            <a:rPr lang="fr-FR" sz="5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fr-FR" sz="54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finden</a:t>
          </a:r>
          <a:r>
            <a:rPr lang="fr-FR" sz="5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26 </a:t>
          </a:r>
          <a:r>
            <a:rPr lang="fr-FR" sz="54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Streichhölzer</a:t>
          </a:r>
          <a:r>
            <a:rPr lang="fr-FR" sz="54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</a:t>
          </a:r>
        </a:p>
      </dsp:txBody>
      <dsp:txXfrm>
        <a:off x="3266943" y="3137"/>
        <a:ext cx="6227432" cy="6402453"/>
      </dsp:txXfrm>
    </dsp:sp>
    <dsp:sp modelId="{1EF262A4-B1C2-4BAA-BF7D-23DC8C34DB6C}">
      <dsp:nvSpPr>
        <dsp:cNvPr id="0" name=""/>
        <dsp:cNvSpPr/>
      </dsp:nvSpPr>
      <dsp:spPr>
        <a:xfrm>
          <a:off x="1505606" y="114245"/>
          <a:ext cx="7301993" cy="395420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5" t="382" r="205" b="38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ADFD9-C9AA-4FA0-BFB0-9DD817EB1D81}">
      <dsp:nvSpPr>
        <dsp:cNvPr id="0" name=""/>
        <dsp:cNvSpPr/>
      </dsp:nvSpPr>
      <dsp:spPr>
        <a:xfrm>
          <a:off x="2440" y="504056"/>
          <a:ext cx="3935641" cy="53715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40916-9788-432A-9BD0-3840F97BA0BC}">
      <dsp:nvSpPr>
        <dsp:cNvPr id="0" name=""/>
        <dsp:cNvSpPr/>
      </dsp:nvSpPr>
      <dsp:spPr>
        <a:xfrm>
          <a:off x="947399" y="5544618"/>
          <a:ext cx="3391350" cy="814998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fr-FR" sz="4300" kern="1200" dirty="0" err="1"/>
            <a:t>Erste</a:t>
          </a:r>
          <a:r>
            <a:rPr lang="fr-FR" sz="4300" kern="1200" dirty="0"/>
            <a:t> </a:t>
          </a:r>
          <a:r>
            <a:rPr lang="fr-FR" sz="4300" kern="1200" dirty="0" err="1"/>
            <a:t>Lösung</a:t>
          </a:r>
          <a:endParaRPr lang="fr-FR" sz="4300" kern="1200" dirty="0"/>
        </a:p>
      </dsp:txBody>
      <dsp:txXfrm>
        <a:off x="947399" y="5544618"/>
        <a:ext cx="3391350" cy="814998"/>
      </dsp:txXfrm>
    </dsp:sp>
    <dsp:sp modelId="{2452D37C-40DF-48E7-85DA-13F4387A6634}">
      <dsp:nvSpPr>
        <dsp:cNvPr id="0" name=""/>
        <dsp:cNvSpPr/>
      </dsp:nvSpPr>
      <dsp:spPr>
        <a:xfrm>
          <a:off x="4631178" y="504056"/>
          <a:ext cx="3935641" cy="537156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3E3A7-BEE0-4074-9050-C212EF9806D0}">
      <dsp:nvSpPr>
        <dsp:cNvPr id="0" name=""/>
        <dsp:cNvSpPr/>
      </dsp:nvSpPr>
      <dsp:spPr>
        <a:xfrm>
          <a:off x="5429121" y="5544618"/>
          <a:ext cx="3391350" cy="814998"/>
        </a:xfrm>
        <a:prstGeom prst="rect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81915" rIns="81915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fr-FR" sz="4300" kern="1200" dirty="0" err="1"/>
            <a:t>Zweite</a:t>
          </a:r>
          <a:r>
            <a:rPr lang="fr-FR" sz="4300" kern="1200" dirty="0"/>
            <a:t> </a:t>
          </a:r>
          <a:r>
            <a:rPr lang="fr-FR" sz="4300" kern="1200" dirty="0" err="1"/>
            <a:t>Lösung</a:t>
          </a:r>
          <a:endParaRPr lang="fr-FR" sz="4300" kern="1200" dirty="0"/>
        </a:p>
      </dsp:txBody>
      <dsp:txXfrm>
        <a:off x="5429121" y="5544618"/>
        <a:ext cx="3391350" cy="814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7F5-F801-4264-A1B0-94EE87D8473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B4BC-3409-46AD-95D7-D793B219C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496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7F5-F801-4264-A1B0-94EE87D8473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B4BC-3409-46AD-95D7-D793B219C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71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7F5-F801-4264-A1B0-94EE87D8473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B4BC-3409-46AD-95D7-D793B219C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94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7F5-F801-4264-A1B0-94EE87D8473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B4BC-3409-46AD-95D7-D793B219C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58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7F5-F801-4264-A1B0-94EE87D8473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B4BC-3409-46AD-95D7-D793B219C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87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7F5-F801-4264-A1B0-94EE87D8473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B4BC-3409-46AD-95D7-D793B219C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57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7F5-F801-4264-A1B0-94EE87D8473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B4BC-3409-46AD-95D7-D793B219C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557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7F5-F801-4264-A1B0-94EE87D8473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B4BC-3409-46AD-95D7-D793B219C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63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7F5-F801-4264-A1B0-94EE87D8473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B4BC-3409-46AD-95D7-D793B219C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87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7F5-F801-4264-A1B0-94EE87D8473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B4BC-3409-46AD-95D7-D793B219C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65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27F5-F801-4264-A1B0-94EE87D8473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B4BC-3409-46AD-95D7-D793B219C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61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27F5-F801-4264-A1B0-94EE87D8473A}" type="datetimeFigureOut">
              <a:rPr lang="fr-FR" smtClean="0"/>
              <a:t>20/03/2018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B4BC-3409-46AD-95D7-D793B219C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02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35596" y="692696"/>
            <a:ext cx="7272808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fr-FR" sz="7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MATH EN JEANS</a:t>
            </a:r>
          </a:p>
          <a:p>
            <a:pPr algn="ctr"/>
            <a:r>
              <a:rPr lang="fr-FR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2017/2018</a:t>
            </a:r>
            <a:endParaRPr lang="fr-FR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0457" y="3429000"/>
            <a:ext cx="6123087" cy="258532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ECOLE ELEMENTAIRE</a:t>
            </a:r>
          </a:p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NEUFGRANGE</a:t>
            </a:r>
          </a:p>
          <a:p>
            <a:pPr algn="ctr"/>
            <a:r>
              <a:rPr lang="fr-FR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CM1</a:t>
            </a:r>
          </a:p>
        </p:txBody>
      </p:sp>
    </p:spTree>
    <p:extLst>
      <p:ext uri="{BB962C8B-B14F-4D97-AF65-F5344CB8AC3E}">
        <p14:creationId xmlns:p14="http://schemas.microsoft.com/office/powerpoint/2010/main" val="1768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8BD217-951C-4908-BD61-325D645DF847}"/>
              </a:ext>
            </a:extLst>
          </p:cNvPr>
          <p:cNvSpPr/>
          <p:nvPr/>
        </p:nvSpPr>
        <p:spPr>
          <a:xfrm>
            <a:off x="1019585" y="0"/>
            <a:ext cx="7104830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Zweite</a:t>
            </a:r>
            <a:r>
              <a:rPr lang="fr-FR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Lösung</a:t>
            </a:r>
            <a:endParaRPr lang="fr-FR" sz="6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27E33DB-E048-4C5C-8081-F59E9BCCA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1233300"/>
            <a:ext cx="8712968" cy="541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7E6AD98D-46F1-47D9-B380-AD54E5E12A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165784"/>
              </p:ext>
            </p:extLst>
          </p:nvPr>
        </p:nvGraphicFramePr>
        <p:xfrm>
          <a:off x="161764" y="332656"/>
          <a:ext cx="8820472" cy="6379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28AE7A2B-5DB2-4FEA-A48B-6C6E5BBD7722}"/>
              </a:ext>
            </a:extLst>
          </p:cNvPr>
          <p:cNvSpPr txBox="1"/>
          <p:nvPr/>
        </p:nvSpPr>
        <p:spPr>
          <a:xfrm>
            <a:off x="0" y="4869160"/>
            <a:ext cx="1763687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Anzahl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erste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Haus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75620E-A2AC-4095-93C4-C07434F7E630}"/>
              </a:ext>
            </a:extLst>
          </p:cNvPr>
          <p:cNvSpPr txBox="1"/>
          <p:nvPr/>
        </p:nvSpPr>
        <p:spPr>
          <a:xfrm>
            <a:off x="1788503" y="4869159"/>
            <a:ext cx="156296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Anzahl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</a:t>
            </a:r>
            <a:r>
              <a:rPr lang="fr-FR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Häuser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74A4FA5-1F4C-4CB0-A2F4-FB259E076E2D}"/>
              </a:ext>
            </a:extLst>
          </p:cNvPr>
          <p:cNvSpPr txBox="1"/>
          <p:nvPr/>
        </p:nvSpPr>
        <p:spPr>
          <a:xfrm>
            <a:off x="323528" y="911622"/>
            <a:ext cx="1979711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Streichhölzer für die folgenden Häuser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9287E8E-04D0-40A6-8D80-F809E39981CA}"/>
              </a:ext>
            </a:extLst>
          </p:cNvPr>
          <p:cNvSpPr txBox="1"/>
          <p:nvPr/>
        </p:nvSpPr>
        <p:spPr>
          <a:xfrm>
            <a:off x="2465003" y="899264"/>
            <a:ext cx="197971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Anzahl der Streichhölzer für 25 Häuser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50014C-4839-4893-971C-5ACA162CA3CF}"/>
              </a:ext>
            </a:extLst>
          </p:cNvPr>
          <p:cNvSpPr txBox="1"/>
          <p:nvPr/>
        </p:nvSpPr>
        <p:spPr>
          <a:xfrm>
            <a:off x="6660232" y="4725144"/>
            <a:ext cx="151216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Anzahl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</a:t>
            </a:r>
            <a:r>
              <a:rPr lang="fr-FR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Häuser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6BD968D-14A7-48E1-8DCF-D00C855273E0}"/>
              </a:ext>
            </a:extLst>
          </p:cNvPr>
          <p:cNvSpPr txBox="1"/>
          <p:nvPr/>
        </p:nvSpPr>
        <p:spPr>
          <a:xfrm>
            <a:off x="7173671" y="911622"/>
            <a:ext cx="197971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Anzahl der Streichhölzer für 25 Häuser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75BD6-8685-4492-AC14-A8C525D0D89F}"/>
              </a:ext>
            </a:extLst>
          </p:cNvPr>
          <p:cNvSpPr txBox="1"/>
          <p:nvPr/>
        </p:nvSpPr>
        <p:spPr>
          <a:xfrm>
            <a:off x="4572000" y="4876172"/>
            <a:ext cx="1979711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Streichholz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lang="fr-FR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erste</a:t>
            </a:r>
            <a:r>
              <a:rPr lang="fr-F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6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Wand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2A6046B-BFE1-4AE3-99B2-0B4D24C38B56}"/>
              </a:ext>
            </a:extLst>
          </p:cNvPr>
          <p:cNvSpPr txBox="1"/>
          <p:nvPr/>
        </p:nvSpPr>
        <p:spPr>
          <a:xfrm>
            <a:off x="4889899" y="911622"/>
            <a:ext cx="197971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Anzahl der Streichhölzer für ein Haus</a:t>
            </a:r>
            <a:endParaRPr lang="fr-FR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57DA9B-F48E-4ED5-95F1-AFE25A7728AF}"/>
              </a:ext>
            </a:extLst>
          </p:cNvPr>
          <p:cNvSpPr/>
          <p:nvPr/>
        </p:nvSpPr>
        <p:spPr>
          <a:xfrm>
            <a:off x="1476445" y="-35170"/>
            <a:ext cx="6191117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fr-FR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</a:t>
            </a:r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Methoden</a:t>
            </a:r>
            <a:endParaRPr lang="fr-FR" sz="4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04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0EF83F6-5DD1-4740-8AEA-8C253E2471CE}"/>
              </a:ext>
            </a:extLst>
          </p:cNvPr>
          <p:cNvSpPr txBox="1"/>
          <p:nvPr/>
        </p:nvSpPr>
        <p:spPr>
          <a:xfrm>
            <a:off x="683568" y="1270501"/>
            <a:ext cx="8136904" cy="403187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de-DE" sz="32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 notieren 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die Anzahl der Häuser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die Anzahl der </a:t>
            </a:r>
            <a:r>
              <a:rPr lang="fr-FR" sz="32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Streichhölzer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r-FR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de-DE" sz="32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de-DE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gelten zwei Formeln: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Erste Formel: </a:t>
            </a:r>
            <a:r>
              <a:rPr lang="de-DE" sz="3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N=6+5x(n-1)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de-DE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Zweite Formel: </a:t>
            </a:r>
            <a:r>
              <a:rPr lang="de-DE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N=1+5xn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3A4CFDC-87CE-4694-82A5-E0CAD1BC40BD}"/>
              </a:ext>
            </a:extLst>
          </p:cNvPr>
          <p:cNvSpPr txBox="1"/>
          <p:nvPr/>
        </p:nvSpPr>
        <p:spPr>
          <a:xfrm>
            <a:off x="437770" y="312085"/>
            <a:ext cx="870623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Häuser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012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CCD09A1-A506-4BB8-9A04-5275C7CCC0E5}"/>
              </a:ext>
            </a:extLst>
          </p:cNvPr>
          <p:cNvSpPr txBox="1"/>
          <p:nvPr/>
        </p:nvSpPr>
        <p:spPr>
          <a:xfrm>
            <a:off x="737828" y="2348880"/>
            <a:ext cx="7848872" cy="34163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 machen</a:t>
            </a:r>
          </a:p>
          <a:p>
            <a:pPr algn="ctr"/>
            <a:r>
              <a:rPr lang="de-DE" sz="5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weiter mit der zweiten Lösung.</a:t>
            </a:r>
          </a:p>
          <a:p>
            <a:pPr algn="ctr"/>
            <a:r>
              <a:rPr lang="de-DE" sz="5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 ist einfacher!</a:t>
            </a:r>
            <a:endParaRPr lang="fr-FR" sz="54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391702"/>
              </p:ext>
            </p:extLst>
          </p:nvPr>
        </p:nvGraphicFramePr>
        <p:xfrm>
          <a:off x="770656" y="803600"/>
          <a:ext cx="7689776" cy="11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4888">
                  <a:extLst>
                    <a:ext uri="{9D8B030D-6E8A-4147-A177-3AD203B41FA5}">
                      <a16:colId xmlns:a16="http://schemas.microsoft.com/office/drawing/2014/main" val="330412488"/>
                    </a:ext>
                  </a:extLst>
                </a:gridCol>
                <a:gridCol w="3844888">
                  <a:extLst>
                    <a:ext uri="{9D8B030D-6E8A-4147-A177-3AD203B41FA5}">
                      <a16:colId xmlns:a16="http://schemas.microsoft.com/office/drawing/2014/main" val="1750774719"/>
                    </a:ext>
                  </a:extLst>
                </a:gridCol>
              </a:tblGrid>
              <a:tr h="1185240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err="1">
                          <a:solidFill>
                            <a:srgbClr val="0070C0"/>
                          </a:solidFill>
                        </a:rPr>
                        <a:t>Erste</a:t>
                      </a:r>
                      <a:r>
                        <a:rPr lang="fr-FR" sz="3200" b="1" dirty="0">
                          <a:solidFill>
                            <a:srgbClr val="0070C0"/>
                          </a:solidFill>
                        </a:rPr>
                        <a:t> Formel</a:t>
                      </a:r>
                    </a:p>
                    <a:p>
                      <a:pPr algn="ctr"/>
                      <a:r>
                        <a:rPr lang="fr-FR" sz="3200" b="1" dirty="0">
                          <a:solidFill>
                            <a:srgbClr val="0070C0"/>
                          </a:solidFill>
                        </a:rPr>
                        <a:t>N=6+5x(n-1)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Zweite</a:t>
                      </a:r>
                      <a:r>
                        <a:rPr lang="fr-FR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Formel</a:t>
                      </a:r>
                    </a:p>
                    <a:p>
                      <a:pPr algn="ctr"/>
                      <a:r>
                        <a:rPr lang="fr-FR" sz="32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N=1+5xn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581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8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12F5D1D-59CE-40A4-BB46-BA2B0BD849C8}"/>
              </a:ext>
            </a:extLst>
          </p:cNvPr>
          <p:cNvSpPr txBox="1"/>
          <p:nvPr/>
        </p:nvSpPr>
        <p:spPr>
          <a:xfrm>
            <a:off x="223020" y="476672"/>
            <a:ext cx="8697961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Milliarde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Häuser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0746B2-922E-4AC4-ADCB-8207CB140B60}"/>
              </a:ext>
            </a:extLst>
          </p:cNvPr>
          <p:cNvSpPr txBox="1"/>
          <p:nvPr/>
        </p:nvSpPr>
        <p:spPr>
          <a:xfrm>
            <a:off x="223020" y="2708920"/>
            <a:ext cx="8726946" cy="267765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wenden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zweite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Formel an:</a:t>
            </a:r>
          </a:p>
          <a:p>
            <a:pPr algn="ctr"/>
            <a:endParaRPr lang="fr-FR" sz="28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8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1+(5 X 1 000 000 000)=5 000 000 001</a:t>
            </a:r>
          </a:p>
          <a:p>
            <a:pPr algn="ctr"/>
            <a:endParaRPr lang="fr-FR" sz="28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brauchen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5 000 000 001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Streichhölzer</a:t>
            </a:r>
            <a:endParaRPr lang="fr-FR" sz="28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Milliarde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Häuser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bauen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292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 dir="d"/>
      </p:transition>
    </mc:Choice>
    <mc:Fallback xmlns="">
      <p:transition spd="slow">
        <p:wipe dir="d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C4B2D0D-B535-4ABF-AC40-657FFA0D4611}"/>
              </a:ext>
            </a:extLst>
          </p:cNvPr>
          <p:cNvSpPr txBox="1"/>
          <p:nvPr/>
        </p:nvSpPr>
        <p:spPr>
          <a:xfrm>
            <a:off x="721133" y="2636912"/>
            <a:ext cx="811915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3200" dirty="0" err="1">
                <a:latin typeface="Bahnschrift" panose="020B0502040204020203" pitchFamily="34" charset="0"/>
              </a:rPr>
              <a:t>Wieviele</a:t>
            </a:r>
            <a:r>
              <a:rPr lang="fr-FR" sz="3200" dirty="0">
                <a:latin typeface="Bahnschrift" panose="020B0502040204020203" pitchFamily="34" charset="0"/>
              </a:rPr>
              <a:t> </a:t>
            </a:r>
            <a:r>
              <a:rPr lang="fr-FR" sz="3200" dirty="0" err="1">
                <a:latin typeface="Bahnschrift" panose="020B0502040204020203" pitchFamily="34" charset="0"/>
              </a:rPr>
              <a:t>Häuser</a:t>
            </a:r>
            <a:r>
              <a:rPr lang="fr-FR" sz="3200" dirty="0">
                <a:latin typeface="Bahnschrift" panose="020B0502040204020203" pitchFamily="34" charset="0"/>
              </a:rPr>
              <a:t> </a:t>
            </a:r>
            <a:r>
              <a:rPr lang="fr-FR" sz="3200" dirty="0" err="1">
                <a:latin typeface="Bahnschrift" panose="020B0502040204020203" pitchFamily="34" charset="0"/>
              </a:rPr>
              <a:t>kann</a:t>
            </a:r>
            <a:r>
              <a:rPr lang="fr-FR" sz="3200" dirty="0">
                <a:latin typeface="Bahnschrift" panose="020B0502040204020203" pitchFamily="34" charset="0"/>
              </a:rPr>
              <a:t> man mit </a:t>
            </a:r>
            <a:r>
              <a:rPr lang="fr-FR" sz="3200" dirty="0" err="1">
                <a:latin typeface="Bahnschrift" panose="020B0502040204020203" pitchFamily="34" charset="0"/>
              </a:rPr>
              <a:t>einer</a:t>
            </a:r>
            <a:endParaRPr lang="fr-FR" sz="3200" dirty="0">
              <a:latin typeface="Bahnschrift" panose="020B0502040204020203" pitchFamily="34" charset="0"/>
            </a:endParaRPr>
          </a:p>
          <a:p>
            <a:pPr algn="ctr"/>
            <a:r>
              <a:rPr lang="fr-FR" sz="3200" dirty="0" err="1">
                <a:latin typeface="Bahnschrift" panose="020B0502040204020203" pitchFamily="34" charset="0"/>
              </a:rPr>
              <a:t>Milliarde</a:t>
            </a:r>
            <a:r>
              <a:rPr lang="fr-FR" sz="3200" dirty="0">
                <a:latin typeface="Bahnschrift" panose="020B0502040204020203" pitchFamily="34" charset="0"/>
              </a:rPr>
              <a:t> </a:t>
            </a:r>
            <a:r>
              <a:rPr lang="fr-FR" sz="3200" dirty="0" err="1">
                <a:latin typeface="Bahnschrift" panose="020B0502040204020203" pitchFamily="34" charset="0"/>
              </a:rPr>
              <a:t>Streichhölzer</a:t>
            </a:r>
            <a:r>
              <a:rPr lang="fr-FR" sz="3200" dirty="0">
                <a:latin typeface="Bahnschrift" panose="020B0502040204020203" pitchFamily="34" charset="0"/>
              </a:rPr>
              <a:t> </a:t>
            </a:r>
            <a:r>
              <a:rPr lang="fr-FR" sz="3200" dirty="0" err="1">
                <a:latin typeface="Bahnschrift" panose="020B0502040204020203" pitchFamily="34" charset="0"/>
              </a:rPr>
              <a:t>bauen</a:t>
            </a:r>
            <a:r>
              <a:rPr lang="fr-FR" sz="3200" dirty="0"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0EF83F6-5DD1-4740-8AEA-8C253E2471CE}"/>
              </a:ext>
            </a:extLst>
          </p:cNvPr>
          <p:cNvSpPr txBox="1"/>
          <p:nvPr/>
        </p:nvSpPr>
        <p:spPr>
          <a:xfrm>
            <a:off x="856275" y="1196752"/>
            <a:ext cx="7848872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2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2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anderen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Sinn?</a:t>
            </a:r>
          </a:p>
        </p:txBody>
      </p:sp>
    </p:spTree>
    <p:extLst>
      <p:ext uri="{BB962C8B-B14F-4D97-AF65-F5344CB8AC3E}">
        <p14:creationId xmlns:p14="http://schemas.microsoft.com/office/powerpoint/2010/main" val="207254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69207"/>
              </p:ext>
            </p:extLst>
          </p:nvPr>
        </p:nvGraphicFramePr>
        <p:xfrm>
          <a:off x="2627784" y="476672"/>
          <a:ext cx="3844888" cy="11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4888">
                  <a:extLst>
                    <a:ext uri="{9D8B030D-6E8A-4147-A177-3AD203B41FA5}">
                      <a16:colId xmlns:a16="http://schemas.microsoft.com/office/drawing/2014/main" val="330412488"/>
                    </a:ext>
                  </a:extLst>
                </a:gridCol>
              </a:tblGrid>
              <a:tr h="1185240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70C0"/>
                          </a:solidFill>
                        </a:rPr>
                        <a:t>Die Formel</a:t>
                      </a:r>
                    </a:p>
                    <a:p>
                      <a:pPr algn="ctr"/>
                      <a:r>
                        <a:rPr lang="fr-FR" sz="3200" b="1" dirty="0">
                          <a:solidFill>
                            <a:srgbClr val="0070C0"/>
                          </a:solidFill>
                        </a:rPr>
                        <a:t>N=5xn+1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581507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8" y="3811576"/>
            <a:ext cx="1960788" cy="24509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5936" y="2203507"/>
            <a:ext cx="4176464" cy="3889789"/>
          </a:xfrm>
          <a:prstGeom prst="wedgeRectCallout">
            <a:avLst>
              <a:gd name="adj1" fmla="val -79479"/>
              <a:gd name="adj2" fmla="val 216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C00000"/>
                </a:solidFill>
              </a:rPr>
              <a:t>J’ai une idée ! Je vais poser la division ! Vous vous souvenez ?</a:t>
            </a:r>
          </a:p>
          <a:p>
            <a:r>
              <a:rPr lang="fr-FR" sz="2400" b="1" dirty="0">
                <a:solidFill>
                  <a:srgbClr val="C00000"/>
                </a:solidFill>
              </a:rPr>
              <a:t>Si on a :</a:t>
            </a:r>
          </a:p>
          <a:p>
            <a:pPr algn="ctr"/>
            <a:endParaRPr lang="fr-FR" sz="2400" b="1" dirty="0">
              <a:solidFill>
                <a:srgbClr val="C00000"/>
              </a:solidFill>
            </a:endParaRPr>
          </a:p>
          <a:p>
            <a:pPr algn="ctr"/>
            <a:r>
              <a:rPr lang="fr-FR" sz="2400" b="1" dirty="0">
                <a:solidFill>
                  <a:srgbClr val="C00000"/>
                </a:solidFill>
              </a:rPr>
              <a:t>a    b</a:t>
            </a:r>
          </a:p>
          <a:p>
            <a:pPr algn="ctr"/>
            <a:endParaRPr lang="fr-FR" sz="2400" b="1" dirty="0">
              <a:solidFill>
                <a:srgbClr val="C00000"/>
              </a:solidFill>
            </a:endParaRPr>
          </a:p>
          <a:p>
            <a:pPr algn="ctr"/>
            <a:r>
              <a:rPr lang="fr-FR" sz="2400" b="1" dirty="0">
                <a:solidFill>
                  <a:srgbClr val="C00000"/>
                </a:solidFill>
              </a:rPr>
              <a:t> r    q</a:t>
            </a:r>
          </a:p>
          <a:p>
            <a:pPr algn="ctr"/>
            <a:endParaRPr lang="fr-FR" sz="2400" b="1" dirty="0">
              <a:solidFill>
                <a:srgbClr val="C00000"/>
              </a:solidFill>
            </a:endParaRPr>
          </a:p>
          <a:p>
            <a:pPr algn="ctr"/>
            <a:endParaRPr lang="fr-FR" sz="2400" b="1" dirty="0">
              <a:solidFill>
                <a:srgbClr val="C00000"/>
              </a:solidFill>
            </a:endParaRPr>
          </a:p>
          <a:p>
            <a:r>
              <a:rPr lang="fr-FR" sz="2400" b="1" dirty="0">
                <a:solidFill>
                  <a:srgbClr val="C00000"/>
                </a:solidFill>
              </a:rPr>
              <a:t>alors on a :          a=</a:t>
            </a:r>
            <a:r>
              <a:rPr lang="fr-FR" sz="2400" b="1" dirty="0" err="1">
                <a:solidFill>
                  <a:srgbClr val="C00000"/>
                </a:solidFill>
              </a:rPr>
              <a:t>bxq+r</a:t>
            </a:r>
            <a:r>
              <a:rPr lang="fr-FR" sz="2400" b="1" dirty="0">
                <a:solidFill>
                  <a:srgbClr val="C00000"/>
                </a:solidFill>
              </a:rPr>
              <a:t>.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61308" y="3933056"/>
            <a:ext cx="45719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 rot="5400000">
            <a:off x="6349340" y="4017276"/>
            <a:ext cx="45719" cy="5760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100630" y="3815559"/>
            <a:ext cx="504056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6530513" y="3750959"/>
            <a:ext cx="366327" cy="211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5127478" y="4773545"/>
            <a:ext cx="510344" cy="143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6563649" y="4812834"/>
            <a:ext cx="473194" cy="143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035205" y="3514317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Dividende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517725" y="3418351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Diviseur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419399" y="4773545"/>
            <a:ext cx="70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Reste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044831" y="4812834"/>
            <a:ext cx="104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Quotient</a:t>
            </a:r>
          </a:p>
        </p:txBody>
      </p:sp>
    </p:spTree>
    <p:extLst>
      <p:ext uri="{BB962C8B-B14F-4D97-AF65-F5344CB8AC3E}">
        <p14:creationId xmlns:p14="http://schemas.microsoft.com/office/powerpoint/2010/main" val="341356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607549"/>
              </p:ext>
            </p:extLst>
          </p:nvPr>
        </p:nvGraphicFramePr>
        <p:xfrm>
          <a:off x="4161724" y="597281"/>
          <a:ext cx="3844888" cy="11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4888">
                  <a:extLst>
                    <a:ext uri="{9D8B030D-6E8A-4147-A177-3AD203B41FA5}">
                      <a16:colId xmlns:a16="http://schemas.microsoft.com/office/drawing/2014/main" val="330412488"/>
                    </a:ext>
                  </a:extLst>
                </a:gridCol>
              </a:tblGrid>
              <a:tr h="1185240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70C0"/>
                          </a:solidFill>
                        </a:rPr>
                        <a:t>Die Formel</a:t>
                      </a:r>
                    </a:p>
                    <a:p>
                      <a:pPr algn="ctr"/>
                      <a:r>
                        <a:rPr lang="fr-FR" sz="3200" b="1" dirty="0">
                          <a:solidFill>
                            <a:srgbClr val="0070C0"/>
                          </a:solidFill>
                        </a:rPr>
                        <a:t>N=5xn+1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581507"/>
                  </a:ext>
                </a:extLst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8" y="3811576"/>
            <a:ext cx="1960788" cy="24509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5936" y="2203507"/>
            <a:ext cx="4176464" cy="3889789"/>
          </a:xfrm>
          <a:prstGeom prst="wedgeRectCallout">
            <a:avLst>
              <a:gd name="adj1" fmla="val -79479"/>
              <a:gd name="adj2" fmla="val 216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rgbClr val="C00000"/>
                </a:solidFill>
              </a:rPr>
              <a:t>Pour trouver n, on doit donc poser la division par 5 :</a:t>
            </a:r>
          </a:p>
          <a:p>
            <a:pPr algn="ctr"/>
            <a:endParaRPr lang="fr-FR" sz="2400" b="1" dirty="0">
              <a:solidFill>
                <a:srgbClr val="C00000"/>
              </a:solidFill>
            </a:endParaRPr>
          </a:p>
          <a:p>
            <a:pPr algn="ctr"/>
            <a:r>
              <a:rPr lang="fr-FR" sz="2400" b="1" dirty="0">
                <a:solidFill>
                  <a:srgbClr val="C00000"/>
                </a:solidFill>
              </a:rPr>
              <a:t>N    5</a:t>
            </a:r>
          </a:p>
          <a:p>
            <a:pPr algn="ctr"/>
            <a:endParaRPr lang="fr-FR" sz="2400" b="1" dirty="0">
              <a:solidFill>
                <a:srgbClr val="C00000"/>
              </a:solidFill>
            </a:endParaRPr>
          </a:p>
          <a:p>
            <a:pPr algn="ctr"/>
            <a:r>
              <a:rPr lang="fr-FR" sz="2400" b="1" dirty="0">
                <a:solidFill>
                  <a:srgbClr val="C00000"/>
                </a:solidFill>
              </a:rPr>
              <a:t> 1    n</a:t>
            </a:r>
          </a:p>
          <a:p>
            <a:pPr algn="ctr"/>
            <a:endParaRPr lang="fr-FR" sz="2400" b="1" dirty="0">
              <a:solidFill>
                <a:srgbClr val="C00000"/>
              </a:solidFill>
            </a:endParaRPr>
          </a:p>
          <a:p>
            <a:pPr algn="ctr"/>
            <a:endParaRPr lang="fr-FR" sz="2400" b="1" dirty="0">
              <a:solidFill>
                <a:srgbClr val="C00000"/>
              </a:solidFill>
            </a:endParaRPr>
          </a:p>
          <a:p>
            <a:r>
              <a:rPr lang="fr-FR" sz="2400" b="1" dirty="0">
                <a:solidFill>
                  <a:srgbClr val="C00000"/>
                </a:solidFill>
              </a:rPr>
              <a:t>Le nombre de maisons est alors le quotient de la division par 5.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68193" y="3508221"/>
            <a:ext cx="45719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 rot="5400000">
            <a:off x="6338326" y="3554527"/>
            <a:ext cx="45719" cy="5760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189509" y="3416839"/>
            <a:ext cx="504056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6593665" y="3512728"/>
            <a:ext cx="366327" cy="211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V="1">
            <a:off x="5141314" y="4444928"/>
            <a:ext cx="510344" cy="143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6494537" y="4426702"/>
            <a:ext cx="473194" cy="143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085824" y="3235632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Dividende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688179" y="3244334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Diviseur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454078" y="4443502"/>
            <a:ext cx="70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Reste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943401" y="4403675"/>
            <a:ext cx="104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Quotient</a:t>
            </a:r>
          </a:p>
        </p:txBody>
      </p:sp>
    </p:spTree>
    <p:extLst>
      <p:ext uri="{BB962C8B-B14F-4D97-AF65-F5344CB8AC3E}">
        <p14:creationId xmlns:p14="http://schemas.microsoft.com/office/powerpoint/2010/main" val="134660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142" y="2420888"/>
            <a:ext cx="2998837" cy="34579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41854" y="1196752"/>
            <a:ext cx="3194641" cy="4140460"/>
          </a:xfrm>
          <a:prstGeom prst="wedgeRectCallout">
            <a:avLst>
              <a:gd name="adj1" fmla="val -66357"/>
              <a:gd name="adj2" fmla="val 120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rgbClr val="C00000"/>
                </a:solidFill>
              </a:rPr>
              <a:t>C’est simple ! Il faut poser la division par 5 :</a:t>
            </a:r>
          </a:p>
          <a:p>
            <a:pPr algn="ctr"/>
            <a:endParaRPr lang="fr-FR" sz="2400" b="1" dirty="0">
              <a:solidFill>
                <a:srgbClr val="C00000"/>
              </a:solidFill>
            </a:endParaRPr>
          </a:p>
          <a:p>
            <a:pPr algn="ctr"/>
            <a:r>
              <a:rPr lang="fr-FR" sz="2400" b="1" dirty="0">
                <a:solidFill>
                  <a:srgbClr val="C00000"/>
                </a:solidFill>
              </a:rPr>
              <a:t>46    5</a:t>
            </a:r>
          </a:p>
          <a:p>
            <a:pPr algn="ctr"/>
            <a:endParaRPr lang="fr-FR" sz="2400" b="1" dirty="0">
              <a:solidFill>
                <a:srgbClr val="C00000"/>
              </a:solidFill>
            </a:endParaRPr>
          </a:p>
          <a:p>
            <a:pPr algn="ctr"/>
            <a:r>
              <a:rPr lang="fr-FR" sz="2400" b="1" dirty="0">
                <a:solidFill>
                  <a:srgbClr val="C00000"/>
                </a:solidFill>
              </a:rPr>
              <a:t> 1    9</a:t>
            </a:r>
          </a:p>
          <a:p>
            <a:pPr algn="ctr"/>
            <a:endParaRPr lang="fr-FR" sz="2400" b="1" dirty="0">
              <a:solidFill>
                <a:srgbClr val="C00000"/>
              </a:solidFill>
            </a:endParaRPr>
          </a:p>
          <a:p>
            <a:pPr algn="just"/>
            <a:r>
              <a:rPr lang="fr-FR" sz="2400" b="1" dirty="0">
                <a:solidFill>
                  <a:srgbClr val="C00000"/>
                </a:solidFill>
              </a:rPr>
              <a:t>Le nombre de maisons est donc égal au </a:t>
            </a:r>
            <a:r>
              <a:rPr lang="fr-FR" sz="2400" b="1" dirty="0" err="1">
                <a:solidFill>
                  <a:srgbClr val="C00000"/>
                </a:solidFill>
              </a:rPr>
              <a:t>quo-tient</a:t>
            </a:r>
            <a:r>
              <a:rPr lang="fr-FR" sz="2400" b="1" dirty="0">
                <a:solidFill>
                  <a:srgbClr val="C00000"/>
                </a:solidFill>
              </a:rPr>
              <a:t>, c’est-à-dire 9 !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63260" y="2564904"/>
            <a:ext cx="45719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 rot="5400000">
            <a:off x="7770150" y="2659771"/>
            <a:ext cx="45719" cy="5760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Bildergebnis für enfant clipart"/>
          <p:cNvSpPr>
            <a:spLocks noChangeAspect="1" noChangeArrowheads="1"/>
          </p:cNvSpPr>
          <p:nvPr/>
        </p:nvSpPr>
        <p:spPr bwMode="auto">
          <a:xfrm>
            <a:off x="155575" y="-1241425"/>
            <a:ext cx="2247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51520" y="1412776"/>
            <a:ext cx="2279094" cy="2088232"/>
          </a:xfrm>
          <a:prstGeom prst="wedgeRectCallout">
            <a:avLst>
              <a:gd name="adj1" fmla="val 73656"/>
              <a:gd name="adj2" fmla="val 5503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C00000"/>
                </a:solidFill>
              </a:rPr>
              <a:t>Combien de maisons peut-on construire avec 46 allumettes ?</a:t>
            </a:r>
          </a:p>
        </p:txBody>
      </p:sp>
    </p:spTree>
    <p:extLst>
      <p:ext uri="{BB962C8B-B14F-4D97-AF65-F5344CB8AC3E}">
        <p14:creationId xmlns:p14="http://schemas.microsoft.com/office/powerpoint/2010/main" val="13415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106" y="980728"/>
            <a:ext cx="2998837" cy="34579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21943" y="1268760"/>
            <a:ext cx="3168352" cy="1800200"/>
          </a:xfrm>
          <a:prstGeom prst="wedgeRectCallout">
            <a:avLst>
              <a:gd name="adj1" fmla="val -61362"/>
              <a:gd name="adj2" fmla="val 148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rgbClr val="C00000"/>
                </a:solidFill>
              </a:rPr>
              <a:t>Non, non ! La dernière allumette est utilisée pour construire le premier mur.</a:t>
            </a:r>
          </a:p>
        </p:txBody>
      </p:sp>
      <p:sp>
        <p:nvSpPr>
          <p:cNvPr id="2" name="AutoShape 2" descr="Bildergebnis für enfant clipart"/>
          <p:cNvSpPr>
            <a:spLocks noChangeAspect="1" noChangeArrowheads="1"/>
          </p:cNvSpPr>
          <p:nvPr/>
        </p:nvSpPr>
        <p:spPr bwMode="auto">
          <a:xfrm>
            <a:off x="155575" y="-1241425"/>
            <a:ext cx="2247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35279" y="476672"/>
            <a:ext cx="2279094" cy="1440160"/>
          </a:xfrm>
          <a:prstGeom prst="wedgeRectCallout">
            <a:avLst>
              <a:gd name="adj1" fmla="val 73656"/>
              <a:gd name="adj2" fmla="val 5503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C00000"/>
                </a:solidFill>
              </a:rPr>
              <a:t>Et il reste une allumette ?</a:t>
            </a:r>
          </a:p>
        </p:txBody>
      </p:sp>
      <p:sp>
        <p:nvSpPr>
          <p:cNvPr id="20" name="Rectangle 19"/>
          <p:cNvSpPr/>
          <p:nvPr/>
        </p:nvSpPr>
        <p:spPr>
          <a:xfrm rot="5400000">
            <a:off x="4765165" y="4892019"/>
            <a:ext cx="45719" cy="5760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487555" y="4798935"/>
            <a:ext cx="45719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483768" y="5733256"/>
            <a:ext cx="158417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55576" y="5202911"/>
            <a:ext cx="2300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Allumette pour le premier mur !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24" y="3584930"/>
            <a:ext cx="2581275" cy="17716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836" y="4670720"/>
            <a:ext cx="109737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3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5896" y="1012954"/>
            <a:ext cx="6892208" cy="48320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 anchor="ctr">
            <a:spAutoFit/>
          </a:bodyPr>
          <a:lstStyle/>
          <a:p>
            <a:pPr algn="ctr"/>
            <a:endParaRPr lang="fr-F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fr-FR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Wir</a:t>
            </a: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FR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sind</a:t>
            </a: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7  </a:t>
            </a:r>
            <a:r>
              <a:rPr lang="fr-FR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Mädchen</a:t>
            </a: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fr-FR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und</a:t>
            </a: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7 </a:t>
            </a:r>
            <a:r>
              <a:rPr lang="fr-FR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Jungen</a:t>
            </a: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 algn="ctr"/>
            <a:r>
              <a:rPr lang="fr-FR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Wir</a:t>
            </a: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FR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kommen</a:t>
            </a: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FR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aus</a:t>
            </a: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FR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Frankreich</a:t>
            </a: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r>
              <a:rPr lang="fr-FR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Unsere</a:t>
            </a: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FR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Forscherin</a:t>
            </a: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FR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heisst</a:t>
            </a: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Frau Soriano-</a:t>
            </a:r>
            <a:r>
              <a:rPr lang="fr-FR" sz="4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Gafiuk</a:t>
            </a:r>
            <a:r>
              <a:rPr lang="fr-F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algn="ctr"/>
            <a:endParaRPr lang="fr-FR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016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106" y="1916832"/>
            <a:ext cx="2998837" cy="34579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94784" y="1458494"/>
            <a:ext cx="3213719" cy="3338657"/>
          </a:xfrm>
          <a:prstGeom prst="wedgeRectCallout">
            <a:avLst>
              <a:gd name="adj1" fmla="val -59974"/>
              <a:gd name="adj2" fmla="val 88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rgbClr val="C00000"/>
                </a:solidFill>
              </a:rPr>
              <a:t>C’est cela ! Le reste est égal à 3. Mais il faut une allumette de plus pour la première </a:t>
            </a:r>
            <a:r>
              <a:rPr lang="fr-FR" sz="2400" b="1" dirty="0" err="1">
                <a:solidFill>
                  <a:srgbClr val="C00000"/>
                </a:solidFill>
              </a:rPr>
              <a:t>mai-son</a:t>
            </a:r>
            <a:r>
              <a:rPr lang="fr-FR" sz="2400" b="1" dirty="0">
                <a:solidFill>
                  <a:srgbClr val="C00000"/>
                </a:solidFill>
              </a:rPr>
              <a:t>, donc on pourra construire </a:t>
            </a:r>
            <a:r>
              <a:rPr lang="fr-FR" sz="2400" b="1" dirty="0" smtClean="0">
                <a:solidFill>
                  <a:srgbClr val="C00000"/>
                </a:solidFill>
              </a:rPr>
              <a:t>10 </a:t>
            </a:r>
            <a:r>
              <a:rPr lang="fr-FR" sz="2400" b="1" dirty="0">
                <a:solidFill>
                  <a:srgbClr val="C00000"/>
                </a:solidFill>
              </a:rPr>
              <a:t>maisons et il restera seulement 2 allumettes !</a:t>
            </a:r>
          </a:p>
        </p:txBody>
      </p:sp>
      <p:sp>
        <p:nvSpPr>
          <p:cNvPr id="2" name="AutoShape 2" descr="Bildergebnis für enfant clipart"/>
          <p:cNvSpPr>
            <a:spLocks noChangeAspect="1" noChangeArrowheads="1"/>
          </p:cNvSpPr>
          <p:nvPr/>
        </p:nvSpPr>
        <p:spPr bwMode="auto">
          <a:xfrm>
            <a:off x="155575" y="-1241425"/>
            <a:ext cx="2247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55575" y="1412775"/>
            <a:ext cx="2558798" cy="4104457"/>
          </a:xfrm>
          <a:prstGeom prst="wedgeRectCallout">
            <a:avLst>
              <a:gd name="adj1" fmla="val 71727"/>
              <a:gd name="adj2" fmla="val -1108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rgbClr val="C00000"/>
                </a:solidFill>
              </a:rPr>
              <a:t>Ok ! J’ai compris ! Alors pour 53 </a:t>
            </a:r>
            <a:r>
              <a:rPr lang="fr-FR" sz="2400" b="1" dirty="0" err="1">
                <a:solidFill>
                  <a:srgbClr val="C00000"/>
                </a:solidFill>
              </a:rPr>
              <a:t>allu-mettes</a:t>
            </a:r>
            <a:r>
              <a:rPr lang="fr-FR" sz="2400" b="1" dirty="0">
                <a:solidFill>
                  <a:srgbClr val="C00000"/>
                </a:solidFill>
              </a:rPr>
              <a:t>, je pose la division de 53 par 5.</a:t>
            </a:r>
          </a:p>
          <a:p>
            <a:pPr algn="just"/>
            <a:endParaRPr lang="fr-FR" sz="2400" b="1" dirty="0">
              <a:solidFill>
                <a:srgbClr val="C00000"/>
              </a:solidFill>
            </a:endParaRPr>
          </a:p>
          <a:p>
            <a:pPr algn="ctr"/>
            <a:r>
              <a:rPr lang="fr-FR" sz="2400" b="1" dirty="0">
                <a:solidFill>
                  <a:srgbClr val="C00000"/>
                </a:solidFill>
              </a:rPr>
              <a:t>53    5</a:t>
            </a:r>
          </a:p>
          <a:p>
            <a:pPr algn="ctr"/>
            <a:endParaRPr lang="fr-FR" sz="2400" b="1" dirty="0">
              <a:solidFill>
                <a:srgbClr val="C00000"/>
              </a:solidFill>
            </a:endParaRPr>
          </a:p>
          <a:p>
            <a:pPr algn="ctr"/>
            <a:r>
              <a:rPr lang="fr-FR" sz="2400" b="1" dirty="0">
                <a:solidFill>
                  <a:srgbClr val="C00000"/>
                </a:solidFill>
              </a:rPr>
              <a:t> 3    10</a:t>
            </a:r>
          </a:p>
        </p:txBody>
      </p:sp>
      <p:sp>
        <p:nvSpPr>
          <p:cNvPr id="20" name="Rectangle 19"/>
          <p:cNvSpPr/>
          <p:nvPr/>
        </p:nvSpPr>
        <p:spPr>
          <a:xfrm rot="5400000">
            <a:off x="1700147" y="4099931"/>
            <a:ext cx="45719" cy="5760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1434974" y="4005064"/>
            <a:ext cx="45719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14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700808"/>
            <a:ext cx="2998837" cy="34579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83159" y="188640"/>
            <a:ext cx="3141712" cy="5544616"/>
          </a:xfrm>
          <a:prstGeom prst="wedgeRectCallout">
            <a:avLst>
              <a:gd name="adj1" fmla="val -59974"/>
              <a:gd name="adj2" fmla="val 88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rgbClr val="C00000"/>
                </a:solidFill>
              </a:rPr>
              <a:t>Oui ! Tu as raison ! Pour 53 allumettes, on pourrait également </a:t>
            </a:r>
            <a:r>
              <a:rPr lang="fr-FR" sz="2400" b="1" dirty="0" err="1">
                <a:solidFill>
                  <a:srgbClr val="C00000"/>
                </a:solidFill>
              </a:rPr>
              <a:t>po-ser</a:t>
            </a:r>
            <a:r>
              <a:rPr lang="fr-FR" sz="2400" b="1" dirty="0">
                <a:solidFill>
                  <a:srgbClr val="C00000"/>
                </a:solidFill>
              </a:rPr>
              <a:t> la division de 52 par 5.</a:t>
            </a:r>
          </a:p>
          <a:p>
            <a:pPr algn="just"/>
            <a:endParaRPr lang="fr-FR" sz="2400" b="1" dirty="0">
              <a:solidFill>
                <a:srgbClr val="C00000"/>
              </a:solidFill>
            </a:endParaRPr>
          </a:p>
          <a:p>
            <a:pPr algn="ctr"/>
            <a:r>
              <a:rPr lang="fr-FR" sz="2400" b="1" dirty="0">
                <a:solidFill>
                  <a:srgbClr val="C00000"/>
                </a:solidFill>
              </a:rPr>
              <a:t>52    5</a:t>
            </a:r>
          </a:p>
          <a:p>
            <a:pPr algn="ctr"/>
            <a:endParaRPr lang="fr-FR" sz="2400" b="1" dirty="0">
              <a:solidFill>
                <a:srgbClr val="C00000"/>
              </a:solidFill>
            </a:endParaRPr>
          </a:p>
          <a:p>
            <a:pPr algn="ctr"/>
            <a:r>
              <a:rPr lang="fr-FR" sz="2400" b="1" dirty="0">
                <a:solidFill>
                  <a:srgbClr val="C00000"/>
                </a:solidFill>
              </a:rPr>
              <a:t>   2   10</a:t>
            </a:r>
          </a:p>
          <a:p>
            <a:pPr algn="just"/>
            <a:endParaRPr lang="fr-FR" sz="2400" b="1" dirty="0">
              <a:solidFill>
                <a:srgbClr val="C00000"/>
              </a:solidFill>
            </a:endParaRPr>
          </a:p>
          <a:p>
            <a:pPr algn="just"/>
            <a:r>
              <a:rPr lang="fr-FR" sz="2400" b="1" dirty="0">
                <a:solidFill>
                  <a:srgbClr val="C00000"/>
                </a:solidFill>
              </a:rPr>
              <a:t>On voit alors </a:t>
            </a:r>
            <a:r>
              <a:rPr lang="fr-FR" sz="2400" b="1" dirty="0" err="1">
                <a:solidFill>
                  <a:srgbClr val="C00000"/>
                </a:solidFill>
              </a:rPr>
              <a:t>directe-ment</a:t>
            </a:r>
            <a:r>
              <a:rPr lang="fr-FR" sz="2400" b="1" dirty="0">
                <a:solidFill>
                  <a:srgbClr val="C00000"/>
                </a:solidFill>
              </a:rPr>
              <a:t> qu’on peut </a:t>
            </a:r>
            <a:r>
              <a:rPr lang="fr-FR" sz="2400" b="1" dirty="0" err="1">
                <a:solidFill>
                  <a:srgbClr val="C00000"/>
                </a:solidFill>
              </a:rPr>
              <a:t>cons-truire</a:t>
            </a:r>
            <a:r>
              <a:rPr lang="fr-FR" sz="2400" b="1" dirty="0">
                <a:solidFill>
                  <a:srgbClr val="C00000"/>
                </a:solidFill>
              </a:rPr>
              <a:t> 10 maisons et qu’il restera 2 </a:t>
            </a:r>
            <a:r>
              <a:rPr lang="fr-FR" sz="2400" b="1" dirty="0" err="1">
                <a:solidFill>
                  <a:srgbClr val="C00000"/>
                </a:solidFill>
              </a:rPr>
              <a:t>allumet-tes</a:t>
            </a:r>
            <a:r>
              <a:rPr lang="fr-FR" sz="2400" b="1" dirty="0">
                <a:solidFill>
                  <a:srgbClr val="C00000"/>
                </a:solidFill>
              </a:rPr>
              <a:t> !</a:t>
            </a:r>
          </a:p>
        </p:txBody>
      </p:sp>
      <p:sp>
        <p:nvSpPr>
          <p:cNvPr id="2" name="AutoShape 2" descr="Bildergebnis für enfant clipart"/>
          <p:cNvSpPr>
            <a:spLocks noChangeAspect="1" noChangeArrowheads="1"/>
          </p:cNvSpPr>
          <p:nvPr/>
        </p:nvSpPr>
        <p:spPr bwMode="auto">
          <a:xfrm>
            <a:off x="155575" y="-1241425"/>
            <a:ext cx="2247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44333" y="1376197"/>
            <a:ext cx="2339435" cy="2592289"/>
          </a:xfrm>
          <a:prstGeom prst="wedgeRectCallout">
            <a:avLst>
              <a:gd name="adj1" fmla="val 71727"/>
              <a:gd name="adj2" fmla="val -11081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b="1" dirty="0">
                <a:solidFill>
                  <a:srgbClr val="C00000"/>
                </a:solidFill>
              </a:rPr>
              <a:t>Mais dans ce cas, pourquoi on n’enlèverait pas une unité </a:t>
            </a:r>
            <a:r>
              <a:rPr lang="fr-FR" sz="2400" b="1" dirty="0" err="1">
                <a:solidFill>
                  <a:srgbClr val="C00000"/>
                </a:solidFill>
              </a:rPr>
              <a:t>direc-tement</a:t>
            </a:r>
            <a:r>
              <a:rPr lang="fr-FR" sz="2400" b="1" dirty="0">
                <a:solidFill>
                  <a:srgbClr val="C00000"/>
                </a:solidFill>
              </a:rPr>
              <a:t> au </a:t>
            </a:r>
            <a:r>
              <a:rPr lang="fr-FR" sz="2400" b="1" dirty="0" err="1">
                <a:solidFill>
                  <a:srgbClr val="C00000"/>
                </a:solidFill>
              </a:rPr>
              <a:t>divi-dende</a:t>
            </a:r>
            <a:r>
              <a:rPr lang="fr-FR" sz="2400" b="1" dirty="0">
                <a:solidFill>
                  <a:srgbClr val="C00000"/>
                </a:solidFill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7482865" y="2420888"/>
            <a:ext cx="45719" cy="108012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 rot="5400000">
            <a:off x="7742188" y="2515755"/>
            <a:ext cx="45719" cy="5760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5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0EF83F6-5DD1-4740-8AEA-8C253E2471CE}"/>
              </a:ext>
            </a:extLst>
          </p:cNvPr>
          <p:cNvSpPr txBox="1"/>
          <p:nvPr/>
        </p:nvSpPr>
        <p:spPr>
          <a:xfrm>
            <a:off x="4382804" y="611396"/>
            <a:ext cx="4941724" cy="563231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jetzt mit einer Milliarde Streichhölzer?</a:t>
            </a:r>
          </a:p>
          <a:p>
            <a:pPr algn="ctr"/>
            <a:endParaRPr lang="de-DE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 dividieren</a:t>
            </a:r>
          </a:p>
          <a:p>
            <a:pPr algn="ctr"/>
            <a:endParaRPr lang="de-DE" sz="14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1 000 000 000 – 1=999 999 999</a:t>
            </a:r>
          </a:p>
          <a:p>
            <a:pPr algn="ctr"/>
            <a:endParaRPr lang="de-DE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durch 5 und wir berechnen den Quotient und den Rest. </a:t>
            </a:r>
          </a:p>
          <a:p>
            <a:pPr algn="ctr"/>
            <a:endParaRPr lang="de-DE" sz="24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2400" b="1" i="1" u="sng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Abschluss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1 000 000 000 Streichhölzern können wir </a:t>
            </a:r>
            <a:r>
              <a:rPr lang="de-DE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199 999 999 Häuser 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bauen und es werden </a:t>
            </a:r>
            <a:r>
              <a:rPr lang="de-DE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Streichhölzer</a:t>
            </a: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übrig bleiben.</a:t>
            </a:r>
            <a:endParaRPr lang="fr-FR" sz="32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323C025-1EEA-43EA-9099-A756207AFC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" y="1268759"/>
            <a:ext cx="4254752" cy="522199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F373DFC-FF7F-4F30-944E-3E28895B8A7A}"/>
              </a:ext>
            </a:extLst>
          </p:cNvPr>
          <p:cNvCxnSpPr>
            <a:cxnSpLocks/>
          </p:cNvCxnSpPr>
          <p:nvPr/>
        </p:nvCxnSpPr>
        <p:spPr>
          <a:xfrm flipV="1">
            <a:off x="3275856" y="2348879"/>
            <a:ext cx="0" cy="10801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3B06547F-5201-4C30-8061-51003ACF644A}"/>
              </a:ext>
            </a:extLst>
          </p:cNvPr>
          <p:cNvSpPr txBox="1"/>
          <p:nvPr/>
        </p:nvSpPr>
        <p:spPr>
          <a:xfrm>
            <a:off x="2668959" y="3400166"/>
            <a:ext cx="140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Häuser</a:t>
            </a:r>
            <a:endParaRPr lang="fr-FR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2F8E260-9C6F-4495-AFB6-275F9DC002FF}"/>
              </a:ext>
            </a:extLst>
          </p:cNvPr>
          <p:cNvCxnSpPr>
            <a:cxnSpLocks/>
          </p:cNvCxnSpPr>
          <p:nvPr/>
        </p:nvCxnSpPr>
        <p:spPr>
          <a:xfrm flipH="1" flipV="1">
            <a:off x="2245076" y="6021288"/>
            <a:ext cx="423883" cy="1300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041708A-A24B-40E5-A4F6-4EEDA0BE0B41}"/>
              </a:ext>
            </a:extLst>
          </p:cNvPr>
          <p:cNvSpPr txBox="1"/>
          <p:nvPr/>
        </p:nvSpPr>
        <p:spPr>
          <a:xfrm>
            <a:off x="2033368" y="6151374"/>
            <a:ext cx="2484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Streichhölzer</a:t>
            </a:r>
            <a:endParaRPr lang="fr-FR" sz="2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C918C96-7871-4E06-8C58-B122148FBA38}"/>
              </a:ext>
            </a:extLst>
          </p:cNvPr>
          <p:cNvCxnSpPr>
            <a:cxnSpLocks/>
          </p:cNvCxnSpPr>
          <p:nvPr/>
        </p:nvCxnSpPr>
        <p:spPr>
          <a:xfrm>
            <a:off x="1259632" y="692696"/>
            <a:ext cx="0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28309405-B5E2-423C-855E-9EEF0653E048}"/>
              </a:ext>
            </a:extLst>
          </p:cNvPr>
          <p:cNvSpPr txBox="1"/>
          <p:nvPr/>
        </p:nvSpPr>
        <p:spPr>
          <a:xfrm>
            <a:off x="66114" y="52081"/>
            <a:ext cx="3276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1 000 000 000 - 1</a:t>
            </a:r>
          </a:p>
        </p:txBody>
      </p:sp>
    </p:spTree>
    <p:extLst>
      <p:ext uri="{BB962C8B-B14F-4D97-AF65-F5344CB8AC3E}">
        <p14:creationId xmlns:p14="http://schemas.microsoft.com/office/powerpoint/2010/main" val="233614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64" y="0"/>
            <a:ext cx="9324528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4B78027-9150-4B9A-B003-8518065ED4BB}"/>
              </a:ext>
            </a:extLst>
          </p:cNvPr>
          <p:cNvSpPr txBox="1"/>
          <p:nvPr/>
        </p:nvSpPr>
        <p:spPr>
          <a:xfrm>
            <a:off x="1013173" y="214320"/>
            <a:ext cx="7117654" cy="156966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ZWEITES PROBLEM:</a:t>
            </a:r>
          </a:p>
          <a:p>
            <a:pPr algn="ctr"/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ZUG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1D5202-9E9E-4D6B-A5A6-D0A7DDA2C074}"/>
              </a:ext>
            </a:extLst>
          </p:cNvPr>
          <p:cNvSpPr txBox="1"/>
          <p:nvPr/>
        </p:nvSpPr>
        <p:spPr>
          <a:xfrm>
            <a:off x="683568" y="2996952"/>
            <a:ext cx="777686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Bahnschrift" panose="020B0502040204020203" pitchFamily="34" charset="0"/>
              </a:rPr>
              <a:t>Wieviel Streichhölzer braucht man, um einen Zug mit einer Million Waggons zu bauen?</a:t>
            </a:r>
          </a:p>
        </p:txBody>
      </p:sp>
    </p:spTree>
    <p:extLst>
      <p:ext uri="{BB962C8B-B14F-4D97-AF65-F5344CB8AC3E}">
        <p14:creationId xmlns:p14="http://schemas.microsoft.com/office/powerpoint/2010/main" val="1903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081EFC0-DF12-4FA3-874B-8AFE8EC3E605}"/>
              </a:ext>
            </a:extLst>
          </p:cNvPr>
          <p:cNvSpPr txBox="1"/>
          <p:nvPr/>
        </p:nvSpPr>
        <p:spPr>
          <a:xfrm>
            <a:off x="593812" y="239614"/>
            <a:ext cx="8136904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Zug hat eine Lokomotive und Waggons.</a:t>
            </a:r>
            <a:endParaRPr lang="fr-FR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D13D69-A5A8-4540-BF05-928304A44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28" y="1452073"/>
            <a:ext cx="4334088" cy="28083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55C0C72-FB5E-492E-8F27-9A450D061769}"/>
              </a:ext>
            </a:extLst>
          </p:cNvPr>
          <p:cNvSpPr txBox="1"/>
          <p:nvPr/>
        </p:nvSpPr>
        <p:spPr>
          <a:xfrm>
            <a:off x="773832" y="4932457"/>
            <a:ext cx="7776864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Waggon</a:t>
            </a:r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</a:t>
            </a:r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12 </a:t>
            </a:r>
            <a:r>
              <a:rPr lang="fr-FR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Streichhölzer</a:t>
            </a:r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0618AA3C-279A-493A-8D28-CAE710BB5412}"/>
              </a:ext>
            </a:extLst>
          </p:cNvPr>
          <p:cNvSpPr/>
          <p:nvPr/>
        </p:nvSpPr>
        <p:spPr>
          <a:xfrm>
            <a:off x="3321327" y="2586035"/>
            <a:ext cx="864096" cy="3600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38FA4E-9856-4E8D-A69F-98EBCBF237A8}"/>
              </a:ext>
            </a:extLst>
          </p:cNvPr>
          <p:cNvSpPr txBox="1"/>
          <p:nvPr/>
        </p:nvSpPr>
        <p:spPr>
          <a:xfrm>
            <a:off x="179512" y="2504445"/>
            <a:ext cx="2930610" cy="523220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WAGGON</a:t>
            </a:r>
          </a:p>
        </p:txBody>
      </p:sp>
    </p:spTree>
    <p:extLst>
      <p:ext uri="{BB962C8B-B14F-4D97-AF65-F5344CB8AC3E}">
        <p14:creationId xmlns:p14="http://schemas.microsoft.com/office/powerpoint/2010/main" val="2410330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83EB717-91E9-468F-9D84-C68FCCDA2A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9" y="1340768"/>
            <a:ext cx="3128139" cy="33569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782A635-28EA-4626-9E81-406CFB9B76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977" y="1340768"/>
            <a:ext cx="3276470" cy="33569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4DD1DAF-C1A4-4950-8706-76934AA436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389" y="1340768"/>
            <a:ext cx="2150114" cy="335699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B7744795-21C8-4199-A6B7-0CF4ABBBAFB1}"/>
              </a:ext>
            </a:extLst>
          </p:cNvPr>
          <p:cNvSpPr/>
          <p:nvPr/>
        </p:nvSpPr>
        <p:spPr>
          <a:xfrm rot="16200000">
            <a:off x="4792719" y="5046360"/>
            <a:ext cx="978408" cy="4846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FCEC951-5F52-4B21-B3D1-060747482057}"/>
              </a:ext>
            </a:extLst>
          </p:cNvPr>
          <p:cNvSpPr txBox="1"/>
          <p:nvPr/>
        </p:nvSpPr>
        <p:spPr>
          <a:xfrm>
            <a:off x="3820888" y="6025552"/>
            <a:ext cx="340670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Unsere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wahl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F09D64-0714-46A7-BA77-E97D921AEA27}"/>
              </a:ext>
            </a:extLst>
          </p:cNvPr>
          <p:cNvSpPr txBox="1"/>
          <p:nvPr/>
        </p:nvSpPr>
        <p:spPr>
          <a:xfrm>
            <a:off x="180419" y="193575"/>
            <a:ext cx="8866084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müssen</a:t>
            </a:r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jetzt</a:t>
            </a:r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Lokomotive</a:t>
            </a:r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bauen</a:t>
            </a:r>
            <a:r>
              <a:rPr lang="fr-FR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907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las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9D17DFB-4664-4295-96FC-1D92113E8E46}"/>
              </a:ext>
            </a:extLst>
          </p:cNvPr>
          <p:cNvSpPr txBox="1"/>
          <p:nvPr/>
        </p:nvSpPr>
        <p:spPr>
          <a:xfrm>
            <a:off x="1051173" y="94231"/>
            <a:ext cx="7041654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Unsere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Lokomotive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22 </a:t>
            </a: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Streichhölzer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0B3B29-724E-4BA9-859E-9AA4C92AC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45" y="1388791"/>
            <a:ext cx="6882510" cy="516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4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6CDEA50-1694-4501-9ABC-185FA9496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3415328" cy="22129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0F9765-CF11-4F1E-93C1-4279A6963DAC}"/>
              </a:ext>
            </a:extLst>
          </p:cNvPr>
          <p:cNvSpPr/>
          <p:nvPr/>
        </p:nvSpPr>
        <p:spPr>
          <a:xfrm>
            <a:off x="4389708" y="4181553"/>
            <a:ext cx="457200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STREICHHÖLZER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8B190DE-2DF7-41A3-93BF-111AA12B61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3" y="396044"/>
            <a:ext cx="2573662" cy="26369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DFBAC3-660F-4C98-A788-CAA25784C2F4}"/>
              </a:ext>
            </a:extLst>
          </p:cNvPr>
          <p:cNvSpPr/>
          <p:nvPr/>
        </p:nvSpPr>
        <p:spPr>
          <a:xfrm>
            <a:off x="4389708" y="1360557"/>
            <a:ext cx="457200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fr-FR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22 STREICHHÖLZER</a:t>
            </a:r>
          </a:p>
        </p:txBody>
      </p:sp>
    </p:spTree>
    <p:extLst>
      <p:ext uri="{BB962C8B-B14F-4D97-AF65-F5344CB8AC3E}">
        <p14:creationId xmlns:p14="http://schemas.microsoft.com/office/powerpoint/2010/main" val="1833863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9743695-609B-450A-A03F-4F7466B2BBD2}"/>
              </a:ext>
            </a:extLst>
          </p:cNvPr>
          <p:cNvSpPr txBox="1"/>
          <p:nvPr/>
        </p:nvSpPr>
        <p:spPr>
          <a:xfrm>
            <a:off x="179512" y="428178"/>
            <a:ext cx="8797601" cy="60016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fr-FR" sz="2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fr-FR" sz="2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Zug</a:t>
            </a:r>
            <a:r>
              <a:rPr lang="fr-FR" sz="2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mit 3 </a:t>
            </a:r>
            <a:r>
              <a:rPr lang="fr-FR" sz="2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Waggons</a:t>
            </a:r>
            <a:r>
              <a:rPr lang="fr-FR" sz="2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ctr"/>
            <a:r>
              <a:rPr lang="fr-FR" sz="2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(3x12)+22=36+22=58</a:t>
            </a:r>
          </a:p>
          <a:p>
            <a:pPr algn="ctr"/>
            <a:r>
              <a:rPr lang="fr-FR" sz="2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brauchen</a:t>
            </a:r>
            <a:r>
              <a:rPr lang="fr-FR" sz="2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fr-FR" sz="2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58 </a:t>
            </a:r>
            <a:r>
              <a:rPr lang="fr-FR" sz="2400" dirty="0" err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Streichhölzer</a:t>
            </a:r>
            <a:r>
              <a:rPr lang="fr-FR" sz="240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endParaRPr lang="fr-FR" sz="24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4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fr-FR" sz="2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fr-FR" sz="2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Zug</a:t>
            </a:r>
            <a:r>
              <a:rPr lang="fr-FR" sz="2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mit 15 </a:t>
            </a:r>
            <a:r>
              <a:rPr lang="fr-FR" sz="24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Waggons</a:t>
            </a:r>
            <a:r>
              <a:rPr lang="fr-FR" sz="2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ctr"/>
            <a:r>
              <a:rPr lang="fr-FR" sz="24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(15x12)+22=180+22=202</a:t>
            </a:r>
          </a:p>
          <a:p>
            <a:pPr algn="ctr"/>
            <a:r>
              <a:rPr lang="fr-FR" sz="24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brauchen</a:t>
            </a:r>
            <a:r>
              <a:rPr lang="fr-FR" sz="2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fr-FR" sz="2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 </a:t>
            </a:r>
            <a:r>
              <a:rPr lang="fr-FR" sz="24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Streichhölzer</a:t>
            </a:r>
            <a:r>
              <a:rPr lang="fr-FR" sz="24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endParaRPr lang="fr-FR" sz="2400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fr-FR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fr-FR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Zug</a:t>
            </a:r>
            <a:r>
              <a:rPr lang="fr-FR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mit 30 </a:t>
            </a:r>
            <a:r>
              <a:rPr lang="fr-FR" sz="2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Waggons</a:t>
            </a:r>
            <a:r>
              <a:rPr lang="fr-FR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(30x12)+22=360+22=382</a:t>
            </a:r>
          </a:p>
          <a:p>
            <a:pPr algn="ctr"/>
            <a:r>
              <a:rPr lang="fr-FR" sz="2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brauchen</a:t>
            </a:r>
            <a:r>
              <a:rPr lang="fr-FR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fr-FR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382 </a:t>
            </a:r>
            <a:r>
              <a:rPr lang="fr-FR" sz="2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Streichhölzer</a:t>
            </a:r>
            <a:r>
              <a:rPr lang="fr-FR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/>
            <a:endParaRPr lang="fr-FR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fr-FR" sz="2400" dirty="0" err="1">
                <a:solidFill>
                  <a:srgbClr val="CF1F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fr-FR" sz="2400" dirty="0">
                <a:solidFill>
                  <a:srgbClr val="CF1F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 err="1">
                <a:solidFill>
                  <a:srgbClr val="CF1F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fr-FR" sz="2400" dirty="0">
                <a:solidFill>
                  <a:srgbClr val="CF1F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 err="1">
                <a:solidFill>
                  <a:srgbClr val="CF1F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Zug</a:t>
            </a:r>
            <a:r>
              <a:rPr lang="fr-FR" sz="2400" dirty="0">
                <a:solidFill>
                  <a:srgbClr val="CF1F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mit 1 000 000 </a:t>
            </a:r>
            <a:r>
              <a:rPr lang="fr-FR" sz="2400" dirty="0" err="1">
                <a:solidFill>
                  <a:srgbClr val="CF1F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Waggons</a:t>
            </a:r>
            <a:r>
              <a:rPr lang="fr-FR" sz="2400" dirty="0">
                <a:solidFill>
                  <a:srgbClr val="CF1F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ctr"/>
            <a:r>
              <a:rPr lang="fr-FR" sz="2400" b="1" dirty="0">
                <a:solidFill>
                  <a:srgbClr val="CF1F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(1 000 000x12)+22=12 000 000+22=12 000 022</a:t>
            </a:r>
          </a:p>
          <a:p>
            <a:pPr algn="ctr"/>
            <a:r>
              <a:rPr lang="fr-FR" sz="2400" dirty="0" err="1">
                <a:solidFill>
                  <a:srgbClr val="CF1F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Brauchen</a:t>
            </a:r>
            <a:r>
              <a:rPr lang="fr-FR" sz="2400" dirty="0">
                <a:solidFill>
                  <a:srgbClr val="CF1F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400" dirty="0" err="1">
                <a:solidFill>
                  <a:srgbClr val="CF1F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fr-FR" sz="2400" dirty="0">
                <a:solidFill>
                  <a:srgbClr val="CF1F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12 000 022 </a:t>
            </a:r>
            <a:r>
              <a:rPr lang="fr-FR" sz="2400" dirty="0" err="1">
                <a:solidFill>
                  <a:srgbClr val="CF1F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Streichhölzer</a:t>
            </a:r>
            <a:r>
              <a:rPr lang="fr-FR" sz="2400" dirty="0">
                <a:solidFill>
                  <a:srgbClr val="CF1FA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r-FR" sz="2400" dirty="0">
              <a:solidFill>
                <a:srgbClr val="CF1FAD"/>
              </a:solidFill>
              <a:latin typeface="Goudy Stout" panose="0202090407030B020401" pitchFamily="18" charset="0"/>
            </a:endParaRPr>
          </a:p>
          <a:p>
            <a:pPr algn="ctr"/>
            <a:endParaRPr lang="fr-FR" sz="2400" dirty="0">
              <a:solidFill>
                <a:schemeClr val="accent6">
                  <a:lumMod val="75000"/>
                </a:schemeClr>
              </a:solidFill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50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3A4CFDC-87CE-4694-82A5-E0CAD1BC40BD}"/>
              </a:ext>
            </a:extLst>
          </p:cNvPr>
          <p:cNvSpPr txBox="1"/>
          <p:nvPr/>
        </p:nvSpPr>
        <p:spPr>
          <a:xfrm>
            <a:off x="309149" y="975069"/>
            <a:ext cx="870623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fr-F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fr-F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fr-F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Zug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mit n </a:t>
            </a:r>
            <a:r>
              <a:rPr kumimoji="0" lang="fr-F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Waggons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F91E750-8012-48A4-A125-A37DB03BB7BC}"/>
              </a:ext>
            </a:extLst>
          </p:cNvPr>
          <p:cNvSpPr txBox="1"/>
          <p:nvPr/>
        </p:nvSpPr>
        <p:spPr>
          <a:xfrm>
            <a:off x="309149" y="3105834"/>
            <a:ext cx="8706230" cy="21544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de-DE" sz="40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Anzahl der Streichhölzer ist :</a:t>
            </a:r>
          </a:p>
          <a:p>
            <a:pPr algn="ctr"/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 22 + 12 x n</a:t>
            </a:r>
            <a:r>
              <a:rPr kumimoji="0" lang="fr-FR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8730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 dir="d"/>
      </p:transition>
    </mc:Choice>
    <mc:Fallback xmlns="">
      <p:transition spd="slow">
        <p:wipe dir="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02" y="0"/>
            <a:ext cx="9324528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C4B2D0D-B535-4ABF-AC40-657FFA0D4611}"/>
              </a:ext>
            </a:extLst>
          </p:cNvPr>
          <p:cNvSpPr txBox="1"/>
          <p:nvPr/>
        </p:nvSpPr>
        <p:spPr>
          <a:xfrm>
            <a:off x="342585" y="2636912"/>
            <a:ext cx="8568952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4000" dirty="0">
                <a:latin typeface="Bahnschrift" panose="020B0502040204020203" pitchFamily="34" charset="0"/>
              </a:rPr>
              <a:t>Man </a:t>
            </a:r>
            <a:r>
              <a:rPr lang="fr-FR" sz="4000" dirty="0" err="1">
                <a:latin typeface="Bahnschrift" panose="020B0502040204020203" pitchFamily="34" charset="0"/>
              </a:rPr>
              <a:t>soll</a:t>
            </a:r>
            <a:r>
              <a:rPr lang="fr-FR" sz="4000" dirty="0">
                <a:latin typeface="Bahnschrift" panose="020B0502040204020203" pitchFamily="34" charset="0"/>
              </a:rPr>
              <a:t> </a:t>
            </a:r>
            <a:r>
              <a:rPr lang="fr-FR" sz="4000" dirty="0" err="1">
                <a:latin typeface="Bahnschrift" panose="020B0502040204020203" pitchFamily="34" charset="0"/>
              </a:rPr>
              <a:t>eine</a:t>
            </a:r>
            <a:r>
              <a:rPr lang="fr-FR" sz="4000" dirty="0">
                <a:latin typeface="Bahnschrift" panose="020B0502040204020203" pitchFamily="34" charset="0"/>
              </a:rPr>
              <a:t> </a:t>
            </a:r>
            <a:r>
              <a:rPr lang="fr-FR" sz="4000" dirty="0" err="1">
                <a:latin typeface="Bahnschrift" panose="020B0502040204020203" pitchFamily="34" charset="0"/>
              </a:rPr>
              <a:t>Milliarde</a:t>
            </a:r>
            <a:r>
              <a:rPr lang="fr-FR" sz="4000" dirty="0">
                <a:latin typeface="Bahnschrift" panose="020B0502040204020203" pitchFamily="34" charset="0"/>
              </a:rPr>
              <a:t> </a:t>
            </a:r>
            <a:r>
              <a:rPr lang="fr-FR" sz="4000" dirty="0" err="1">
                <a:latin typeface="Bahnschrift" panose="020B0502040204020203" pitchFamily="34" charset="0"/>
              </a:rPr>
              <a:t>Reihenhäuser</a:t>
            </a:r>
            <a:endParaRPr lang="fr-FR" sz="4000" dirty="0">
              <a:latin typeface="Bahnschrift" panose="020B0502040204020203" pitchFamily="34" charset="0"/>
            </a:endParaRPr>
          </a:p>
          <a:p>
            <a:pPr algn="ctr"/>
            <a:r>
              <a:rPr lang="fr-FR" sz="4000" dirty="0">
                <a:latin typeface="Bahnschrift" panose="020B0502040204020203" pitchFamily="34" charset="0"/>
              </a:rPr>
              <a:t> mit </a:t>
            </a:r>
            <a:r>
              <a:rPr lang="fr-FR" sz="4000" dirty="0" err="1">
                <a:latin typeface="Bahnschrift" panose="020B0502040204020203" pitchFamily="34" charset="0"/>
              </a:rPr>
              <a:t>Streichhölzer</a:t>
            </a:r>
            <a:r>
              <a:rPr lang="fr-FR" sz="4000" dirty="0">
                <a:latin typeface="Bahnschrift" panose="020B0502040204020203" pitchFamily="34" charset="0"/>
              </a:rPr>
              <a:t> </a:t>
            </a:r>
            <a:r>
              <a:rPr lang="fr-FR" sz="4000" dirty="0" err="1">
                <a:latin typeface="Bahnschrift" panose="020B0502040204020203" pitchFamily="34" charset="0"/>
              </a:rPr>
              <a:t>bauen</a:t>
            </a:r>
            <a:r>
              <a:rPr lang="fr-FR" sz="4000" dirty="0">
                <a:latin typeface="Bahnschrift" panose="020B0502040204020203" pitchFamily="34" charset="0"/>
              </a:rPr>
              <a:t>.</a:t>
            </a:r>
          </a:p>
          <a:p>
            <a:pPr algn="ctr"/>
            <a:r>
              <a:rPr lang="fr-FR" sz="4000" dirty="0" err="1">
                <a:latin typeface="Bahnschrift" panose="020B0502040204020203" pitchFamily="34" charset="0"/>
              </a:rPr>
              <a:t>Wieviele</a:t>
            </a:r>
            <a:r>
              <a:rPr lang="fr-FR" sz="4000" dirty="0">
                <a:latin typeface="Bahnschrift" panose="020B0502040204020203" pitchFamily="34" charset="0"/>
              </a:rPr>
              <a:t> </a:t>
            </a:r>
            <a:r>
              <a:rPr lang="fr-FR" sz="4000" dirty="0" err="1">
                <a:latin typeface="Bahnschrift" panose="020B0502040204020203" pitchFamily="34" charset="0"/>
              </a:rPr>
              <a:t>Streichhölzer</a:t>
            </a:r>
            <a:r>
              <a:rPr lang="fr-FR" sz="4000" dirty="0">
                <a:latin typeface="Bahnschrift" panose="020B0502040204020203" pitchFamily="34" charset="0"/>
              </a:rPr>
              <a:t> </a:t>
            </a:r>
            <a:r>
              <a:rPr lang="fr-FR" sz="4000" dirty="0" err="1">
                <a:latin typeface="Bahnschrift" panose="020B0502040204020203" pitchFamily="34" charset="0"/>
              </a:rPr>
              <a:t>braucht</a:t>
            </a:r>
            <a:r>
              <a:rPr lang="fr-FR" sz="4000" dirty="0">
                <a:latin typeface="Bahnschrift" panose="020B0502040204020203" pitchFamily="34" charset="0"/>
              </a:rPr>
              <a:t> man </a:t>
            </a:r>
            <a:r>
              <a:rPr lang="fr-FR" sz="4000" dirty="0" err="1">
                <a:latin typeface="Bahnschrift" panose="020B0502040204020203" pitchFamily="34" charset="0"/>
              </a:rPr>
              <a:t>dazu</a:t>
            </a:r>
            <a:r>
              <a:rPr lang="fr-FR" sz="4000" dirty="0"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7232D3E-9B27-4058-9EDC-018CA2CBB65B}"/>
              </a:ext>
            </a:extLst>
          </p:cNvPr>
          <p:cNvSpPr txBox="1"/>
          <p:nvPr/>
        </p:nvSpPr>
        <p:spPr>
          <a:xfrm>
            <a:off x="806972" y="404664"/>
            <a:ext cx="7640179" cy="156966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ERSTES PROBLEM:</a:t>
            </a:r>
          </a:p>
          <a:p>
            <a:pPr algn="ctr"/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REIHENHÄUSER</a:t>
            </a:r>
          </a:p>
        </p:txBody>
      </p:sp>
    </p:spTree>
    <p:extLst>
      <p:ext uri="{BB962C8B-B14F-4D97-AF65-F5344CB8AC3E}">
        <p14:creationId xmlns:p14="http://schemas.microsoft.com/office/powerpoint/2010/main" val="325985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C4B2D0D-B535-4ABF-AC40-657FFA0D4611}"/>
              </a:ext>
            </a:extLst>
          </p:cNvPr>
          <p:cNvSpPr txBox="1"/>
          <p:nvPr/>
        </p:nvSpPr>
        <p:spPr>
          <a:xfrm>
            <a:off x="897035" y="548680"/>
            <a:ext cx="777686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3200" dirty="0" err="1">
                <a:latin typeface="Bahnschrift" panose="020B0502040204020203" pitchFamily="34" charset="0"/>
              </a:rPr>
              <a:t>Wie</a:t>
            </a:r>
            <a:r>
              <a:rPr lang="fr-FR" sz="3200" dirty="0">
                <a:latin typeface="Bahnschrift" panose="020B0502040204020203" pitchFamily="34" charset="0"/>
              </a:rPr>
              <a:t> </a:t>
            </a:r>
            <a:r>
              <a:rPr lang="fr-FR" sz="3200" dirty="0" err="1">
                <a:latin typeface="Bahnschrift" panose="020B0502040204020203" pitchFamily="34" charset="0"/>
              </a:rPr>
              <a:t>lang</a:t>
            </a:r>
            <a:r>
              <a:rPr lang="fr-FR" sz="3200" dirty="0">
                <a:latin typeface="Bahnschrift" panose="020B0502040204020203" pitchFamily="34" charset="0"/>
              </a:rPr>
              <a:t> </a:t>
            </a:r>
            <a:r>
              <a:rPr lang="fr-FR" sz="3200" dirty="0" err="1">
                <a:latin typeface="Bahnschrift" panose="020B0502040204020203" pitchFamily="34" charset="0"/>
              </a:rPr>
              <a:t>wird</a:t>
            </a:r>
            <a:r>
              <a:rPr lang="fr-FR" sz="3200" dirty="0">
                <a:latin typeface="Bahnschrift" panose="020B0502040204020203" pitchFamily="34" charset="0"/>
              </a:rPr>
              <a:t> der </a:t>
            </a:r>
            <a:r>
              <a:rPr lang="fr-FR" sz="3200" dirty="0" err="1">
                <a:latin typeface="Bahnschrift" panose="020B0502040204020203" pitchFamily="34" charset="0"/>
              </a:rPr>
              <a:t>Zug</a:t>
            </a:r>
            <a:r>
              <a:rPr lang="fr-FR" sz="3200" dirty="0">
                <a:latin typeface="Bahnschrift" panose="020B0502040204020203" pitchFamily="34" charset="0"/>
              </a:rPr>
              <a:t> mit </a:t>
            </a:r>
            <a:r>
              <a:rPr lang="fr-FR" sz="3200" dirty="0" err="1">
                <a:latin typeface="Bahnschrift" panose="020B0502040204020203" pitchFamily="34" charset="0"/>
              </a:rPr>
              <a:t>einer</a:t>
            </a:r>
            <a:endParaRPr lang="fr-FR" sz="3200" dirty="0">
              <a:latin typeface="Bahnschrift" panose="020B0502040204020203" pitchFamily="34" charset="0"/>
            </a:endParaRPr>
          </a:p>
          <a:p>
            <a:pPr algn="ctr"/>
            <a:r>
              <a:rPr lang="fr-FR" sz="3200" dirty="0" err="1">
                <a:latin typeface="Bahnschrift" panose="020B0502040204020203" pitchFamily="34" charset="0"/>
              </a:rPr>
              <a:t>Milliarde</a:t>
            </a:r>
            <a:r>
              <a:rPr lang="fr-FR" sz="3200" dirty="0">
                <a:latin typeface="Bahnschrift" panose="020B0502040204020203" pitchFamily="34" charset="0"/>
              </a:rPr>
              <a:t> </a:t>
            </a:r>
            <a:r>
              <a:rPr lang="fr-FR" sz="3200" dirty="0" err="1">
                <a:latin typeface="Bahnschrift" panose="020B0502040204020203" pitchFamily="34" charset="0"/>
              </a:rPr>
              <a:t>Streichhölzern</a:t>
            </a:r>
            <a:r>
              <a:rPr lang="fr-FR" sz="3200" dirty="0"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858359-5C4F-48B5-AE6C-625E70DC2B7C}"/>
              </a:ext>
            </a:extLst>
          </p:cNvPr>
          <p:cNvSpPr txBox="1"/>
          <p:nvPr/>
        </p:nvSpPr>
        <p:spPr>
          <a:xfrm>
            <a:off x="428983" y="3138313"/>
            <a:ext cx="8535505" cy="35394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wenden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die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Methode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</a:t>
            </a:r>
          </a:p>
          <a:p>
            <a:pPr lvl="0" algn="ctr">
              <a:defRPr/>
            </a:pPr>
            <a:r>
              <a:rPr lang="fr-FR" sz="32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Reihenhäuser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an.</a:t>
            </a:r>
          </a:p>
          <a:p>
            <a:pPr algn="ctr"/>
            <a:r>
              <a:rPr lang="de-DE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 dividieren</a:t>
            </a:r>
          </a:p>
          <a:p>
            <a:pPr algn="ctr"/>
            <a:endParaRPr lang="de-DE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1 000 000 000 – 22 =999 999 978</a:t>
            </a:r>
          </a:p>
          <a:p>
            <a:pPr algn="ctr"/>
            <a:endParaRPr lang="de-DE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durch 12 und wir berechnen den Quotient und den Rest. </a:t>
            </a:r>
            <a:endParaRPr lang="fr-FR" sz="32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2739820" y="1772816"/>
          <a:ext cx="3844888" cy="11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4888">
                  <a:extLst>
                    <a:ext uri="{9D8B030D-6E8A-4147-A177-3AD203B41FA5}">
                      <a16:colId xmlns:a16="http://schemas.microsoft.com/office/drawing/2014/main" val="330412488"/>
                    </a:ext>
                  </a:extLst>
                </a:gridCol>
              </a:tblGrid>
              <a:tr h="1185240"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70C0"/>
                          </a:solidFill>
                        </a:rPr>
                        <a:t>Die Formel</a:t>
                      </a:r>
                    </a:p>
                    <a:p>
                      <a:pPr algn="ctr"/>
                      <a:r>
                        <a:rPr lang="fr-FR" sz="3200" b="1" dirty="0">
                          <a:solidFill>
                            <a:srgbClr val="0070C0"/>
                          </a:solidFill>
                        </a:rPr>
                        <a:t>N=12xn+22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581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8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7858359-5C4F-48B5-AE6C-625E70DC2B7C}"/>
              </a:ext>
            </a:extLst>
          </p:cNvPr>
          <p:cNvSpPr txBox="1"/>
          <p:nvPr/>
        </p:nvSpPr>
        <p:spPr>
          <a:xfrm>
            <a:off x="431032" y="689788"/>
            <a:ext cx="8245424" cy="547842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endParaRPr lang="de-DE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defRPr/>
            </a:pPr>
            <a:r>
              <a:rPr lang="de-DE" sz="2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 schreiben :</a:t>
            </a:r>
          </a:p>
          <a:p>
            <a:pPr lvl="0" algn="just">
              <a:defRPr/>
            </a:pPr>
            <a:endParaRPr lang="de-DE" sz="2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>
              <a:defRPr/>
            </a:pPr>
            <a:r>
              <a:rPr lang="de-DE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999 999 978      12</a:t>
            </a:r>
          </a:p>
          <a:p>
            <a:pPr algn="ctr"/>
            <a:endParaRPr lang="de-DE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</a:t>
            </a:r>
            <a:r>
              <a:rPr lang="de-DE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83 333 331</a:t>
            </a:r>
          </a:p>
          <a:p>
            <a:r>
              <a:rPr lang="de-DE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6</a:t>
            </a:r>
          </a:p>
          <a:p>
            <a:pPr algn="ctr"/>
            <a:endParaRPr lang="de-DE" sz="32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sz="3200" b="1" i="1" u="sng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Abschluss</a:t>
            </a:r>
            <a:r>
              <a:rPr lang="de-DE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/>
            <a:r>
              <a:rPr lang="fr-FR" sz="3200" b="1" dirty="0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 </a:t>
            </a:r>
            <a:r>
              <a:rPr lang="fr-FR" sz="3200" b="1" dirty="0" err="1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einer</a:t>
            </a:r>
            <a:r>
              <a:rPr lang="fr-FR" sz="3200" b="1" dirty="0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200" b="1" dirty="0" err="1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Milliarde</a:t>
            </a:r>
            <a:r>
              <a:rPr lang="fr-FR" sz="3200" b="1" dirty="0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200" b="1" dirty="0" err="1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Streichhölzer</a:t>
            </a:r>
            <a:r>
              <a:rPr lang="fr-FR" sz="3200" b="1" dirty="0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200" b="1" dirty="0" err="1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</a:t>
            </a:r>
            <a:r>
              <a:rPr lang="fr-FR" sz="3200" b="1" dirty="0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</a:t>
            </a:r>
            <a:r>
              <a:rPr lang="fr-FR" sz="3200" b="1" dirty="0" err="1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Zug</a:t>
            </a:r>
            <a:r>
              <a:rPr lang="fr-FR" sz="3200" b="1" dirty="0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83 333 331 </a:t>
            </a:r>
            <a:r>
              <a:rPr lang="fr-FR" sz="3200" b="1" dirty="0" err="1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Waggons</a:t>
            </a:r>
            <a:r>
              <a:rPr lang="fr-FR" sz="3200" b="1" dirty="0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200" b="1" dirty="0" err="1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fr-FR" sz="3200" b="1" dirty="0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 </a:t>
            </a:r>
            <a:r>
              <a:rPr lang="fr-FR" sz="3200" b="1" dirty="0" err="1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bleiben</a:t>
            </a:r>
            <a:r>
              <a:rPr lang="fr-FR" sz="3200" b="1" dirty="0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r-FR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fr-FR" sz="3200" b="1" dirty="0">
                <a:solidFill>
                  <a:srgbClr val="F7964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Streichhölzer.</a:t>
            </a:r>
            <a:endParaRPr lang="fr-FR" sz="40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0884" y="1844824"/>
            <a:ext cx="45719" cy="18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16200000">
            <a:off x="5336285" y="1687496"/>
            <a:ext cx="58529" cy="16693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318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E3F3659-2AB9-4113-A5EC-4651BA6AF2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9"/>
            <a:ext cx="8784976" cy="62646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66D34C4-1CF8-498E-90FC-025FD514C267}"/>
              </a:ext>
            </a:extLst>
          </p:cNvPr>
          <p:cNvSpPr txBox="1"/>
          <p:nvPr/>
        </p:nvSpPr>
        <p:spPr>
          <a:xfrm>
            <a:off x="881844" y="392175"/>
            <a:ext cx="7560840" cy="600164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2400" b="1" dirty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Willst du einen kleinen Preis gewinnen?</a:t>
            </a:r>
            <a:endParaRPr lang="fr-F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de-DE" sz="2400" b="1" dirty="0" smtClean="0">
              <a:solidFill>
                <a:srgbClr val="E46C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sz="2400" b="1" dirty="0" smtClean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Finde </a:t>
            </a:r>
            <a:r>
              <a:rPr lang="de-DE" sz="2400" b="1" dirty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Anzahl </a:t>
            </a:r>
            <a:r>
              <a:rPr lang="de-DE" sz="2400" b="1" dirty="0" smtClean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Streichhölzer, </a:t>
            </a:r>
            <a:r>
              <a:rPr lang="de-DE" sz="2400" b="1" dirty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</a:t>
            </a:r>
            <a:r>
              <a:rPr lang="de-DE" sz="2400" b="1" dirty="0" err="1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Math</a:t>
            </a:r>
            <a:r>
              <a:rPr lang="de-DE" sz="2400" b="1" dirty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 Jeans zu schreiben.</a:t>
            </a:r>
            <a:endParaRPr lang="fr-F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de-DE" sz="2400" b="1" dirty="0" smtClean="0">
              <a:solidFill>
                <a:srgbClr val="E46C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sz="2400" b="1" dirty="0" smtClean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Hinweis </a:t>
            </a:r>
            <a:r>
              <a:rPr lang="de-DE" sz="2400" b="1" dirty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1: d</a:t>
            </a:r>
            <a:r>
              <a:rPr lang="de-DE" sz="2400" b="1" dirty="0" smtClean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 Anzahl hat 3 Zahlen.</a:t>
            </a:r>
          </a:p>
          <a:p>
            <a:pPr algn="ctr">
              <a:spcAft>
                <a:spcPts val="0"/>
              </a:spcAft>
            </a:pPr>
            <a:endParaRPr lang="fr-F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DE" sz="2400" b="1" dirty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Hinweis 2: </a:t>
            </a:r>
            <a:r>
              <a:rPr lang="de-DE" sz="2400" b="1" dirty="0" smtClean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Einerstelle ist </a:t>
            </a:r>
          </a:p>
          <a:p>
            <a:pPr algn="ctr">
              <a:spcAft>
                <a:spcPts val="0"/>
              </a:spcAft>
            </a:pPr>
            <a:r>
              <a:rPr lang="de-DE" sz="2400" b="1" dirty="0" smtClean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doppelte von </a:t>
            </a:r>
            <a:r>
              <a:rPr lang="de-DE" sz="2400" b="1" dirty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de-DE" sz="2400" b="1" dirty="0" smtClean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>
              <a:spcAft>
                <a:spcPts val="0"/>
              </a:spcAft>
            </a:pPr>
            <a:endParaRPr lang="fr-F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de-DE" sz="2400" b="1" dirty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Hinweis 3: </a:t>
            </a:r>
            <a:r>
              <a:rPr lang="de-DE" sz="2400" b="1" dirty="0" smtClean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Zehnerstelle ist </a:t>
            </a:r>
            <a:r>
              <a:rPr lang="de-DE" sz="2400" b="1" dirty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Hälfte </a:t>
            </a:r>
            <a:r>
              <a:rPr lang="de-DE" sz="2400" b="1" dirty="0" smtClean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 12</a:t>
            </a:r>
            <a:r>
              <a:rPr lang="de-DE" sz="2400" b="1" dirty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r-F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de-DE" sz="2400" b="1" dirty="0" smtClean="0">
              <a:solidFill>
                <a:srgbClr val="E46C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sz="2400" b="1" dirty="0" smtClean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Letzter </a:t>
            </a:r>
            <a:r>
              <a:rPr lang="de-DE" sz="2400" b="1" dirty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Hinweis: die </a:t>
            </a:r>
            <a:r>
              <a:rPr lang="de-DE" sz="2400" b="1" dirty="0" smtClean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Quersumme meiner </a:t>
            </a:r>
            <a:r>
              <a:rPr lang="de-DE" sz="2400" b="1" dirty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Zahlen ist 13.</a:t>
            </a:r>
            <a:endParaRPr lang="fr-F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de-DE" sz="2400" b="1" dirty="0" smtClean="0">
              <a:solidFill>
                <a:srgbClr val="E46C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de-DE" sz="2400" b="1" dirty="0" smtClean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</a:t>
            </a:r>
            <a:r>
              <a:rPr lang="de-DE" sz="2400" b="1" dirty="0">
                <a:solidFill>
                  <a:srgbClr val="E46C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 …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5625DF6-9CE1-4210-BB7E-20383637EB8E}"/>
              </a:ext>
            </a:extLst>
          </p:cNvPr>
          <p:cNvSpPr txBox="1"/>
          <p:nvPr/>
        </p:nvSpPr>
        <p:spPr>
          <a:xfrm>
            <a:off x="1547664" y="2348880"/>
            <a:ext cx="6048672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fr-FR" sz="9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166</a:t>
            </a:r>
          </a:p>
        </p:txBody>
      </p:sp>
    </p:spTree>
    <p:extLst>
      <p:ext uri="{BB962C8B-B14F-4D97-AF65-F5344CB8AC3E}">
        <p14:creationId xmlns:p14="http://schemas.microsoft.com/office/powerpoint/2010/main" val="40227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845D664-698C-4E39-A779-627B2A0B1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0" y="789898"/>
            <a:ext cx="8750040" cy="52782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04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53D5420-4F6B-477D-BE42-5E1EC4019913}"/>
              </a:ext>
            </a:extLst>
          </p:cNvPr>
          <p:cNvSpPr txBox="1"/>
          <p:nvPr/>
        </p:nvSpPr>
        <p:spPr>
          <a:xfrm>
            <a:off x="521804" y="2348880"/>
            <a:ext cx="8280920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4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Vielen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4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Dank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4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4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Ihre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4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Aufmerksamkeit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9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02" y="0"/>
            <a:ext cx="9324528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7232D3E-9B27-4058-9EDC-018CA2CBB65B}"/>
              </a:ext>
            </a:extLst>
          </p:cNvPr>
          <p:cNvSpPr txBox="1"/>
          <p:nvPr/>
        </p:nvSpPr>
        <p:spPr>
          <a:xfrm>
            <a:off x="326630" y="274912"/>
            <a:ext cx="8659743" cy="83099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 anchor="t">
            <a:spAutoFit/>
          </a:bodyPr>
          <a:lstStyle/>
          <a:p>
            <a:r>
              <a:rPr lang="fr-FR" sz="4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4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4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Reihenhäuser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6452195" cy="4301463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2483768" y="2406181"/>
            <a:ext cx="360040" cy="152687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560292" y="1882961"/>
            <a:ext cx="5506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Bahnschrift" panose="020B0502040204020203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Häuser haben dieselbe Wand.</a:t>
            </a:r>
            <a:endParaRPr lang="fr-FR" sz="2800" dirty="0">
              <a:solidFill>
                <a:schemeClr val="bg1"/>
              </a:solidFill>
              <a:latin typeface="Bahnschrift" panose="020B0502040204020203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00192" y="2492896"/>
            <a:ext cx="727977" cy="18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77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3B2EA24-B645-4651-A9CB-02FB53AFED0F}"/>
              </a:ext>
            </a:extLst>
          </p:cNvPr>
          <p:cNvSpPr txBox="1"/>
          <p:nvPr/>
        </p:nvSpPr>
        <p:spPr>
          <a:xfrm>
            <a:off x="457733" y="178131"/>
            <a:ext cx="822853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fr-FR" sz="32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Wir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2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haben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2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zuerst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</a:t>
            </a:r>
            <a:r>
              <a:rPr lang="fr-FR" sz="32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Häuser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32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gebaut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65B44C5A-9529-4B25-963D-EE57760953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507200"/>
              </p:ext>
            </p:extLst>
          </p:nvPr>
        </p:nvGraphicFramePr>
        <p:xfrm>
          <a:off x="0" y="915930"/>
          <a:ext cx="88076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08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65B44C5A-9529-4B25-963D-EE57760953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684945"/>
              </p:ext>
            </p:extLst>
          </p:nvPr>
        </p:nvGraphicFramePr>
        <p:xfrm>
          <a:off x="-972616" y="404664"/>
          <a:ext cx="88076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134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65B44C5A-9529-4B25-963D-EE57760953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0323461"/>
              </p:ext>
            </p:extLst>
          </p:nvPr>
        </p:nvGraphicFramePr>
        <p:xfrm>
          <a:off x="-612576" y="224644"/>
          <a:ext cx="880760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424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6CC9501-D783-4FCC-B571-FC48315DB6BD}"/>
              </a:ext>
            </a:extLst>
          </p:cNvPr>
          <p:cNvSpPr txBox="1"/>
          <p:nvPr/>
        </p:nvSpPr>
        <p:spPr>
          <a:xfrm>
            <a:off x="503548" y="476672"/>
            <a:ext cx="8136904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4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25 </a:t>
            </a:r>
            <a:r>
              <a:rPr lang="fr-FR" sz="4800" b="1" dirty="0" err="1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Häuser</a:t>
            </a:r>
            <a:r>
              <a:rPr lang="fr-FR" sz="48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83C786B-E475-4B9C-8D6B-40D104F7F903}"/>
              </a:ext>
            </a:extLst>
          </p:cNvPr>
          <p:cNvSpPr txBox="1"/>
          <p:nvPr/>
        </p:nvSpPr>
        <p:spPr>
          <a:xfrm>
            <a:off x="503548" y="2459504"/>
            <a:ext cx="8136904" cy="258532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 muss das Problem</a:t>
            </a:r>
          </a:p>
          <a:p>
            <a:pPr algn="ctr"/>
            <a:r>
              <a:rPr lang="de-DE" sz="5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studieren.</a:t>
            </a:r>
            <a:endParaRPr lang="fr-FR" sz="540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37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57DA9B-F48E-4ED5-95F1-AFE25A7728AF}"/>
              </a:ext>
            </a:extLst>
          </p:cNvPr>
          <p:cNvSpPr/>
          <p:nvPr/>
        </p:nvSpPr>
        <p:spPr>
          <a:xfrm>
            <a:off x="1401902" y="-35170"/>
            <a:ext cx="6340197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Erste</a:t>
            </a:r>
            <a:r>
              <a:rPr lang="fr-FR" sz="6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6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Lösung</a:t>
            </a:r>
            <a:endParaRPr lang="fr-FR" sz="6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D9568F-8E12-4D75-8CA5-6358C20D0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340768"/>
            <a:ext cx="8280920" cy="53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863</Words>
  <Application>Microsoft Office PowerPoint</Application>
  <PresentationFormat>Affichage à l'écran (4:3)</PresentationFormat>
  <Paragraphs>208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3" baseType="lpstr">
      <vt:lpstr>Arial</vt:lpstr>
      <vt:lpstr>Bahnschrift</vt:lpstr>
      <vt:lpstr>Calibri</vt:lpstr>
      <vt:lpstr>Goudy Stout</vt:lpstr>
      <vt:lpstr>Times New Roman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ASUS</dc:creator>
  <cp:lastModifiedBy>informatique</cp:lastModifiedBy>
  <cp:revision>123</cp:revision>
  <dcterms:created xsi:type="dcterms:W3CDTF">2017-10-10T10:04:26Z</dcterms:created>
  <dcterms:modified xsi:type="dcterms:W3CDTF">2018-03-20T07:14:36Z</dcterms:modified>
  <cp:contentStatus/>
</cp:coreProperties>
</file>