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1" r:id="rId7"/>
    <p:sldId id="263" r:id="rId8"/>
    <p:sldId id="264" r:id="rId9"/>
    <p:sldId id="265" r:id="rId10"/>
    <p:sldId id="266" r:id="rId11"/>
    <p:sldId id="269" r:id="rId12"/>
    <p:sldId id="267" r:id="rId13"/>
    <p:sldId id="270" r:id="rId14"/>
    <p:sldId id="268" r:id="rId15"/>
    <p:sldId id="262" r:id="rId16"/>
    <p:sldId id="271" r:id="rId17"/>
    <p:sldId id="272" r:id="rId18"/>
    <p:sldId id="273" r:id="rId1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074" y="-7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6810D38D-C5C7-43DC-8229-260DC2153B15}" type="datetimeFigureOut">
              <a:rPr lang="fr-FR" smtClean="0"/>
              <a:pPr/>
              <a:t>17/01/2018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E64D66-220A-44C8-843A-942AF3A6F248}"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810D38D-C5C7-43DC-8229-260DC2153B15}" type="datetimeFigureOut">
              <a:rPr lang="fr-FR" smtClean="0"/>
              <a:pPr/>
              <a:t>17/01/2018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E64D66-220A-44C8-843A-942AF3A6F248}"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810D38D-C5C7-43DC-8229-260DC2153B15}" type="datetimeFigureOut">
              <a:rPr lang="fr-FR" smtClean="0"/>
              <a:pPr/>
              <a:t>17/01/2018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E64D66-220A-44C8-843A-942AF3A6F248}"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810D38D-C5C7-43DC-8229-260DC2153B15}" type="datetimeFigureOut">
              <a:rPr lang="fr-FR" smtClean="0"/>
              <a:pPr/>
              <a:t>17/01/2018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E64D66-220A-44C8-843A-942AF3A6F248}"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6810D38D-C5C7-43DC-8229-260DC2153B15}" type="datetimeFigureOut">
              <a:rPr lang="fr-FR" smtClean="0"/>
              <a:pPr/>
              <a:t>17/01/2018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0E64D66-220A-44C8-843A-942AF3A6F248}"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6810D38D-C5C7-43DC-8229-260DC2153B15}" type="datetimeFigureOut">
              <a:rPr lang="fr-FR" smtClean="0"/>
              <a:pPr/>
              <a:t>17/01/2018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0E64D66-220A-44C8-843A-942AF3A6F248}"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6810D38D-C5C7-43DC-8229-260DC2153B15}" type="datetimeFigureOut">
              <a:rPr lang="fr-FR" smtClean="0"/>
              <a:pPr/>
              <a:t>17/01/2018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0E64D66-220A-44C8-843A-942AF3A6F248}"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6810D38D-C5C7-43DC-8229-260DC2153B15}" type="datetimeFigureOut">
              <a:rPr lang="fr-FR" smtClean="0"/>
              <a:pPr/>
              <a:t>17/01/2018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0E64D66-220A-44C8-843A-942AF3A6F248}"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6810D38D-C5C7-43DC-8229-260DC2153B15}" type="datetimeFigureOut">
              <a:rPr lang="fr-FR" smtClean="0"/>
              <a:pPr/>
              <a:t>17/01/2018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0E64D66-220A-44C8-843A-942AF3A6F248}"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810D38D-C5C7-43DC-8229-260DC2153B15}" type="datetimeFigureOut">
              <a:rPr lang="fr-FR" smtClean="0"/>
              <a:pPr/>
              <a:t>17/01/2018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0E64D66-220A-44C8-843A-942AF3A6F248}"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810D38D-C5C7-43DC-8229-260DC2153B15}" type="datetimeFigureOut">
              <a:rPr lang="fr-FR" smtClean="0"/>
              <a:pPr/>
              <a:t>17/01/2018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0E64D66-220A-44C8-843A-942AF3A6F248}"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10D38D-C5C7-43DC-8229-260DC2153B15}" type="datetimeFigureOut">
              <a:rPr lang="fr-FR" smtClean="0"/>
              <a:pPr/>
              <a:t>17/01/2018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64D66-220A-44C8-843A-942AF3A6F248}"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t>Byzance et l’Europe carolingienne</a:t>
            </a:r>
            <a:endParaRPr lang="fr-FR" dirty="0"/>
          </a:p>
        </p:txBody>
      </p:sp>
      <p:sp>
        <p:nvSpPr>
          <p:cNvPr id="3" name="Sous-titre 2"/>
          <p:cNvSpPr>
            <a:spLocks noGrp="1"/>
          </p:cNvSpPr>
          <p:nvPr>
            <p:ph type="subTitle" idx="1"/>
          </p:nvPr>
        </p:nvSpPr>
        <p:spPr/>
        <p:txBody>
          <a:bodyPr/>
          <a:lstStyle/>
          <a:p>
            <a:endParaRPr lang="fr-F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L’extension du royaume Franc</a:t>
            </a:r>
            <a:endParaRPr lang="fr-FR" dirty="0"/>
          </a:p>
        </p:txBody>
      </p:sp>
      <p:pic>
        <p:nvPicPr>
          <p:cNvPr id="8" name="Espace réservé du contenu 3"/>
          <p:cNvPicPr>
            <a:picLocks noGrp="1" noChangeAspect="1"/>
          </p:cNvPicPr>
          <p:nvPr>
            <p:ph sz="half" idx="1"/>
          </p:nvPr>
        </p:nvPicPr>
        <p:blipFill>
          <a:blip r:embed="rId2" cstate="print">
            <a:extLst>
              <a:ext uri="{28A0092B-C50C-407E-A947-70E740481C1C}">
                <a14:useLocalDpi xmlns="" xmlns:a14="http://schemas.microsoft.com/office/drawing/2010/main" val="0"/>
              </a:ext>
            </a:extLst>
          </a:blip>
          <a:stretch>
            <a:fillRect/>
          </a:stretch>
        </p:blipFill>
        <p:spPr>
          <a:xfrm>
            <a:off x="1619672" y="1211273"/>
            <a:ext cx="5832648" cy="5646727"/>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b="1" dirty="0" smtClean="0"/>
              <a:t>Le déclin des Mérovingiens</a:t>
            </a:r>
            <a:endParaRPr lang="fr-FR" dirty="0"/>
          </a:p>
        </p:txBody>
      </p:sp>
      <p:sp>
        <p:nvSpPr>
          <p:cNvPr id="8" name="Espace réservé du contenu 7"/>
          <p:cNvSpPr>
            <a:spLocks noGrp="1"/>
          </p:cNvSpPr>
          <p:nvPr>
            <p:ph sz="half" idx="1"/>
          </p:nvPr>
        </p:nvSpPr>
        <p:spPr/>
        <p:txBody>
          <a:bodyPr>
            <a:normAutofit fontScale="70000" lnSpcReduction="20000"/>
          </a:bodyPr>
          <a:lstStyle/>
          <a:p>
            <a:endParaRPr lang="fr-FR" dirty="0" smtClean="0"/>
          </a:p>
          <a:p>
            <a:r>
              <a:rPr lang="fr-FR" dirty="0" smtClean="0"/>
              <a:t>Premier roi de France, Clovis meurt en 511. Ses quatre fils se partagent son royaume mais très vite ils se font la guerre pour étendre leurs territoires. Les successeurs de Clovis forment la dynastie des rois mérovingiens. </a:t>
            </a:r>
          </a:p>
          <a:p>
            <a:r>
              <a:rPr lang="fr-FR" dirty="0" smtClean="0"/>
              <a:t>Ils continuent de s’entretuer, laissant leur royaume à des princes de plus en plus jeunes, incapables de gouverner. </a:t>
            </a:r>
          </a:p>
          <a:p>
            <a:r>
              <a:rPr lang="fr-FR" dirty="0" smtClean="0"/>
              <a:t>C’est la période des « rois fainéants » qui laissent leur pouvoir aux chefs de leur cour, les maires du palais.</a:t>
            </a:r>
            <a:endParaRPr lang="fr-FR" dirty="0"/>
          </a:p>
        </p:txBody>
      </p:sp>
      <p:pic>
        <p:nvPicPr>
          <p:cNvPr id="1026" name="Picture 2"/>
          <p:cNvPicPr>
            <a:picLocks noGrp="1" noChangeAspect="1" noChangeArrowheads="1"/>
          </p:cNvPicPr>
          <p:nvPr>
            <p:ph sz="half" idx="2"/>
          </p:nvPr>
        </p:nvPicPr>
        <p:blipFill>
          <a:blip r:embed="rId2" cstate="print"/>
          <a:srcRect/>
          <a:stretch>
            <a:fillRect/>
          </a:stretch>
        </p:blipFill>
        <p:spPr bwMode="auto">
          <a:xfrm>
            <a:off x="4648200" y="2493084"/>
            <a:ext cx="4038600" cy="274019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normAutofit fontScale="90000"/>
          </a:bodyPr>
          <a:lstStyle/>
          <a:p>
            <a:r>
              <a:rPr lang="fr-FR" dirty="0" smtClean="0"/>
              <a:t>Les rois fainéants : la chute de la dynastie mérovingienne.</a:t>
            </a:r>
            <a:endParaRPr lang="fr-FR" dirty="0"/>
          </a:p>
        </p:txBody>
      </p:sp>
      <p:sp>
        <p:nvSpPr>
          <p:cNvPr id="6" name="Espace réservé du contenu 2"/>
          <p:cNvSpPr>
            <a:spLocks noGrp="1"/>
          </p:cNvSpPr>
          <p:nvPr>
            <p:ph idx="1"/>
          </p:nvPr>
        </p:nvSpPr>
        <p:spPr/>
        <p:txBody>
          <a:bodyPr>
            <a:noAutofit/>
          </a:bodyPr>
          <a:lstStyle/>
          <a:p>
            <a:pPr marL="0" indent="0" algn="just">
              <a:buNone/>
            </a:pPr>
            <a:r>
              <a:rPr lang="fr-FR" sz="2400" dirty="0">
                <a:solidFill>
                  <a:schemeClr val="accent1">
                    <a:lumMod val="50000"/>
                  </a:schemeClr>
                </a:solidFill>
              </a:rPr>
              <a:t>« La famille des Mérovingiens avait depuis longtemps déjà perdu toute vigueur et ne se distinguait plus que par ce vain titre de roi. La fortune et la puissance publiques étaient aux mains des chefs de sa maison, qu’on appelait maires du palais et à qui appartenait le pouvoir suprême. </a:t>
            </a:r>
          </a:p>
          <a:p>
            <a:pPr marL="0" indent="0" algn="just">
              <a:buNone/>
            </a:pPr>
            <a:r>
              <a:rPr lang="fr-FR" sz="2400" dirty="0">
                <a:solidFill>
                  <a:schemeClr val="accent1">
                    <a:lumMod val="50000"/>
                  </a:schemeClr>
                </a:solidFill>
              </a:rPr>
              <a:t>Le roi n’avait plus, en dehors de son titre, que la satisfaction de siéger sur son trône, avec sa longue chevelure et sa barbe pendante. Quand il avait à se déplacer, il montait dans une voiture attelée de bœufs, qu’un bouvier conduisait à la mode rustique. </a:t>
            </a:r>
            <a:r>
              <a:rPr lang="fr-FR" sz="2400" dirty="0" smtClean="0">
                <a:solidFill>
                  <a:schemeClr val="accent1">
                    <a:lumMod val="50000"/>
                  </a:schemeClr>
                </a:solidFill>
              </a:rPr>
              <a:t>»</a:t>
            </a:r>
          </a:p>
          <a:p>
            <a:pPr marL="0" indent="0" algn="r">
              <a:buNone/>
            </a:pPr>
            <a:r>
              <a:rPr lang="fr-FR" sz="2900" i="1" dirty="0" smtClean="0">
                <a:solidFill>
                  <a:schemeClr val="accent1">
                    <a:lumMod val="50000"/>
                  </a:schemeClr>
                </a:solidFill>
              </a:rPr>
              <a:t>D’après </a:t>
            </a:r>
            <a:r>
              <a:rPr lang="fr-FR" sz="2900" i="1" u="sng" dirty="0" smtClean="0">
                <a:solidFill>
                  <a:schemeClr val="accent1">
                    <a:lumMod val="50000"/>
                  </a:schemeClr>
                </a:solidFill>
              </a:rPr>
              <a:t>Vie de Charlemagne</a:t>
            </a:r>
            <a:r>
              <a:rPr lang="fr-FR" sz="2900" i="1" dirty="0" smtClean="0">
                <a:solidFill>
                  <a:schemeClr val="accent1">
                    <a:lumMod val="50000"/>
                  </a:schemeClr>
                </a:solidFill>
              </a:rPr>
              <a:t>, de Éginhard, IX</a:t>
            </a:r>
            <a:r>
              <a:rPr lang="fr-FR" sz="2900" i="1" baseline="30000" dirty="0" smtClean="0">
                <a:solidFill>
                  <a:schemeClr val="accent1">
                    <a:lumMod val="50000"/>
                  </a:schemeClr>
                </a:solidFill>
              </a:rPr>
              <a:t>e</a:t>
            </a:r>
            <a:r>
              <a:rPr lang="fr-FR" sz="2900" i="1" dirty="0" smtClean="0">
                <a:solidFill>
                  <a:schemeClr val="accent1">
                    <a:lumMod val="50000"/>
                  </a:schemeClr>
                </a:solidFill>
              </a:rPr>
              <a:t> siècle</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a_a_merovingien.jpg"/>
          <p:cNvPicPr>
            <a:picLocks noGrp="1" noChangeAspect="1"/>
          </p:cNvPicPr>
          <p:nvPr>
            <p:ph idx="1"/>
          </p:nvPr>
        </p:nvPicPr>
        <p:blipFill>
          <a:blip r:embed="rId2" cstate="print"/>
          <a:stretch>
            <a:fillRect/>
          </a:stretch>
        </p:blipFill>
        <p:spPr>
          <a:xfrm>
            <a:off x="1907704" y="92952"/>
            <a:ext cx="4680520" cy="6623378"/>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9"/>
          <p:cNvSpPr>
            <a:spLocks noGrp="1"/>
          </p:cNvSpPr>
          <p:nvPr>
            <p:ph type="title"/>
          </p:nvPr>
        </p:nvSpPr>
        <p:spPr/>
        <p:txBody>
          <a:bodyPr>
            <a:normAutofit fontScale="90000"/>
          </a:bodyPr>
          <a:lstStyle/>
          <a:p>
            <a:r>
              <a:rPr lang="fr-FR" dirty="0" smtClean="0"/>
              <a:t>Charles Martel arrête l’invasion musulmane à Poitiers en 732</a:t>
            </a:r>
            <a:endParaRPr lang="fr-FR" dirty="0"/>
          </a:p>
        </p:txBody>
      </p:sp>
      <p:pic>
        <p:nvPicPr>
          <p:cNvPr id="12" name="Espace réservé du contenu 11" descr="arton3652.jpg"/>
          <p:cNvPicPr>
            <a:picLocks noGrp="1" noChangeAspect="1"/>
          </p:cNvPicPr>
          <p:nvPr>
            <p:ph idx="1"/>
          </p:nvPr>
        </p:nvPicPr>
        <p:blipFill>
          <a:blip r:embed="rId2" cstate="print"/>
          <a:stretch>
            <a:fillRect/>
          </a:stretch>
        </p:blipFill>
        <p:spPr>
          <a:xfrm>
            <a:off x="1331640" y="1428881"/>
            <a:ext cx="6336704" cy="4760409"/>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carolingien.jpg"/>
          <p:cNvPicPr>
            <a:picLocks noGrp="1" noChangeAspect="1"/>
          </p:cNvPicPr>
          <p:nvPr>
            <p:ph idx="1"/>
          </p:nvPr>
        </p:nvPicPr>
        <p:blipFill>
          <a:blip r:embed="rId2" cstate="print"/>
          <a:stretch>
            <a:fillRect/>
          </a:stretch>
        </p:blipFill>
        <p:spPr>
          <a:xfrm>
            <a:off x="1979712" y="194850"/>
            <a:ext cx="4320480" cy="6113887"/>
          </a:xfr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2050" name="Picture 2"/>
          <p:cNvPicPr>
            <a:picLocks noGrp="1" noChangeAspect="1" noChangeArrowheads="1"/>
          </p:cNvPicPr>
          <p:nvPr>
            <p:ph idx="1"/>
          </p:nvPr>
        </p:nvPicPr>
        <p:blipFill>
          <a:blip r:embed="rId2" cstate="print"/>
          <a:srcRect/>
          <a:stretch>
            <a:fillRect/>
          </a:stretch>
        </p:blipFill>
        <p:spPr bwMode="auto">
          <a:xfrm>
            <a:off x="395536" y="1556792"/>
            <a:ext cx="8229600" cy="1980683"/>
          </a:xfrm>
          <a:prstGeom prst="rect">
            <a:avLst/>
          </a:prstGeom>
          <a:noFill/>
          <a:ln w="9525">
            <a:noFill/>
            <a:miter lim="800000"/>
            <a:headEnd/>
            <a:tailEnd/>
          </a:ln>
        </p:spPr>
      </p:pic>
      <p:pic>
        <p:nvPicPr>
          <p:cNvPr id="2051" name="Picture 3"/>
          <p:cNvPicPr>
            <a:picLocks noChangeAspect="1" noChangeArrowheads="1"/>
          </p:cNvPicPr>
          <p:nvPr/>
        </p:nvPicPr>
        <p:blipFill>
          <a:blip r:embed="rId3" cstate="print"/>
          <a:srcRect/>
          <a:stretch>
            <a:fillRect/>
          </a:stretch>
        </p:blipFill>
        <p:spPr bwMode="auto">
          <a:xfrm>
            <a:off x="395536" y="3501008"/>
            <a:ext cx="8208912" cy="1975705"/>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Un empire organisé</a:t>
            </a:r>
            <a:endParaRPr lang="fr-FR"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2493751" y="1600200"/>
            <a:ext cx="4156497" cy="4525963"/>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dirty="0" smtClean="0"/>
              <a:t>Le partage </a:t>
            </a:r>
            <a:r>
              <a:rPr lang="fr-FR" smtClean="0"/>
              <a:t>de l’Empire</a:t>
            </a:r>
            <a:endParaRPr lang="fr-FR"/>
          </a:p>
        </p:txBody>
      </p:sp>
      <p:sp>
        <p:nvSpPr>
          <p:cNvPr id="6" name="Espace réservé du contenu 5"/>
          <p:cNvSpPr>
            <a:spLocks noGrp="1"/>
          </p:cNvSpPr>
          <p:nvPr>
            <p:ph sz="half" idx="2"/>
          </p:nvPr>
        </p:nvSpPr>
        <p:spPr/>
        <p:txBody>
          <a:bodyPr>
            <a:normAutofit fontScale="70000" lnSpcReduction="20000"/>
          </a:bodyPr>
          <a:lstStyle/>
          <a:p>
            <a:pPr>
              <a:buNone/>
            </a:pPr>
            <a:r>
              <a:rPr lang="fr-FR" dirty="0" smtClean="0"/>
              <a:t>Louis le Pieux (814-840) est l’unique</a:t>
            </a:r>
          </a:p>
          <a:p>
            <a:pPr>
              <a:buNone/>
            </a:pPr>
            <a:r>
              <a:rPr lang="fr-FR" dirty="0" smtClean="0"/>
              <a:t>successeur de Charlemagne et</a:t>
            </a:r>
          </a:p>
          <a:p>
            <a:pPr>
              <a:buNone/>
            </a:pPr>
            <a:r>
              <a:rPr lang="fr-FR" dirty="0" smtClean="0"/>
              <a:t>maintient l’Empire carolingien. Mais,</a:t>
            </a:r>
          </a:p>
          <a:p>
            <a:pPr>
              <a:buNone/>
            </a:pPr>
            <a:r>
              <a:rPr lang="fr-FR" dirty="0" smtClean="0"/>
              <a:t>à sa mort, ses trois fils se disputent</a:t>
            </a:r>
          </a:p>
          <a:p>
            <a:pPr>
              <a:buNone/>
            </a:pPr>
            <a:r>
              <a:rPr lang="fr-FR" dirty="0" smtClean="0"/>
              <a:t>l’empire. En 842, à Strasbourg,</a:t>
            </a:r>
          </a:p>
          <a:p>
            <a:pPr>
              <a:buNone/>
            </a:pPr>
            <a:r>
              <a:rPr lang="fr-FR" dirty="0" smtClean="0"/>
              <a:t>Charles et Louis font le serment de</a:t>
            </a:r>
          </a:p>
          <a:p>
            <a:pPr>
              <a:buNone/>
            </a:pPr>
            <a:r>
              <a:rPr lang="fr-FR" dirty="0" smtClean="0"/>
              <a:t>s’entraider contre leur frère</a:t>
            </a:r>
          </a:p>
          <a:p>
            <a:pPr>
              <a:buNone/>
            </a:pPr>
            <a:r>
              <a:rPr lang="fr-FR" dirty="0" smtClean="0"/>
              <a:t>Lothaire : c’est le serment de</a:t>
            </a:r>
          </a:p>
          <a:p>
            <a:pPr>
              <a:buNone/>
            </a:pPr>
            <a:r>
              <a:rPr lang="fr-FR" dirty="0" smtClean="0"/>
              <a:t>Strasbourg, le plus ancien texte</a:t>
            </a:r>
          </a:p>
          <a:p>
            <a:pPr>
              <a:buNone/>
            </a:pPr>
            <a:r>
              <a:rPr lang="fr-FR" dirty="0" smtClean="0"/>
              <a:t>rédigé en vieux français et en vieil</a:t>
            </a:r>
          </a:p>
          <a:p>
            <a:pPr>
              <a:buNone/>
            </a:pPr>
            <a:r>
              <a:rPr lang="fr-FR" dirty="0" smtClean="0"/>
              <a:t>allemand. En 843, l’empire est divisé</a:t>
            </a:r>
          </a:p>
          <a:p>
            <a:pPr>
              <a:buNone/>
            </a:pPr>
            <a:r>
              <a:rPr lang="fr-FR" dirty="0" smtClean="0"/>
              <a:t>en trois, lors du traité de Verdun.</a:t>
            </a:r>
          </a:p>
          <a:p>
            <a:pPr>
              <a:buNone/>
            </a:pPr>
            <a:r>
              <a:rPr lang="fr-FR" dirty="0" smtClean="0"/>
              <a:t>Lothaire garde le titre impérial.</a:t>
            </a:r>
            <a:endParaRPr lang="fr-FR" dirty="0"/>
          </a:p>
        </p:txBody>
      </p:sp>
      <p:pic>
        <p:nvPicPr>
          <p:cNvPr id="4098" name="Picture 2"/>
          <p:cNvPicPr>
            <a:picLocks noGrp="1" noChangeAspect="1" noChangeArrowheads="1"/>
          </p:cNvPicPr>
          <p:nvPr>
            <p:ph sz="half" idx="1"/>
          </p:nvPr>
        </p:nvPicPr>
        <p:blipFill>
          <a:blip r:embed="rId2" cstate="print"/>
          <a:srcRect/>
          <a:stretch>
            <a:fillRect/>
          </a:stretch>
        </p:blipFill>
        <p:spPr bwMode="auto">
          <a:xfrm>
            <a:off x="457200" y="2088151"/>
            <a:ext cx="4038600" cy="355006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La fin de l’Empire romain.</a:t>
            </a:r>
            <a:endParaRPr lang="fr-FR" dirty="0"/>
          </a:p>
        </p:txBody>
      </p:sp>
      <p:sp>
        <p:nvSpPr>
          <p:cNvPr id="5" name="ZoneTexte 4"/>
          <p:cNvSpPr txBox="1"/>
          <p:nvPr/>
        </p:nvSpPr>
        <p:spPr>
          <a:xfrm>
            <a:off x="4716016" y="2276872"/>
            <a:ext cx="2952328" cy="1200329"/>
          </a:xfrm>
          <a:prstGeom prst="rect">
            <a:avLst/>
          </a:prstGeom>
          <a:noFill/>
        </p:spPr>
        <p:txBody>
          <a:bodyPr wrap="square" rtlCol="0">
            <a:spAutoFit/>
          </a:bodyPr>
          <a:lstStyle/>
          <a:p>
            <a:r>
              <a:rPr lang="fr-FR" dirty="0" smtClean="0"/>
              <a:t>Il est aussi célèbre pour avoir autorisé la religion chrétienne dans l’Empire romain.</a:t>
            </a:r>
            <a:endParaRPr lang="fr-FR" dirty="0"/>
          </a:p>
        </p:txBody>
      </p:sp>
      <p:pic>
        <p:nvPicPr>
          <p:cNvPr id="7" name="il_fi" descr="http://images.recitus.qc.ca/main.php?g2_view=core.DownloadItem&amp;g2_itemId=5142&amp;g2_serialNumber=4"/>
          <p:cNvPicPr>
            <a:picLocks noGrp="1"/>
          </p:cNvPicPr>
          <p:nvPr>
            <p:ph idx="1"/>
          </p:nvPr>
        </p:nvPicPr>
        <p:blipFill>
          <a:blip r:embed="rId2" cstate="print"/>
          <a:srcRect/>
          <a:stretch>
            <a:fillRect/>
          </a:stretch>
        </p:blipFill>
        <p:spPr bwMode="auto">
          <a:xfrm>
            <a:off x="1259632" y="1412776"/>
            <a:ext cx="6840760" cy="460851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descr="800.h.5.1.c1..png"/>
          <p:cNvPicPr>
            <a:picLocks noGrp="1" noChangeAspect="1"/>
          </p:cNvPicPr>
          <p:nvPr>
            <p:ph idx="1"/>
          </p:nvPr>
        </p:nvPicPr>
        <p:blipFill>
          <a:blip r:embed="rId2" cstate="print"/>
          <a:stretch>
            <a:fillRect/>
          </a:stretch>
        </p:blipFill>
        <p:spPr>
          <a:xfrm>
            <a:off x="1519074" y="1461266"/>
            <a:ext cx="6293286" cy="4664898"/>
          </a:xfrm>
        </p:spPr>
      </p:pic>
      <p:sp>
        <p:nvSpPr>
          <p:cNvPr id="6" name="ZoneTexte 5"/>
          <p:cNvSpPr txBox="1"/>
          <p:nvPr/>
        </p:nvSpPr>
        <p:spPr>
          <a:xfrm>
            <a:off x="1043608" y="692696"/>
            <a:ext cx="6912768" cy="369332"/>
          </a:xfrm>
          <a:prstGeom prst="rect">
            <a:avLst/>
          </a:prstGeom>
          <a:noFill/>
        </p:spPr>
        <p:txBody>
          <a:bodyPr wrap="square" rtlCol="0">
            <a:spAutoFit/>
          </a:bodyPr>
          <a:lstStyle/>
          <a:p>
            <a:r>
              <a:rPr lang="fr-FR" dirty="0" smtClean="0"/>
              <a:t>Au IX° siècle</a:t>
            </a:r>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descr="carteinvasionsbarbares.png"/>
          <p:cNvPicPr>
            <a:picLocks noGrp="1"/>
          </p:cNvPicPr>
          <p:nvPr>
            <p:ph idx="1"/>
          </p:nvPr>
        </p:nvPicPr>
        <p:blipFill>
          <a:blip r:embed="rId2" cstate="print"/>
          <a:srcRect/>
          <a:stretch>
            <a:fillRect/>
          </a:stretch>
        </p:blipFill>
        <p:spPr bwMode="auto">
          <a:xfrm>
            <a:off x="1331640" y="764704"/>
            <a:ext cx="6552728" cy="4968552"/>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Après la chute de l’Empire romain</a:t>
            </a:r>
            <a:endParaRPr lang="fr-FR" dirty="0"/>
          </a:p>
        </p:txBody>
      </p:sp>
      <p:pic>
        <p:nvPicPr>
          <p:cNvPr id="5" name="Espace réservé du contenu 4" descr="AvantClovis WEB"/>
          <p:cNvPicPr>
            <a:picLocks noGrp="1"/>
          </p:cNvPicPr>
          <p:nvPr>
            <p:ph idx="1"/>
          </p:nvPr>
        </p:nvPicPr>
        <p:blipFill>
          <a:blip r:embed="rId2" cstate="print"/>
          <a:srcRect/>
          <a:stretch>
            <a:fillRect/>
          </a:stretch>
        </p:blipFill>
        <p:spPr bwMode="auto">
          <a:xfrm>
            <a:off x="2555776" y="1772816"/>
            <a:ext cx="3816424" cy="3672408"/>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Clovis, roi des Francs</a:t>
            </a:r>
            <a:br>
              <a:rPr lang="fr-FR" dirty="0" smtClean="0"/>
            </a:br>
            <a:r>
              <a:rPr lang="fr-FR" dirty="0" smtClean="0"/>
              <a:t>481 - 511</a:t>
            </a:r>
            <a:endParaRPr lang="fr-FR" dirty="0"/>
          </a:p>
        </p:txBody>
      </p:sp>
      <p:pic>
        <p:nvPicPr>
          <p:cNvPr id="6" name="Espace réservé du contenu 5" descr="clovis-50eab37c.jpg"/>
          <p:cNvPicPr>
            <a:picLocks noGrp="1" noChangeAspect="1"/>
          </p:cNvPicPr>
          <p:nvPr>
            <p:ph idx="1"/>
          </p:nvPr>
        </p:nvPicPr>
        <p:blipFill>
          <a:blip r:embed="rId2" cstate="print"/>
          <a:stretch>
            <a:fillRect/>
          </a:stretch>
        </p:blipFill>
        <p:spPr>
          <a:xfrm>
            <a:off x="3116414" y="1600200"/>
            <a:ext cx="2911172" cy="4525963"/>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Ses conquêtes</a:t>
            </a:r>
            <a:endParaRPr lang="fr-FR"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611560" y="2276872"/>
            <a:ext cx="3916933" cy="3410719"/>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155688" y="2276872"/>
            <a:ext cx="3696088" cy="332804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Son baptême</a:t>
            </a:r>
            <a:endParaRPr lang="fr-FR" dirty="0"/>
          </a:p>
        </p:txBody>
      </p:sp>
      <p:sp>
        <p:nvSpPr>
          <p:cNvPr id="8" name="Espace réservé du contenu 7"/>
          <p:cNvSpPr>
            <a:spLocks noGrp="1"/>
          </p:cNvSpPr>
          <p:nvPr>
            <p:ph sz="half" idx="2"/>
          </p:nvPr>
        </p:nvSpPr>
        <p:spPr/>
        <p:txBody>
          <a:bodyPr/>
          <a:lstStyle/>
          <a:p>
            <a:endParaRPr lang="fr-FR"/>
          </a:p>
        </p:txBody>
      </p:sp>
      <p:pic>
        <p:nvPicPr>
          <p:cNvPr id="2050" name="Picture 2"/>
          <p:cNvPicPr>
            <a:picLocks noGrp="1" noChangeAspect="1" noChangeArrowheads="1"/>
          </p:cNvPicPr>
          <p:nvPr>
            <p:ph sz="half" idx="1"/>
          </p:nvPr>
        </p:nvPicPr>
        <p:blipFill>
          <a:blip r:embed="rId2" cstate="print"/>
          <a:srcRect/>
          <a:stretch>
            <a:fillRect/>
          </a:stretch>
        </p:blipFill>
        <p:spPr bwMode="auto">
          <a:xfrm>
            <a:off x="2267744" y="2420888"/>
            <a:ext cx="4038600" cy="302895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2000" dirty="0" smtClean="0"/>
              <a:t>Partage du royaume entre les fils de Clovis.</a:t>
            </a:r>
            <a:endParaRPr lang="fr-FR" sz="2000" dirty="0"/>
          </a:p>
        </p:txBody>
      </p:sp>
      <p:pic>
        <p:nvPicPr>
          <p:cNvPr id="3074" name="Picture 2"/>
          <p:cNvPicPr>
            <a:picLocks noChangeAspect="1" noChangeArrowheads="1"/>
          </p:cNvPicPr>
          <p:nvPr/>
        </p:nvPicPr>
        <p:blipFill>
          <a:blip r:embed="rId2" cstate="print"/>
          <a:srcRect/>
          <a:stretch>
            <a:fillRect/>
          </a:stretch>
        </p:blipFill>
        <p:spPr bwMode="auto">
          <a:xfrm>
            <a:off x="2051720" y="1556792"/>
            <a:ext cx="5562575" cy="4893658"/>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169</TotalTime>
  <Words>261</Words>
  <Application>Microsoft Office PowerPoint</Application>
  <PresentationFormat>Affichage à l'écran (4:3)</PresentationFormat>
  <Paragraphs>35</Paragraphs>
  <Slides>18</Slides>
  <Notes>0</Notes>
  <HiddenSlides>0</HiddenSlides>
  <MMClips>0</MMClips>
  <ScaleCrop>false</ScaleCrop>
  <HeadingPairs>
    <vt:vector size="4" baseType="variant">
      <vt:variant>
        <vt:lpstr>Thème</vt:lpstr>
      </vt:variant>
      <vt:variant>
        <vt:i4>1</vt:i4>
      </vt:variant>
      <vt:variant>
        <vt:lpstr>Titres des diapositives</vt:lpstr>
      </vt:variant>
      <vt:variant>
        <vt:i4>18</vt:i4>
      </vt:variant>
    </vt:vector>
  </HeadingPairs>
  <TitlesOfParts>
    <vt:vector size="19" baseType="lpstr">
      <vt:lpstr>Thème Office</vt:lpstr>
      <vt:lpstr>Byzance et l’Europe carolingienne</vt:lpstr>
      <vt:lpstr>La fin de l’Empire romain.</vt:lpstr>
      <vt:lpstr>Diapositive 3</vt:lpstr>
      <vt:lpstr>Diapositive 4</vt:lpstr>
      <vt:lpstr>Après la chute de l’Empire romain</vt:lpstr>
      <vt:lpstr>Clovis, roi des Francs 481 - 511</vt:lpstr>
      <vt:lpstr>Ses conquêtes</vt:lpstr>
      <vt:lpstr>Son baptême</vt:lpstr>
      <vt:lpstr>Partage du royaume entre les fils de Clovis.</vt:lpstr>
      <vt:lpstr>L’extension du royaume Franc</vt:lpstr>
      <vt:lpstr>Le déclin des Mérovingiens</vt:lpstr>
      <vt:lpstr>Les rois fainéants : la chute de la dynastie mérovingienne.</vt:lpstr>
      <vt:lpstr>Diapositive 13</vt:lpstr>
      <vt:lpstr>Charles Martel arrête l’invasion musulmane à Poitiers en 732</vt:lpstr>
      <vt:lpstr>Diapositive 15</vt:lpstr>
      <vt:lpstr>Diapositive 16</vt:lpstr>
      <vt:lpstr>Un empire organisé</vt:lpstr>
      <vt:lpstr>Le partage de l’Empire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Byzance et l’Europe carolingienne</dc:title>
  <dc:creator>Alice</dc:creator>
  <cp:lastModifiedBy>Alice</cp:lastModifiedBy>
  <cp:revision>25</cp:revision>
  <dcterms:created xsi:type="dcterms:W3CDTF">2016-10-24T12:51:39Z</dcterms:created>
  <dcterms:modified xsi:type="dcterms:W3CDTF">2018-01-17T13:26:08Z</dcterms:modified>
</cp:coreProperties>
</file>