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1" r:id="rId3"/>
    <p:sldId id="264" r:id="rId4"/>
    <p:sldId id="265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4660"/>
  </p:normalViewPr>
  <p:slideViewPr>
    <p:cSldViewPr snapToGrid="0">
      <p:cViewPr>
        <p:scale>
          <a:sx n="82" d="100"/>
          <a:sy n="82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05472C5-2789-4E26-9E8E-691617827E1A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1F0C64-5AD2-4364-BBF7-F836168DD0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816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378B89-8F2B-46AB-9BAC-FD81F6F8944A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1E688-35BA-4EAB-96CD-FC465EE60265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1E688-35BA-4EAB-96CD-FC465EE60265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7A10-AE3E-4816-A07F-F1D9994E9BFE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7E652-0A76-4BC1-A6F9-13CA28B8A8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5C94-4DFB-4176-A009-432C03541CEF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D581-F2C9-47D8-9D35-86635E4542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8FFD-A494-4735-8F2B-C7EA93F362DB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55DD-0B7D-4FD0-B4F4-23966B8040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3D47-074C-43C7-8687-AE80B38724CD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F998-A1FC-4DDB-A568-F893555423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831D-F492-4C4C-8AB7-F634C5C7E6E6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D4AF-D642-45DC-8D04-D7F096339C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8E2DC-06FE-459B-ABFD-EB7E336DF3A1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D5B9-FB09-455E-9448-BD7ED65B02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285A-CEB5-4092-B82F-30299CEE41B3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1630-3852-4573-A0A5-35E8F18440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2B02-64AE-405B-B360-845FC1EF0DEC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D285-3ACD-473D-97D5-E74A303153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2A46-2B28-4DE3-A710-9E759C70E531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1BF2B-B649-49C4-802B-39E987C0B1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C8C3-9F39-49F1-AB2B-56E7369E2AF5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FABF-BB2E-4DD1-A36F-552BC79728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25FE-70A9-44E4-A6FF-B3F0A3042A3B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0255-382C-4133-AC46-E766D5969D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02E988D-6ECC-489C-8CBF-BE83CE161384}" type="datetimeFigureOut">
              <a:rPr lang="fr-FR"/>
              <a:pPr>
                <a:defRPr/>
              </a:pPr>
              <a:t>21/10/2014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CC1205D-0BD5-4A4F-AC9B-8E6904F275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88900" y="1804988"/>
            <a:ext cx="4764088" cy="4995862"/>
          </a:xfrm>
          <a:custGeom>
            <a:avLst/>
            <a:gdLst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1242646 w 4759569"/>
              <a:gd name="connsiteY2" fmla="*/ 2743200 h 4996213"/>
              <a:gd name="connsiteX3" fmla="*/ 890953 w 4759569"/>
              <a:gd name="connsiteY3" fmla="*/ 4407877 h 4996213"/>
              <a:gd name="connsiteX4" fmla="*/ 2930769 w 4759569"/>
              <a:gd name="connsiteY4" fmla="*/ 4994031 h 4996213"/>
              <a:gd name="connsiteX5" fmla="*/ 2907323 w 4759569"/>
              <a:gd name="connsiteY5" fmla="*/ 4994031 h 4996213"/>
              <a:gd name="connsiteX6" fmla="*/ 2907323 w 4759569"/>
              <a:gd name="connsiteY6" fmla="*/ 4454769 h 4996213"/>
              <a:gd name="connsiteX7" fmla="*/ 3329353 w 4759569"/>
              <a:gd name="connsiteY7" fmla="*/ 4220308 h 4996213"/>
              <a:gd name="connsiteX8" fmla="*/ 4220307 w 4759569"/>
              <a:gd name="connsiteY8" fmla="*/ 4595446 h 4996213"/>
              <a:gd name="connsiteX9" fmla="*/ 4759569 w 4759569"/>
              <a:gd name="connsiteY9" fmla="*/ 3938954 h 4996213"/>
              <a:gd name="connsiteX10" fmla="*/ 4360984 w 4759569"/>
              <a:gd name="connsiteY10" fmla="*/ 3587261 h 4996213"/>
              <a:gd name="connsiteX11" fmla="*/ 4548553 w 4759569"/>
              <a:gd name="connsiteY11" fmla="*/ 3094892 h 4996213"/>
              <a:gd name="connsiteX12" fmla="*/ 4290646 w 4759569"/>
              <a:gd name="connsiteY12" fmla="*/ 2508738 h 4996213"/>
              <a:gd name="connsiteX13" fmla="*/ 4056184 w 4759569"/>
              <a:gd name="connsiteY13" fmla="*/ 2672861 h 4996213"/>
              <a:gd name="connsiteX14" fmla="*/ 4572000 w 4759569"/>
              <a:gd name="connsiteY14" fmla="*/ 1875692 h 4996213"/>
              <a:gd name="connsiteX15" fmla="*/ 4642338 w 4759569"/>
              <a:gd name="connsiteY15" fmla="*/ 1031631 h 4996213"/>
              <a:gd name="connsiteX16" fmla="*/ 3563815 w 4759569"/>
              <a:gd name="connsiteY16" fmla="*/ 726831 h 4996213"/>
              <a:gd name="connsiteX17" fmla="*/ 2696307 w 4759569"/>
              <a:gd name="connsiteY17" fmla="*/ 0 h 4996213"/>
              <a:gd name="connsiteX18" fmla="*/ 2297723 w 4759569"/>
              <a:gd name="connsiteY18" fmla="*/ 93784 h 4996213"/>
              <a:gd name="connsiteX19" fmla="*/ 2297723 w 4759569"/>
              <a:gd name="connsiteY19" fmla="*/ 539261 h 4996213"/>
              <a:gd name="connsiteX20" fmla="*/ 1617784 w 4759569"/>
              <a:gd name="connsiteY20" fmla="*/ 914400 h 4996213"/>
              <a:gd name="connsiteX21" fmla="*/ 1195753 w 4759569"/>
              <a:gd name="connsiteY21" fmla="*/ 937846 h 4996213"/>
              <a:gd name="connsiteX22" fmla="*/ 1148861 w 4759569"/>
              <a:gd name="connsiteY22" fmla="*/ 750277 h 4996213"/>
              <a:gd name="connsiteX23" fmla="*/ 984738 w 4759569"/>
              <a:gd name="connsiteY23" fmla="*/ 750277 h 4996213"/>
              <a:gd name="connsiteX24" fmla="*/ 1148861 w 4759569"/>
              <a:gd name="connsiteY24" fmla="*/ 1266092 h 4996213"/>
              <a:gd name="connsiteX25" fmla="*/ 515815 w 4759569"/>
              <a:gd name="connsiteY25" fmla="*/ 1172308 h 4996213"/>
              <a:gd name="connsiteX26" fmla="*/ 23446 w 4759569"/>
              <a:gd name="connsiteY26" fmla="*/ 1289538 h 4996213"/>
              <a:gd name="connsiteX27" fmla="*/ 23446 w 4759569"/>
              <a:gd name="connsiteY27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562707 w 4759569"/>
              <a:gd name="connsiteY2" fmla="*/ 22039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385498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225394 w 4818673"/>
              <a:gd name="connsiteY29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82486 w 4818673"/>
              <a:gd name="connsiteY29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8149 w 4818673"/>
              <a:gd name="connsiteY29" fmla="*/ 1280746 h 4996213"/>
              <a:gd name="connsiteX30" fmla="*/ 82486 w 4818673"/>
              <a:gd name="connsiteY30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0317 w 4819435"/>
              <a:gd name="connsiteY30" fmla="*/ 1352160 h 4996213"/>
              <a:gd name="connsiteX31" fmla="*/ 83248 w 4819435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31" fmla="*/ 837577 w 4859416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4339 w 4819435"/>
              <a:gd name="connsiteY29" fmla="*/ 1223000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4455 w 4764024"/>
              <a:gd name="connsiteY0" fmla="*/ 1314036 h 4996213"/>
              <a:gd name="connsiteX1" fmla="*/ 98239 w 4764024"/>
              <a:gd name="connsiteY1" fmla="*/ 1711569 h 4996213"/>
              <a:gd name="connsiteX2" fmla="*/ 781444 w 4764024"/>
              <a:gd name="connsiteY2" fmla="*/ 2061038 h 4996213"/>
              <a:gd name="connsiteX3" fmla="*/ 1247101 w 4764024"/>
              <a:gd name="connsiteY3" fmla="*/ 2957490 h 4996213"/>
              <a:gd name="connsiteX4" fmla="*/ 1044145 w 4764024"/>
              <a:gd name="connsiteY4" fmla="*/ 3738196 h 4996213"/>
              <a:gd name="connsiteX5" fmla="*/ 895408 w 4764024"/>
              <a:gd name="connsiteY5" fmla="*/ 4407877 h 4996213"/>
              <a:gd name="connsiteX6" fmla="*/ 2935224 w 4764024"/>
              <a:gd name="connsiteY6" fmla="*/ 4994031 h 4996213"/>
              <a:gd name="connsiteX7" fmla="*/ 2911778 w 4764024"/>
              <a:gd name="connsiteY7" fmla="*/ 4994031 h 4996213"/>
              <a:gd name="connsiteX8" fmla="*/ 2911778 w 4764024"/>
              <a:gd name="connsiteY8" fmla="*/ 4454769 h 4996213"/>
              <a:gd name="connsiteX9" fmla="*/ 3333808 w 4764024"/>
              <a:gd name="connsiteY9" fmla="*/ 4220308 h 4996213"/>
              <a:gd name="connsiteX10" fmla="*/ 4224762 w 4764024"/>
              <a:gd name="connsiteY10" fmla="*/ 4595446 h 4996213"/>
              <a:gd name="connsiteX11" fmla="*/ 4764024 w 4764024"/>
              <a:gd name="connsiteY11" fmla="*/ 3938954 h 4996213"/>
              <a:gd name="connsiteX12" fmla="*/ 4365439 w 4764024"/>
              <a:gd name="connsiteY12" fmla="*/ 3587261 h 4996213"/>
              <a:gd name="connsiteX13" fmla="*/ 4553008 w 4764024"/>
              <a:gd name="connsiteY13" fmla="*/ 3094892 h 4996213"/>
              <a:gd name="connsiteX14" fmla="*/ 4295101 w 4764024"/>
              <a:gd name="connsiteY14" fmla="*/ 2508738 h 4996213"/>
              <a:gd name="connsiteX15" fmla="*/ 4060639 w 4764024"/>
              <a:gd name="connsiteY15" fmla="*/ 2672861 h 4996213"/>
              <a:gd name="connsiteX16" fmla="*/ 4576455 w 4764024"/>
              <a:gd name="connsiteY16" fmla="*/ 1875692 h 4996213"/>
              <a:gd name="connsiteX17" fmla="*/ 4646793 w 4764024"/>
              <a:gd name="connsiteY17" fmla="*/ 1031631 h 4996213"/>
              <a:gd name="connsiteX18" fmla="*/ 3568270 w 4764024"/>
              <a:gd name="connsiteY18" fmla="*/ 726831 h 4996213"/>
              <a:gd name="connsiteX19" fmla="*/ 2700762 w 4764024"/>
              <a:gd name="connsiteY19" fmla="*/ 0 h 4996213"/>
              <a:gd name="connsiteX20" fmla="*/ 2302178 w 4764024"/>
              <a:gd name="connsiteY20" fmla="*/ 93784 h 4996213"/>
              <a:gd name="connsiteX21" fmla="*/ 2302178 w 4764024"/>
              <a:gd name="connsiteY21" fmla="*/ 539261 h 4996213"/>
              <a:gd name="connsiteX22" fmla="*/ 1622239 w 4764024"/>
              <a:gd name="connsiteY22" fmla="*/ 914400 h 4996213"/>
              <a:gd name="connsiteX23" fmla="*/ 1200208 w 4764024"/>
              <a:gd name="connsiteY23" fmla="*/ 937846 h 4996213"/>
              <a:gd name="connsiteX24" fmla="*/ 1153316 w 4764024"/>
              <a:gd name="connsiteY24" fmla="*/ 750277 h 4996213"/>
              <a:gd name="connsiteX25" fmla="*/ 989193 w 4764024"/>
              <a:gd name="connsiteY25" fmla="*/ 750277 h 4996213"/>
              <a:gd name="connsiteX26" fmla="*/ 1153316 w 4764024"/>
              <a:gd name="connsiteY26" fmla="*/ 1266092 h 4996213"/>
              <a:gd name="connsiteX27" fmla="*/ 520270 w 4764024"/>
              <a:gd name="connsiteY27" fmla="*/ 1172308 h 4996213"/>
              <a:gd name="connsiteX28" fmla="*/ 27901 w 4764024"/>
              <a:gd name="connsiteY28" fmla="*/ 1289538 h 49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64024" h="4996213">
                <a:moveTo>
                  <a:pt x="4455" y="1314036"/>
                </a:moveTo>
                <a:lnTo>
                  <a:pt x="98239" y="1711569"/>
                </a:lnTo>
                <a:cubicBezTo>
                  <a:pt x="325974" y="1828059"/>
                  <a:pt x="529924" y="1863583"/>
                  <a:pt x="781444" y="2061038"/>
                </a:cubicBezTo>
                <a:cubicBezTo>
                  <a:pt x="917638" y="2521783"/>
                  <a:pt x="1091882" y="2730103"/>
                  <a:pt x="1247101" y="2957490"/>
                </a:cubicBezTo>
                <a:lnTo>
                  <a:pt x="1044145" y="3738196"/>
                </a:lnTo>
                <a:lnTo>
                  <a:pt x="895408" y="4407877"/>
                </a:lnTo>
                <a:lnTo>
                  <a:pt x="2935224" y="4994031"/>
                </a:lnTo>
                <a:cubicBezTo>
                  <a:pt x="2942729" y="4996213"/>
                  <a:pt x="2919593" y="4994031"/>
                  <a:pt x="2911778" y="4994031"/>
                </a:cubicBezTo>
                <a:lnTo>
                  <a:pt x="2911778" y="4454769"/>
                </a:lnTo>
                <a:lnTo>
                  <a:pt x="3333808" y="4220308"/>
                </a:lnTo>
                <a:lnTo>
                  <a:pt x="4224762" y="4595446"/>
                </a:lnTo>
                <a:lnTo>
                  <a:pt x="4764024" y="3938954"/>
                </a:lnTo>
                <a:lnTo>
                  <a:pt x="4365439" y="3587261"/>
                </a:lnTo>
                <a:lnTo>
                  <a:pt x="4553008" y="3094892"/>
                </a:lnTo>
                <a:lnTo>
                  <a:pt x="4295101" y="2508738"/>
                </a:lnTo>
                <a:lnTo>
                  <a:pt x="4060639" y="2672861"/>
                </a:lnTo>
                <a:lnTo>
                  <a:pt x="4576455" y="1875692"/>
                </a:lnTo>
                <a:lnTo>
                  <a:pt x="4646793" y="1031631"/>
                </a:lnTo>
                <a:lnTo>
                  <a:pt x="3568270" y="726831"/>
                </a:lnTo>
                <a:lnTo>
                  <a:pt x="2700762" y="0"/>
                </a:lnTo>
                <a:lnTo>
                  <a:pt x="2302178" y="93784"/>
                </a:lnTo>
                <a:lnTo>
                  <a:pt x="2302178" y="539261"/>
                </a:lnTo>
                <a:lnTo>
                  <a:pt x="1622239" y="914400"/>
                </a:lnTo>
                <a:lnTo>
                  <a:pt x="1200208" y="937846"/>
                </a:lnTo>
                <a:lnTo>
                  <a:pt x="1153316" y="750277"/>
                </a:lnTo>
                <a:lnTo>
                  <a:pt x="989193" y="750277"/>
                </a:lnTo>
                <a:lnTo>
                  <a:pt x="1153316" y="1266092"/>
                </a:lnTo>
                <a:lnTo>
                  <a:pt x="520270" y="1172308"/>
                </a:lnTo>
                <a:cubicBezTo>
                  <a:pt x="356147" y="1211385"/>
                  <a:pt x="0" y="1314469"/>
                  <a:pt x="27901" y="12895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2579688" y="5108575"/>
            <a:ext cx="1930400" cy="222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2652713" y="5187950"/>
            <a:ext cx="2082800" cy="158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86"/>
          <p:cNvGrpSpPr>
            <a:grpSpLocks/>
          </p:cNvGrpSpPr>
          <p:nvPr/>
        </p:nvGrpSpPr>
        <p:grpSpPr bwMode="auto">
          <a:xfrm>
            <a:off x="1811338" y="2571750"/>
            <a:ext cx="874712" cy="409575"/>
            <a:chOff x="1811338" y="2571750"/>
            <a:chExt cx="874712" cy="409575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1990725" y="2571750"/>
              <a:ext cx="695325" cy="330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811338" y="2681288"/>
              <a:ext cx="703262" cy="30003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avec flèche 16"/>
          <p:cNvCxnSpPr/>
          <p:nvPr/>
        </p:nvCxnSpPr>
        <p:spPr>
          <a:xfrm rot="5400000" flipH="1" flipV="1">
            <a:off x="1743075" y="4000500"/>
            <a:ext cx="438150" cy="3048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152775" y="3543300"/>
            <a:ext cx="457200" cy="39052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rme libre 32"/>
          <p:cNvSpPr/>
          <p:nvPr/>
        </p:nvSpPr>
        <p:spPr>
          <a:xfrm rot="20050786">
            <a:off x="819150" y="3819525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4" name="Forme libre 33"/>
          <p:cNvSpPr/>
          <p:nvPr/>
        </p:nvSpPr>
        <p:spPr>
          <a:xfrm rot="1672326">
            <a:off x="1209675" y="4816475"/>
            <a:ext cx="504825" cy="330200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8" name="Forme libre 37"/>
          <p:cNvSpPr/>
          <p:nvPr/>
        </p:nvSpPr>
        <p:spPr>
          <a:xfrm>
            <a:off x="2035175" y="2682875"/>
            <a:ext cx="1593850" cy="822325"/>
          </a:xfrm>
          <a:custGeom>
            <a:avLst/>
            <a:gdLst>
              <a:gd name="connsiteX0" fmla="*/ 0 w 1219200"/>
              <a:gd name="connsiteY0" fmla="*/ 0 h 628650"/>
              <a:gd name="connsiteX1" fmla="*/ 304800 w 1219200"/>
              <a:gd name="connsiteY1" fmla="*/ 190500 h 628650"/>
              <a:gd name="connsiteX2" fmla="*/ 476250 w 1219200"/>
              <a:gd name="connsiteY2" fmla="*/ 390525 h 628650"/>
              <a:gd name="connsiteX3" fmla="*/ 904875 w 1219200"/>
              <a:gd name="connsiteY3" fmla="*/ 304800 h 628650"/>
              <a:gd name="connsiteX4" fmla="*/ 1219200 w 1219200"/>
              <a:gd name="connsiteY4" fmla="*/ 628650 h 628650"/>
              <a:gd name="connsiteX0" fmla="*/ 374650 w 1593850"/>
              <a:gd name="connsiteY0" fmla="*/ 193675 h 822325"/>
              <a:gd name="connsiteX1" fmla="*/ 50800 w 1593850"/>
              <a:gd name="connsiteY1" fmla="*/ 31750 h 822325"/>
              <a:gd name="connsiteX2" fmla="*/ 679450 w 1593850"/>
              <a:gd name="connsiteY2" fmla="*/ 384175 h 822325"/>
              <a:gd name="connsiteX3" fmla="*/ 850900 w 1593850"/>
              <a:gd name="connsiteY3" fmla="*/ 584200 h 822325"/>
              <a:gd name="connsiteX4" fmla="*/ 1279525 w 1593850"/>
              <a:gd name="connsiteY4" fmla="*/ 498475 h 822325"/>
              <a:gd name="connsiteX5" fmla="*/ 1593850 w 1593850"/>
              <a:gd name="connsiteY5" fmla="*/ 822325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850" h="822325">
                <a:moveTo>
                  <a:pt x="374650" y="193675"/>
                </a:moveTo>
                <a:cubicBezTo>
                  <a:pt x="374650" y="196850"/>
                  <a:pt x="0" y="0"/>
                  <a:pt x="50800" y="31750"/>
                </a:cubicBezTo>
                <a:cubicBezTo>
                  <a:pt x="101600" y="63500"/>
                  <a:pt x="546100" y="292100"/>
                  <a:pt x="679450" y="384175"/>
                </a:cubicBezTo>
                <a:cubicBezTo>
                  <a:pt x="812800" y="476250"/>
                  <a:pt x="750888" y="565150"/>
                  <a:pt x="850900" y="584200"/>
                </a:cubicBezTo>
                <a:cubicBezTo>
                  <a:pt x="950913" y="603250"/>
                  <a:pt x="1155700" y="458788"/>
                  <a:pt x="1279525" y="498475"/>
                </a:cubicBezTo>
                <a:cubicBezTo>
                  <a:pt x="1403350" y="538162"/>
                  <a:pt x="1498600" y="680243"/>
                  <a:pt x="1593850" y="822325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1143000" y="3525838"/>
            <a:ext cx="2286000" cy="1255712"/>
          </a:xfrm>
          <a:custGeom>
            <a:avLst/>
            <a:gdLst>
              <a:gd name="connsiteX0" fmla="*/ 0 w 2286000"/>
              <a:gd name="connsiteY0" fmla="*/ 417512 h 1255712"/>
              <a:gd name="connsiteX1" fmla="*/ 409575 w 2286000"/>
              <a:gd name="connsiteY1" fmla="*/ 293687 h 1255712"/>
              <a:gd name="connsiteX2" fmla="*/ 723900 w 2286000"/>
              <a:gd name="connsiteY2" fmla="*/ 369887 h 1255712"/>
              <a:gd name="connsiteX3" fmla="*/ 1123950 w 2286000"/>
              <a:gd name="connsiteY3" fmla="*/ 227012 h 1255712"/>
              <a:gd name="connsiteX4" fmla="*/ 1381125 w 2286000"/>
              <a:gd name="connsiteY4" fmla="*/ 7937 h 1255712"/>
              <a:gd name="connsiteX5" fmla="*/ 1695450 w 2286000"/>
              <a:gd name="connsiteY5" fmla="*/ 179387 h 1255712"/>
              <a:gd name="connsiteX6" fmla="*/ 1819275 w 2286000"/>
              <a:gd name="connsiteY6" fmla="*/ 560387 h 1255712"/>
              <a:gd name="connsiteX7" fmla="*/ 2057400 w 2286000"/>
              <a:gd name="connsiteY7" fmla="*/ 741362 h 1255712"/>
              <a:gd name="connsiteX8" fmla="*/ 2200275 w 2286000"/>
              <a:gd name="connsiteY8" fmla="*/ 941387 h 1255712"/>
              <a:gd name="connsiteX9" fmla="*/ 2286000 w 2286000"/>
              <a:gd name="connsiteY9" fmla="*/ 1255712 h 12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1255712">
                <a:moveTo>
                  <a:pt x="0" y="417512"/>
                </a:moveTo>
                <a:cubicBezTo>
                  <a:pt x="144462" y="359568"/>
                  <a:pt x="288925" y="301624"/>
                  <a:pt x="409575" y="293687"/>
                </a:cubicBezTo>
                <a:cubicBezTo>
                  <a:pt x="530225" y="285750"/>
                  <a:pt x="604838" y="380999"/>
                  <a:pt x="723900" y="369887"/>
                </a:cubicBezTo>
                <a:cubicBezTo>
                  <a:pt x="842962" y="358775"/>
                  <a:pt x="1014413" y="287337"/>
                  <a:pt x="1123950" y="227012"/>
                </a:cubicBezTo>
                <a:cubicBezTo>
                  <a:pt x="1233487" y="166687"/>
                  <a:pt x="1285875" y="15874"/>
                  <a:pt x="1381125" y="7937"/>
                </a:cubicBezTo>
                <a:cubicBezTo>
                  <a:pt x="1476375" y="0"/>
                  <a:pt x="1622425" y="87312"/>
                  <a:pt x="1695450" y="179387"/>
                </a:cubicBezTo>
                <a:cubicBezTo>
                  <a:pt x="1768475" y="271462"/>
                  <a:pt x="1758950" y="466725"/>
                  <a:pt x="1819275" y="560387"/>
                </a:cubicBezTo>
                <a:cubicBezTo>
                  <a:pt x="1879600" y="654049"/>
                  <a:pt x="1993900" y="677862"/>
                  <a:pt x="2057400" y="741362"/>
                </a:cubicBezTo>
                <a:cubicBezTo>
                  <a:pt x="2120900" y="804862"/>
                  <a:pt x="2162175" y="855662"/>
                  <a:pt x="2200275" y="941387"/>
                </a:cubicBezTo>
                <a:cubicBezTo>
                  <a:pt x="2238375" y="1027112"/>
                  <a:pt x="2262187" y="1141412"/>
                  <a:pt x="2286000" y="1255712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595559">
            <a:off x="4295775" y="3086100"/>
            <a:ext cx="238125" cy="4667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686640">
            <a:off x="3956050" y="3827463"/>
            <a:ext cx="238125" cy="717550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2409825" y="4410075"/>
            <a:ext cx="1114425" cy="1666875"/>
          </a:xfrm>
          <a:custGeom>
            <a:avLst/>
            <a:gdLst>
              <a:gd name="connsiteX0" fmla="*/ 0 w 1114425"/>
              <a:gd name="connsiteY0" fmla="*/ 180975 h 1666875"/>
              <a:gd name="connsiteX1" fmla="*/ 114300 w 1114425"/>
              <a:gd name="connsiteY1" fmla="*/ 866775 h 1666875"/>
              <a:gd name="connsiteX2" fmla="*/ 228600 w 1114425"/>
              <a:gd name="connsiteY2" fmla="*/ 1104900 h 1666875"/>
              <a:gd name="connsiteX3" fmla="*/ 295275 w 1114425"/>
              <a:gd name="connsiteY3" fmla="*/ 1666875 h 1666875"/>
              <a:gd name="connsiteX4" fmla="*/ 571500 w 1114425"/>
              <a:gd name="connsiteY4" fmla="*/ 1657350 h 1666875"/>
              <a:gd name="connsiteX5" fmla="*/ 1009650 w 1114425"/>
              <a:gd name="connsiteY5" fmla="*/ 1266825 h 1666875"/>
              <a:gd name="connsiteX6" fmla="*/ 1057275 w 1114425"/>
              <a:gd name="connsiteY6" fmla="*/ 971550 h 1666875"/>
              <a:gd name="connsiteX7" fmla="*/ 1114425 w 1114425"/>
              <a:gd name="connsiteY7" fmla="*/ 0 h 1666875"/>
              <a:gd name="connsiteX8" fmla="*/ 952500 w 1114425"/>
              <a:gd name="connsiteY8" fmla="*/ 0 h 1666875"/>
              <a:gd name="connsiteX9" fmla="*/ 952500 w 1114425"/>
              <a:gd name="connsiteY9" fmla="*/ 314325 h 1666875"/>
              <a:gd name="connsiteX10" fmla="*/ 447675 w 1114425"/>
              <a:gd name="connsiteY10" fmla="*/ 180975 h 1666875"/>
              <a:gd name="connsiteX11" fmla="*/ 0 w 1114425"/>
              <a:gd name="connsiteY11" fmla="*/ 180975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4425" h="1666875">
                <a:moveTo>
                  <a:pt x="0" y="180975"/>
                </a:moveTo>
                <a:lnTo>
                  <a:pt x="114300" y="866775"/>
                </a:lnTo>
                <a:lnTo>
                  <a:pt x="228600" y="1104900"/>
                </a:lnTo>
                <a:lnTo>
                  <a:pt x="295275" y="1666875"/>
                </a:lnTo>
                <a:lnTo>
                  <a:pt x="571500" y="1657350"/>
                </a:lnTo>
                <a:lnTo>
                  <a:pt x="1009650" y="1266825"/>
                </a:lnTo>
                <a:lnTo>
                  <a:pt x="1057275" y="971550"/>
                </a:lnTo>
                <a:lnTo>
                  <a:pt x="1114425" y="0"/>
                </a:lnTo>
                <a:lnTo>
                  <a:pt x="952500" y="0"/>
                </a:lnTo>
                <a:lnTo>
                  <a:pt x="952500" y="314325"/>
                </a:lnTo>
                <a:lnTo>
                  <a:pt x="447675" y="180975"/>
                </a:lnTo>
                <a:lnTo>
                  <a:pt x="0" y="180975"/>
                </a:lnTo>
                <a:close/>
              </a:path>
            </a:pathLst>
          </a:cu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 rot="977031">
            <a:off x="919163" y="6280150"/>
            <a:ext cx="2171700" cy="3524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1558925" y="5257800"/>
            <a:ext cx="803275" cy="1133475"/>
          </a:xfrm>
          <a:custGeom>
            <a:avLst/>
            <a:gdLst>
              <a:gd name="connsiteX0" fmla="*/ 803275 w 803275"/>
              <a:gd name="connsiteY0" fmla="*/ 1133475 h 1133475"/>
              <a:gd name="connsiteX1" fmla="*/ 755650 w 803275"/>
              <a:gd name="connsiteY1" fmla="*/ 781050 h 1133475"/>
              <a:gd name="connsiteX2" fmla="*/ 641350 w 803275"/>
              <a:gd name="connsiteY2" fmla="*/ 523875 h 1133475"/>
              <a:gd name="connsiteX3" fmla="*/ 412750 w 803275"/>
              <a:gd name="connsiteY3" fmla="*/ 352425 h 1133475"/>
              <a:gd name="connsiteX4" fmla="*/ 231775 w 803275"/>
              <a:gd name="connsiteY4" fmla="*/ 152400 h 1133475"/>
              <a:gd name="connsiteX5" fmla="*/ 31750 w 803275"/>
              <a:gd name="connsiteY5" fmla="*/ 85725 h 1133475"/>
              <a:gd name="connsiteX6" fmla="*/ 41275 w 803275"/>
              <a:gd name="connsiteY6" fmla="*/ 0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275" h="1133475">
                <a:moveTo>
                  <a:pt x="803275" y="1133475"/>
                </a:moveTo>
                <a:cubicBezTo>
                  <a:pt x="792956" y="1008062"/>
                  <a:pt x="782638" y="882650"/>
                  <a:pt x="755650" y="781050"/>
                </a:cubicBezTo>
                <a:cubicBezTo>
                  <a:pt x="728662" y="679450"/>
                  <a:pt x="698500" y="595312"/>
                  <a:pt x="641350" y="523875"/>
                </a:cubicBezTo>
                <a:cubicBezTo>
                  <a:pt x="584200" y="452438"/>
                  <a:pt x="481012" y="414337"/>
                  <a:pt x="412750" y="352425"/>
                </a:cubicBezTo>
                <a:cubicBezTo>
                  <a:pt x="344488" y="290513"/>
                  <a:pt x="295275" y="196850"/>
                  <a:pt x="231775" y="152400"/>
                </a:cubicBezTo>
                <a:cubicBezTo>
                  <a:pt x="168275" y="107950"/>
                  <a:pt x="63500" y="111125"/>
                  <a:pt x="31750" y="85725"/>
                </a:cubicBezTo>
                <a:cubicBezTo>
                  <a:pt x="0" y="60325"/>
                  <a:pt x="20637" y="30162"/>
                  <a:pt x="41275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 rot="15669167">
            <a:off x="3502025" y="4800601"/>
            <a:ext cx="1544637" cy="849312"/>
          </a:xfrm>
          <a:prstGeom prst="ellipse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3586163" y="4219575"/>
            <a:ext cx="46037" cy="1974850"/>
          </a:xfrm>
          <a:custGeom>
            <a:avLst/>
            <a:gdLst>
              <a:gd name="connsiteX0" fmla="*/ 20637 w 33337"/>
              <a:gd name="connsiteY0" fmla="*/ 0 h 2098675"/>
              <a:gd name="connsiteX1" fmla="*/ 30162 w 33337"/>
              <a:gd name="connsiteY1" fmla="*/ 790575 h 2098675"/>
              <a:gd name="connsiteX2" fmla="*/ 1587 w 33337"/>
              <a:gd name="connsiteY2" fmla="*/ 1895475 h 2098675"/>
              <a:gd name="connsiteX3" fmla="*/ 20637 w 33337"/>
              <a:gd name="connsiteY3" fmla="*/ 2009775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" h="2098675">
                <a:moveTo>
                  <a:pt x="20637" y="0"/>
                </a:moveTo>
                <a:cubicBezTo>
                  <a:pt x="26987" y="237331"/>
                  <a:pt x="33337" y="474663"/>
                  <a:pt x="30162" y="790575"/>
                </a:cubicBezTo>
                <a:cubicBezTo>
                  <a:pt x="26987" y="1106487"/>
                  <a:pt x="3174" y="1692275"/>
                  <a:pt x="1587" y="1895475"/>
                </a:cubicBezTo>
                <a:cubicBezTo>
                  <a:pt x="0" y="2098675"/>
                  <a:pt x="10318" y="2054225"/>
                  <a:pt x="20637" y="2009775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4629150" y="2505075"/>
            <a:ext cx="103188" cy="1123950"/>
          </a:xfrm>
          <a:custGeom>
            <a:avLst/>
            <a:gdLst>
              <a:gd name="connsiteX0" fmla="*/ 9525 w 103188"/>
              <a:gd name="connsiteY0" fmla="*/ 1123950 h 1123950"/>
              <a:gd name="connsiteX1" fmla="*/ 47625 w 103188"/>
              <a:gd name="connsiteY1" fmla="*/ 609600 h 1123950"/>
              <a:gd name="connsiteX2" fmla="*/ 95250 w 103188"/>
              <a:gd name="connsiteY2" fmla="*/ 219075 h 1123950"/>
              <a:gd name="connsiteX3" fmla="*/ 0 w 103188"/>
              <a:gd name="connsiteY3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88" h="1123950">
                <a:moveTo>
                  <a:pt x="9525" y="1123950"/>
                </a:moveTo>
                <a:cubicBezTo>
                  <a:pt x="21431" y="942181"/>
                  <a:pt x="33338" y="760413"/>
                  <a:pt x="47625" y="609600"/>
                </a:cubicBezTo>
                <a:cubicBezTo>
                  <a:pt x="61913" y="458788"/>
                  <a:pt x="103188" y="320675"/>
                  <a:pt x="95250" y="219075"/>
                </a:cubicBezTo>
                <a:cubicBezTo>
                  <a:pt x="87313" y="117475"/>
                  <a:pt x="43656" y="58737"/>
                  <a:pt x="0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457825" y="0"/>
            <a:ext cx="3686175" cy="6638925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72" name="ZoneTexte 26"/>
          <p:cNvSpPr txBox="1">
            <a:spLocks noChangeArrowheads="1"/>
          </p:cNvSpPr>
          <p:nvPr/>
        </p:nvSpPr>
        <p:spPr bwMode="auto">
          <a:xfrm>
            <a:off x="0" y="0"/>
            <a:ext cx="3736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 dirty="0" smtClean="0"/>
              <a:t>Atouts et contraintes du </a:t>
            </a:r>
            <a:r>
              <a:rPr lang="fr-FR" sz="1200" b="1" dirty="0"/>
              <a:t>territoire français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057525" y="1695450"/>
            <a:ext cx="8096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Belgique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886200" y="2381250"/>
            <a:ext cx="44767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Lux.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667250" y="2819400"/>
            <a:ext cx="8858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Allemagne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14850" y="3952875"/>
            <a:ext cx="8096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Suisse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652963" y="5106988"/>
            <a:ext cx="809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Italie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50963" y="6596063"/>
            <a:ext cx="809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Espagne</a:t>
            </a:r>
          </a:p>
        </p:txBody>
      </p:sp>
      <p:cxnSp>
        <p:nvCxnSpPr>
          <p:cNvPr id="53" name="Connecteur droit avec flèche 52"/>
          <p:cNvCxnSpPr>
            <a:stCxn id="4" idx="19"/>
          </p:cNvCxnSpPr>
          <p:nvPr/>
        </p:nvCxnSpPr>
        <p:spPr>
          <a:xfrm>
            <a:off x="2789238" y="1804988"/>
            <a:ext cx="39687" cy="505301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122238" y="3171825"/>
            <a:ext cx="4611687" cy="3333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>
            <a:spLocks noChangeArrowheads="1"/>
          </p:cNvSpPr>
          <p:nvPr/>
        </p:nvSpPr>
        <p:spPr bwMode="auto">
          <a:xfrm>
            <a:off x="161925" y="4276725"/>
            <a:ext cx="809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i="1" u="sng">
                <a:solidFill>
                  <a:schemeClr val="tx2"/>
                </a:solidFill>
              </a:rPr>
              <a:t>Océan</a:t>
            </a:r>
          </a:p>
          <a:p>
            <a:r>
              <a:rPr lang="fr-FR" sz="1100" i="1" u="sng">
                <a:solidFill>
                  <a:schemeClr val="tx2"/>
                </a:solidFill>
              </a:rPr>
              <a:t>Atlantique</a:t>
            </a:r>
          </a:p>
        </p:txBody>
      </p:sp>
      <p:sp>
        <p:nvSpPr>
          <p:cNvPr id="58" name="ZoneTexte 57"/>
          <p:cNvSpPr txBox="1">
            <a:spLocks noChangeArrowheads="1"/>
          </p:cNvSpPr>
          <p:nvPr/>
        </p:nvSpPr>
        <p:spPr bwMode="auto">
          <a:xfrm>
            <a:off x="3762375" y="6596063"/>
            <a:ext cx="10572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i="1" u="sng">
                <a:solidFill>
                  <a:schemeClr val="tx2"/>
                </a:solidFill>
              </a:rPr>
              <a:t> Méditerranée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295275" y="5638800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i="1">
                <a:solidFill>
                  <a:schemeClr val="tx2"/>
                </a:solidFill>
              </a:rPr>
              <a:t>Golfe de Gascogne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3095625" y="6200775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i="1">
                <a:solidFill>
                  <a:schemeClr val="tx2"/>
                </a:solidFill>
              </a:rPr>
              <a:t>Golfe du Lion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747838" y="1516063"/>
            <a:ext cx="48577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RU</a:t>
            </a:r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1552575" y="2057400"/>
            <a:ext cx="809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i="1" u="sng">
                <a:solidFill>
                  <a:schemeClr val="tx2"/>
                </a:solidFill>
              </a:rPr>
              <a:t>Manche</a:t>
            </a:r>
          </a:p>
        </p:txBody>
      </p:sp>
      <p:sp>
        <p:nvSpPr>
          <p:cNvPr id="66" name="ZoneTexte 65"/>
          <p:cNvSpPr txBox="1">
            <a:spLocks noChangeArrowheads="1"/>
          </p:cNvSpPr>
          <p:nvPr/>
        </p:nvSpPr>
        <p:spPr bwMode="auto">
          <a:xfrm>
            <a:off x="2247900" y="1466850"/>
            <a:ext cx="685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i="1" u="sng">
                <a:solidFill>
                  <a:schemeClr val="tx2"/>
                </a:solidFill>
              </a:rPr>
              <a:t>Mer du Nord</a:t>
            </a:r>
          </a:p>
        </p:txBody>
      </p:sp>
      <p:sp>
        <p:nvSpPr>
          <p:cNvPr id="67" name="Soleil 66"/>
          <p:cNvSpPr/>
          <p:nvPr/>
        </p:nvSpPr>
        <p:spPr>
          <a:xfrm>
            <a:off x="3648075" y="62769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" name="Soleil 67"/>
          <p:cNvSpPr/>
          <p:nvPr/>
        </p:nvSpPr>
        <p:spPr>
          <a:xfrm>
            <a:off x="704850" y="54387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9" name="ZoneTexte 68"/>
          <p:cNvSpPr txBox="1">
            <a:spLocks noChangeArrowheads="1"/>
          </p:cNvSpPr>
          <p:nvPr/>
        </p:nvSpPr>
        <p:spPr bwMode="auto">
          <a:xfrm>
            <a:off x="5532438" y="1292416"/>
            <a:ext cx="361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Une position de carrefour exceptionnelle en Europe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5629502" y="1678577"/>
            <a:ext cx="44767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Lux.</a:t>
            </a:r>
          </a:p>
        </p:txBody>
      </p:sp>
      <p:sp>
        <p:nvSpPr>
          <p:cNvPr id="71" name="ZoneTexte 70"/>
          <p:cNvSpPr txBox="1">
            <a:spLocks noChangeArrowheads="1"/>
          </p:cNvSpPr>
          <p:nvPr/>
        </p:nvSpPr>
        <p:spPr bwMode="auto">
          <a:xfrm>
            <a:off x="6100355" y="1673451"/>
            <a:ext cx="1476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Pays frontaliers</a:t>
            </a:r>
          </a:p>
        </p:txBody>
      </p:sp>
      <p:sp>
        <p:nvSpPr>
          <p:cNvPr id="72" name="ZoneTexte 71"/>
          <p:cNvSpPr txBox="1">
            <a:spLocks noChangeArrowheads="1"/>
          </p:cNvSpPr>
          <p:nvPr/>
        </p:nvSpPr>
        <p:spPr bwMode="auto">
          <a:xfrm>
            <a:off x="5496243" y="696595"/>
            <a:ext cx="3446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Le plus vaste pays d’Europe occidentale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 flipV="1">
            <a:off x="5589588" y="1024573"/>
            <a:ext cx="400050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>
            <a:spLocks noChangeArrowheads="1"/>
          </p:cNvSpPr>
          <p:nvPr/>
        </p:nvSpPr>
        <p:spPr bwMode="auto">
          <a:xfrm>
            <a:off x="6081713" y="922338"/>
            <a:ext cx="3062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Distances maximales NS, EO</a:t>
            </a:r>
          </a:p>
        </p:txBody>
      </p:sp>
      <p:sp>
        <p:nvSpPr>
          <p:cNvPr id="75" name="ZoneTexte 74"/>
          <p:cNvSpPr txBox="1">
            <a:spLocks noChangeArrowheads="1"/>
          </p:cNvSpPr>
          <p:nvPr/>
        </p:nvSpPr>
        <p:spPr bwMode="auto">
          <a:xfrm>
            <a:off x="5548313" y="2078518"/>
            <a:ext cx="3595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De larges ouvertures maritimes et océaniques</a:t>
            </a:r>
          </a:p>
        </p:txBody>
      </p:sp>
      <p:sp>
        <p:nvSpPr>
          <p:cNvPr id="76" name="Soleil 75"/>
          <p:cNvSpPr/>
          <p:nvPr/>
        </p:nvSpPr>
        <p:spPr>
          <a:xfrm>
            <a:off x="5587864" y="2368868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" name="ZoneTexte 76"/>
          <p:cNvSpPr txBox="1">
            <a:spLocks noChangeArrowheads="1"/>
          </p:cNvSpPr>
          <p:nvPr/>
        </p:nvSpPr>
        <p:spPr bwMode="auto">
          <a:xfrm>
            <a:off x="6084888" y="2321026"/>
            <a:ext cx="30591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Attraction du littoral combiné à l’héliotropisme dans le midi</a:t>
            </a:r>
          </a:p>
        </p:txBody>
      </p:sp>
      <p:sp>
        <p:nvSpPr>
          <p:cNvPr id="79" name="Ellipse 78"/>
          <p:cNvSpPr/>
          <p:nvPr/>
        </p:nvSpPr>
        <p:spPr>
          <a:xfrm>
            <a:off x="5653360" y="2911884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0" name="ZoneTexte 79"/>
          <p:cNvSpPr txBox="1">
            <a:spLocks noChangeArrowheads="1"/>
          </p:cNvSpPr>
          <p:nvPr/>
        </p:nvSpPr>
        <p:spPr bwMode="auto">
          <a:xfrm>
            <a:off x="6076950" y="2782344"/>
            <a:ext cx="30670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Ensemble portuaire majeur au débouché d’une grande vallée fluviale</a:t>
            </a:r>
          </a:p>
        </p:txBody>
      </p:sp>
      <p:sp>
        <p:nvSpPr>
          <p:cNvPr id="81" name="Forme libre 80"/>
          <p:cNvSpPr/>
          <p:nvPr/>
        </p:nvSpPr>
        <p:spPr>
          <a:xfrm>
            <a:off x="5626100" y="3327718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82" name="ZoneTexte 81"/>
          <p:cNvSpPr txBox="1">
            <a:spLocks noChangeArrowheads="1"/>
          </p:cNvSpPr>
          <p:nvPr/>
        </p:nvSpPr>
        <p:spPr bwMode="auto">
          <a:xfrm>
            <a:off x="6029960" y="3340735"/>
            <a:ext cx="33877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Les grands estuaires, voie naturelle pénétrante</a:t>
            </a:r>
          </a:p>
        </p:txBody>
      </p:sp>
      <p:sp>
        <p:nvSpPr>
          <p:cNvPr id="83" name="ZoneTexte 82"/>
          <p:cNvSpPr txBox="1">
            <a:spLocks noChangeArrowheads="1"/>
          </p:cNvSpPr>
          <p:nvPr/>
        </p:nvSpPr>
        <p:spPr bwMode="auto">
          <a:xfrm>
            <a:off x="5548313" y="3856709"/>
            <a:ext cx="3595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Un territoire offrant de grandes voies de circulation</a:t>
            </a:r>
          </a:p>
        </p:txBody>
      </p:sp>
      <p:sp>
        <p:nvSpPr>
          <p:cNvPr id="84" name="ZoneTexte 83"/>
          <p:cNvSpPr txBox="1">
            <a:spLocks noChangeArrowheads="1"/>
          </p:cNvSpPr>
          <p:nvPr/>
        </p:nvSpPr>
        <p:spPr bwMode="auto">
          <a:xfrm>
            <a:off x="6159137" y="4382090"/>
            <a:ext cx="20589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Axe majeur de circulation</a:t>
            </a:r>
          </a:p>
        </p:txBody>
      </p:sp>
      <p:sp>
        <p:nvSpPr>
          <p:cNvPr id="85" name="ZoneTexte 84"/>
          <p:cNvSpPr txBox="1">
            <a:spLocks noChangeArrowheads="1"/>
          </p:cNvSpPr>
          <p:nvPr/>
        </p:nvSpPr>
        <p:spPr bwMode="auto">
          <a:xfrm>
            <a:off x="6207397" y="4713788"/>
            <a:ext cx="6064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Seuil </a:t>
            </a:r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5687060" y="4704670"/>
            <a:ext cx="398463" cy="18256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112"/>
          <p:cNvGrpSpPr/>
          <p:nvPr/>
        </p:nvGrpSpPr>
        <p:grpSpPr>
          <a:xfrm>
            <a:off x="5700123" y="4276545"/>
            <a:ext cx="402590" cy="278130"/>
            <a:chOff x="5641340" y="3719195"/>
            <a:chExt cx="402590" cy="278130"/>
          </a:xfrm>
        </p:grpSpPr>
        <p:cxnSp>
          <p:nvCxnSpPr>
            <p:cNvPr id="89" name="Connecteur droit 88"/>
            <p:cNvCxnSpPr/>
            <p:nvPr/>
          </p:nvCxnSpPr>
          <p:spPr>
            <a:xfrm>
              <a:off x="5685155" y="3719195"/>
              <a:ext cx="358775" cy="17303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5641340" y="3840163"/>
              <a:ext cx="363538" cy="157162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ZoneTexte 92"/>
          <p:cNvSpPr txBox="1">
            <a:spLocks noChangeArrowheads="1"/>
          </p:cNvSpPr>
          <p:nvPr/>
        </p:nvSpPr>
        <p:spPr bwMode="auto">
          <a:xfrm>
            <a:off x="5548313" y="5177799"/>
            <a:ext cx="3595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La montagne comme potentialité</a:t>
            </a:r>
          </a:p>
        </p:txBody>
      </p:sp>
      <p:sp>
        <p:nvSpPr>
          <p:cNvPr id="94" name="Ellipse 93"/>
          <p:cNvSpPr/>
          <p:nvPr/>
        </p:nvSpPr>
        <p:spPr>
          <a:xfrm rot="15807477">
            <a:off x="3942557" y="4636293"/>
            <a:ext cx="603250" cy="48101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5" name="Ellipse 94"/>
          <p:cNvSpPr/>
          <p:nvPr/>
        </p:nvSpPr>
        <p:spPr>
          <a:xfrm rot="15807477">
            <a:off x="5662771" y="5454038"/>
            <a:ext cx="263525" cy="3317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6" name="ZoneTexte 95"/>
          <p:cNvSpPr txBox="1">
            <a:spLocks noChangeArrowheads="1"/>
          </p:cNvSpPr>
          <p:nvPr/>
        </p:nvSpPr>
        <p:spPr bwMode="auto">
          <a:xfrm>
            <a:off x="6056313" y="5402172"/>
            <a:ext cx="30876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L’ «or blanc », grandes stations intégrées en altitude</a:t>
            </a:r>
          </a:p>
        </p:txBody>
      </p:sp>
      <p:sp>
        <p:nvSpPr>
          <p:cNvPr id="97" name="Bouée 96"/>
          <p:cNvSpPr/>
          <p:nvPr/>
        </p:nvSpPr>
        <p:spPr>
          <a:xfrm>
            <a:off x="2886075" y="5124450"/>
            <a:ext cx="287338" cy="2873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8" name="Bouée 97"/>
          <p:cNvSpPr/>
          <p:nvPr/>
        </p:nvSpPr>
        <p:spPr>
          <a:xfrm>
            <a:off x="3979863" y="4076700"/>
            <a:ext cx="227012" cy="2365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9" name="Bouée 98"/>
          <p:cNvSpPr/>
          <p:nvPr/>
        </p:nvSpPr>
        <p:spPr>
          <a:xfrm>
            <a:off x="4313238" y="3205163"/>
            <a:ext cx="220662" cy="22383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0" name="Bouée 99"/>
          <p:cNvSpPr/>
          <p:nvPr/>
        </p:nvSpPr>
        <p:spPr>
          <a:xfrm>
            <a:off x="1817688" y="6357938"/>
            <a:ext cx="258762" cy="26828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1" name="Bouée 100"/>
          <p:cNvSpPr/>
          <p:nvPr/>
        </p:nvSpPr>
        <p:spPr>
          <a:xfrm>
            <a:off x="5700078" y="6083618"/>
            <a:ext cx="220662" cy="22383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" name="ZoneTexte 101"/>
          <p:cNvSpPr txBox="1">
            <a:spLocks noChangeArrowheads="1"/>
          </p:cNvSpPr>
          <p:nvPr/>
        </p:nvSpPr>
        <p:spPr bwMode="auto">
          <a:xfrm>
            <a:off x="6056313" y="6025107"/>
            <a:ext cx="30876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Tourisme d’hiver et tourisme vert</a:t>
            </a:r>
          </a:p>
        </p:txBody>
      </p:sp>
      <p:sp>
        <p:nvSpPr>
          <p:cNvPr id="87" name="Ellipse 86"/>
          <p:cNvSpPr/>
          <p:nvPr/>
        </p:nvSpPr>
        <p:spPr>
          <a:xfrm>
            <a:off x="871538" y="3738563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597275" y="6073775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73" name="ZoneTexte 90"/>
          <p:cNvSpPr txBox="1">
            <a:spLocks noChangeArrowheads="1"/>
          </p:cNvSpPr>
          <p:nvPr/>
        </p:nvSpPr>
        <p:spPr bwMode="auto">
          <a:xfrm>
            <a:off x="1468438" y="3008313"/>
            <a:ext cx="6048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i="1"/>
              <a:t>900km</a:t>
            </a:r>
          </a:p>
        </p:txBody>
      </p:sp>
      <p:sp>
        <p:nvSpPr>
          <p:cNvPr id="4174" name="ZoneTexte 91"/>
          <p:cNvSpPr txBox="1">
            <a:spLocks noChangeArrowheads="1"/>
          </p:cNvSpPr>
          <p:nvPr/>
        </p:nvSpPr>
        <p:spPr bwMode="auto">
          <a:xfrm rot="-5400000">
            <a:off x="2389187" y="4079876"/>
            <a:ext cx="606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 i="1"/>
              <a:t>950km</a:t>
            </a:r>
          </a:p>
        </p:txBody>
      </p:sp>
      <p:sp>
        <p:nvSpPr>
          <p:cNvPr id="4175" name="ZoneTexte 104"/>
          <p:cNvSpPr txBox="1">
            <a:spLocks noChangeArrowheads="1"/>
          </p:cNvSpPr>
          <p:nvPr/>
        </p:nvSpPr>
        <p:spPr bwMode="auto">
          <a:xfrm rot="-532941">
            <a:off x="2859088" y="2974975"/>
            <a:ext cx="647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Seine</a:t>
            </a:r>
          </a:p>
        </p:txBody>
      </p:sp>
      <p:sp>
        <p:nvSpPr>
          <p:cNvPr id="4176" name="ZoneTexte 105"/>
          <p:cNvSpPr txBox="1">
            <a:spLocks noChangeArrowheads="1"/>
          </p:cNvSpPr>
          <p:nvPr/>
        </p:nvSpPr>
        <p:spPr bwMode="auto">
          <a:xfrm rot="-532941">
            <a:off x="1692275" y="3636963"/>
            <a:ext cx="647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Loire</a:t>
            </a:r>
          </a:p>
        </p:txBody>
      </p:sp>
      <p:sp>
        <p:nvSpPr>
          <p:cNvPr id="4177" name="ZoneTexte 106"/>
          <p:cNvSpPr txBox="1">
            <a:spLocks noChangeArrowheads="1"/>
          </p:cNvSpPr>
          <p:nvPr/>
        </p:nvSpPr>
        <p:spPr bwMode="auto">
          <a:xfrm rot="-5968233">
            <a:off x="4226719" y="2524919"/>
            <a:ext cx="647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Rhin</a:t>
            </a:r>
          </a:p>
        </p:txBody>
      </p:sp>
      <p:sp>
        <p:nvSpPr>
          <p:cNvPr id="4178" name="ZoneTexte 107"/>
          <p:cNvSpPr txBox="1">
            <a:spLocks noChangeArrowheads="1"/>
          </p:cNvSpPr>
          <p:nvPr/>
        </p:nvSpPr>
        <p:spPr bwMode="auto">
          <a:xfrm rot="2800735">
            <a:off x="1685132" y="5412581"/>
            <a:ext cx="698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Garonne</a:t>
            </a:r>
          </a:p>
        </p:txBody>
      </p:sp>
      <p:sp>
        <p:nvSpPr>
          <p:cNvPr id="4179" name="ZoneTexte 108"/>
          <p:cNvSpPr txBox="1">
            <a:spLocks noChangeArrowheads="1"/>
          </p:cNvSpPr>
          <p:nvPr/>
        </p:nvSpPr>
        <p:spPr bwMode="auto">
          <a:xfrm rot="-5400000">
            <a:off x="3463132" y="5464968"/>
            <a:ext cx="647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Rhône</a:t>
            </a:r>
          </a:p>
        </p:txBody>
      </p:sp>
      <p:sp>
        <p:nvSpPr>
          <p:cNvPr id="4180" name="ZoneTexte 109"/>
          <p:cNvSpPr txBox="1">
            <a:spLocks noChangeArrowheads="1"/>
          </p:cNvSpPr>
          <p:nvPr/>
        </p:nvSpPr>
        <p:spPr bwMode="auto">
          <a:xfrm rot="-5400000">
            <a:off x="3463132" y="4504531"/>
            <a:ext cx="647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chemeClr val="tx2"/>
                </a:solidFill>
              </a:rPr>
              <a:t>Saône</a:t>
            </a:r>
          </a:p>
        </p:txBody>
      </p:sp>
      <p:sp>
        <p:nvSpPr>
          <p:cNvPr id="4181" name="ZoneTexte 110"/>
          <p:cNvSpPr txBox="1">
            <a:spLocks noChangeArrowheads="1"/>
          </p:cNvSpPr>
          <p:nvPr/>
        </p:nvSpPr>
        <p:spPr bwMode="auto">
          <a:xfrm>
            <a:off x="3865563" y="3194050"/>
            <a:ext cx="695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rgbClr val="C00000"/>
                </a:solidFill>
              </a:rPr>
              <a:t>Vosges</a:t>
            </a:r>
          </a:p>
        </p:txBody>
      </p:sp>
      <p:sp>
        <p:nvSpPr>
          <p:cNvPr id="4182" name="ZoneTexte 111"/>
          <p:cNvSpPr txBox="1">
            <a:spLocks noChangeArrowheads="1"/>
          </p:cNvSpPr>
          <p:nvPr/>
        </p:nvSpPr>
        <p:spPr bwMode="auto">
          <a:xfrm>
            <a:off x="3833813" y="3833813"/>
            <a:ext cx="460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rgbClr val="C00000"/>
                </a:solidFill>
              </a:rPr>
              <a:t>Jura</a:t>
            </a:r>
          </a:p>
        </p:txBody>
      </p:sp>
      <p:sp>
        <p:nvSpPr>
          <p:cNvPr id="4183" name="ZoneTexte 112"/>
          <p:cNvSpPr txBox="1">
            <a:spLocks noChangeArrowheads="1"/>
          </p:cNvSpPr>
          <p:nvPr/>
        </p:nvSpPr>
        <p:spPr bwMode="auto">
          <a:xfrm>
            <a:off x="3911600" y="5254625"/>
            <a:ext cx="695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rgbClr val="C00000"/>
                </a:solidFill>
              </a:rPr>
              <a:t>Alpes</a:t>
            </a:r>
          </a:p>
        </p:txBody>
      </p:sp>
      <p:sp>
        <p:nvSpPr>
          <p:cNvPr id="4184" name="ZoneTexte 113"/>
          <p:cNvSpPr txBox="1">
            <a:spLocks noChangeArrowheads="1"/>
          </p:cNvSpPr>
          <p:nvPr/>
        </p:nvSpPr>
        <p:spPr bwMode="auto">
          <a:xfrm>
            <a:off x="2767013" y="4779963"/>
            <a:ext cx="693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rgbClr val="C00000"/>
                </a:solidFill>
              </a:rPr>
              <a:t>Massif central</a:t>
            </a:r>
          </a:p>
        </p:txBody>
      </p:sp>
      <p:sp>
        <p:nvSpPr>
          <p:cNvPr id="4185" name="ZoneTexte 114"/>
          <p:cNvSpPr txBox="1">
            <a:spLocks noChangeArrowheads="1"/>
          </p:cNvSpPr>
          <p:nvPr/>
        </p:nvSpPr>
        <p:spPr bwMode="auto">
          <a:xfrm>
            <a:off x="2078038" y="6411913"/>
            <a:ext cx="882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>
                <a:solidFill>
                  <a:srgbClr val="C00000"/>
                </a:solidFill>
              </a:rPr>
              <a:t>Pyrénées</a:t>
            </a:r>
          </a:p>
        </p:txBody>
      </p:sp>
      <p:grpSp>
        <p:nvGrpSpPr>
          <p:cNvPr id="5" name="Groupe 119"/>
          <p:cNvGrpSpPr>
            <a:grpSpLocks/>
          </p:cNvGrpSpPr>
          <p:nvPr/>
        </p:nvGrpSpPr>
        <p:grpSpPr bwMode="auto">
          <a:xfrm>
            <a:off x="4446588" y="3017838"/>
            <a:ext cx="482600" cy="719137"/>
            <a:chOff x="4447047" y="3017987"/>
            <a:chExt cx="482891" cy="718799"/>
          </a:xfrm>
        </p:grpSpPr>
        <p:cxnSp>
          <p:nvCxnSpPr>
            <p:cNvPr id="117" name="Connecteur droit 116"/>
            <p:cNvCxnSpPr/>
            <p:nvPr/>
          </p:nvCxnSpPr>
          <p:spPr bwMode="auto">
            <a:xfrm rot="4000405">
              <a:off x="4417239" y="3224088"/>
              <a:ext cx="694998" cy="33039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 bwMode="auto">
            <a:xfrm rot="4000405">
              <a:off x="4245691" y="3219343"/>
              <a:ext cx="702931" cy="30021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Bouée 118"/>
          <p:cNvSpPr/>
          <p:nvPr/>
        </p:nvSpPr>
        <p:spPr>
          <a:xfrm>
            <a:off x="4205288" y="5518150"/>
            <a:ext cx="220662" cy="2238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 rot="18197455">
            <a:off x="1772444" y="4098131"/>
            <a:ext cx="62865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900" i="1" dirty="0">
                <a:solidFill>
                  <a:schemeClr val="bg1">
                    <a:lumMod val="65000"/>
                  </a:schemeClr>
                </a:solidFill>
              </a:rPr>
              <a:t>Poitou</a:t>
            </a:r>
          </a:p>
        </p:txBody>
      </p:sp>
      <p:sp>
        <p:nvSpPr>
          <p:cNvPr id="122" name="ZoneTexte 121"/>
          <p:cNvSpPr txBox="1"/>
          <p:nvPr/>
        </p:nvSpPr>
        <p:spPr>
          <a:xfrm rot="2403619">
            <a:off x="3014663" y="3560763"/>
            <a:ext cx="931862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900" i="1" dirty="0">
                <a:solidFill>
                  <a:schemeClr val="bg1">
                    <a:lumMod val="65000"/>
                  </a:schemeClr>
                </a:solidFill>
              </a:rPr>
              <a:t>Bourgogne</a:t>
            </a:r>
          </a:p>
        </p:txBody>
      </p:sp>
      <p:sp>
        <p:nvSpPr>
          <p:cNvPr id="105" name="ZoneTexte 104"/>
          <p:cNvSpPr txBox="1">
            <a:spLocks noChangeArrowheads="1"/>
          </p:cNvSpPr>
          <p:nvPr/>
        </p:nvSpPr>
        <p:spPr bwMode="auto">
          <a:xfrm>
            <a:off x="2001838" y="2338388"/>
            <a:ext cx="8683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 i="1"/>
              <a:t>Le Havre</a:t>
            </a:r>
          </a:p>
        </p:txBody>
      </p:sp>
      <p:sp>
        <p:nvSpPr>
          <p:cNvPr id="106" name="ZoneTexte 105"/>
          <p:cNvSpPr txBox="1">
            <a:spLocks noChangeArrowheads="1"/>
          </p:cNvSpPr>
          <p:nvPr/>
        </p:nvSpPr>
        <p:spPr bwMode="auto">
          <a:xfrm>
            <a:off x="534988" y="3543300"/>
            <a:ext cx="1120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 i="1"/>
              <a:t>Saint -Nazaire</a:t>
            </a:r>
          </a:p>
        </p:txBody>
      </p:sp>
      <p:sp>
        <p:nvSpPr>
          <p:cNvPr id="107" name="ZoneTexte 106"/>
          <p:cNvSpPr txBox="1">
            <a:spLocks noChangeArrowheads="1"/>
          </p:cNvSpPr>
          <p:nvPr/>
        </p:nvSpPr>
        <p:spPr bwMode="auto">
          <a:xfrm>
            <a:off x="3717925" y="5951538"/>
            <a:ext cx="8683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 i="1"/>
              <a:t>Marseille</a:t>
            </a:r>
          </a:p>
        </p:txBody>
      </p:sp>
      <p:sp>
        <p:nvSpPr>
          <p:cNvPr id="32" name="Forme libre 31"/>
          <p:cNvSpPr/>
          <p:nvPr/>
        </p:nvSpPr>
        <p:spPr>
          <a:xfrm>
            <a:off x="1831975" y="2536825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920875" y="2482850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 rot="3811301">
            <a:off x="1259681" y="4876007"/>
            <a:ext cx="695325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Gironde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5529942" y="0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Une combinaison d’atouts unique en Europe</a:t>
            </a:r>
            <a:endParaRPr lang="fr-FR" sz="1400" b="1" dirty="0"/>
          </a:p>
        </p:txBody>
      </p:sp>
      <p:sp>
        <p:nvSpPr>
          <p:cNvPr id="103" name="ZoneTexte 102"/>
          <p:cNvSpPr txBox="1"/>
          <p:nvPr/>
        </p:nvSpPr>
        <p:spPr>
          <a:xfrm>
            <a:off x="890886" y="493776"/>
            <a:ext cx="3614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I) Le territoire métropolitain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42" grpId="0"/>
      <p:bldP spid="47" grpId="0"/>
      <p:bldP spid="48" grpId="0"/>
      <p:bldP spid="57" grpId="0"/>
      <p:bldP spid="58" grpId="0"/>
      <p:bldP spid="59" grpId="0"/>
      <p:bldP spid="60" grpId="0"/>
      <p:bldP spid="64" grpId="0"/>
      <p:bldP spid="65" grpId="0"/>
      <p:bldP spid="66" grpId="0"/>
      <p:bldP spid="67" grpId="0" animBg="1"/>
      <p:bldP spid="68" grpId="0" animBg="1"/>
      <p:bldP spid="69" grpId="0" build="p"/>
      <p:bldP spid="70" grpId="0"/>
      <p:bldP spid="71" grpId="0"/>
      <p:bldP spid="72" grpId="0" build="p"/>
      <p:bldP spid="74" grpId="0"/>
      <p:bldP spid="75" grpId="0" build="p"/>
      <p:bldP spid="76" grpId="0" animBg="1"/>
      <p:bldP spid="77" grpId="0"/>
      <p:bldP spid="79" grpId="0" animBg="1"/>
      <p:bldP spid="80" grpId="0"/>
      <p:bldP spid="82" grpId="0"/>
      <p:bldP spid="83" grpId="0" build="p"/>
      <p:bldP spid="84" grpId="0"/>
      <p:bldP spid="85" grpId="0"/>
      <p:bldP spid="93" grpId="0"/>
      <p:bldP spid="94" grpId="0" animBg="1"/>
      <p:bldP spid="95" grpId="0" animBg="1"/>
      <p:bldP spid="96" grpId="0"/>
      <p:bldP spid="102" grpId="0"/>
      <p:bldP spid="87" grpId="0" animBg="1"/>
      <p:bldP spid="88" grpId="0" animBg="1"/>
      <p:bldP spid="4173" grpId="0"/>
      <p:bldP spid="4174" grpId="0"/>
      <p:bldP spid="4175" grpId="0"/>
      <p:bldP spid="4176" grpId="0"/>
      <p:bldP spid="4177" grpId="0"/>
      <p:bldP spid="4178" grpId="0"/>
      <p:bldP spid="4179" grpId="0"/>
      <p:bldP spid="4180" grpId="0"/>
      <p:bldP spid="4181" grpId="0"/>
      <p:bldP spid="4182" grpId="0"/>
      <p:bldP spid="4183" grpId="0"/>
      <p:bldP spid="4184" grpId="0"/>
      <p:bldP spid="4185" grpId="0"/>
      <p:bldP spid="121" grpId="0"/>
      <p:bldP spid="122" grpId="0"/>
      <p:bldP spid="105" grpId="0"/>
      <p:bldP spid="106" grpId="0"/>
      <p:bldP spid="107" grpId="0"/>
      <p:bldP spid="78" grpId="0" animBg="1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88900" y="1804988"/>
            <a:ext cx="4764088" cy="4995862"/>
          </a:xfrm>
          <a:custGeom>
            <a:avLst/>
            <a:gdLst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1242646 w 4759569"/>
              <a:gd name="connsiteY2" fmla="*/ 2743200 h 4996213"/>
              <a:gd name="connsiteX3" fmla="*/ 890953 w 4759569"/>
              <a:gd name="connsiteY3" fmla="*/ 4407877 h 4996213"/>
              <a:gd name="connsiteX4" fmla="*/ 2930769 w 4759569"/>
              <a:gd name="connsiteY4" fmla="*/ 4994031 h 4996213"/>
              <a:gd name="connsiteX5" fmla="*/ 2907323 w 4759569"/>
              <a:gd name="connsiteY5" fmla="*/ 4994031 h 4996213"/>
              <a:gd name="connsiteX6" fmla="*/ 2907323 w 4759569"/>
              <a:gd name="connsiteY6" fmla="*/ 4454769 h 4996213"/>
              <a:gd name="connsiteX7" fmla="*/ 3329353 w 4759569"/>
              <a:gd name="connsiteY7" fmla="*/ 4220308 h 4996213"/>
              <a:gd name="connsiteX8" fmla="*/ 4220307 w 4759569"/>
              <a:gd name="connsiteY8" fmla="*/ 4595446 h 4996213"/>
              <a:gd name="connsiteX9" fmla="*/ 4759569 w 4759569"/>
              <a:gd name="connsiteY9" fmla="*/ 3938954 h 4996213"/>
              <a:gd name="connsiteX10" fmla="*/ 4360984 w 4759569"/>
              <a:gd name="connsiteY10" fmla="*/ 3587261 h 4996213"/>
              <a:gd name="connsiteX11" fmla="*/ 4548553 w 4759569"/>
              <a:gd name="connsiteY11" fmla="*/ 3094892 h 4996213"/>
              <a:gd name="connsiteX12" fmla="*/ 4290646 w 4759569"/>
              <a:gd name="connsiteY12" fmla="*/ 2508738 h 4996213"/>
              <a:gd name="connsiteX13" fmla="*/ 4056184 w 4759569"/>
              <a:gd name="connsiteY13" fmla="*/ 2672861 h 4996213"/>
              <a:gd name="connsiteX14" fmla="*/ 4572000 w 4759569"/>
              <a:gd name="connsiteY14" fmla="*/ 1875692 h 4996213"/>
              <a:gd name="connsiteX15" fmla="*/ 4642338 w 4759569"/>
              <a:gd name="connsiteY15" fmla="*/ 1031631 h 4996213"/>
              <a:gd name="connsiteX16" fmla="*/ 3563815 w 4759569"/>
              <a:gd name="connsiteY16" fmla="*/ 726831 h 4996213"/>
              <a:gd name="connsiteX17" fmla="*/ 2696307 w 4759569"/>
              <a:gd name="connsiteY17" fmla="*/ 0 h 4996213"/>
              <a:gd name="connsiteX18" fmla="*/ 2297723 w 4759569"/>
              <a:gd name="connsiteY18" fmla="*/ 93784 h 4996213"/>
              <a:gd name="connsiteX19" fmla="*/ 2297723 w 4759569"/>
              <a:gd name="connsiteY19" fmla="*/ 539261 h 4996213"/>
              <a:gd name="connsiteX20" fmla="*/ 1617784 w 4759569"/>
              <a:gd name="connsiteY20" fmla="*/ 914400 h 4996213"/>
              <a:gd name="connsiteX21" fmla="*/ 1195753 w 4759569"/>
              <a:gd name="connsiteY21" fmla="*/ 937846 h 4996213"/>
              <a:gd name="connsiteX22" fmla="*/ 1148861 w 4759569"/>
              <a:gd name="connsiteY22" fmla="*/ 750277 h 4996213"/>
              <a:gd name="connsiteX23" fmla="*/ 984738 w 4759569"/>
              <a:gd name="connsiteY23" fmla="*/ 750277 h 4996213"/>
              <a:gd name="connsiteX24" fmla="*/ 1148861 w 4759569"/>
              <a:gd name="connsiteY24" fmla="*/ 1266092 h 4996213"/>
              <a:gd name="connsiteX25" fmla="*/ 515815 w 4759569"/>
              <a:gd name="connsiteY25" fmla="*/ 1172308 h 4996213"/>
              <a:gd name="connsiteX26" fmla="*/ 23446 w 4759569"/>
              <a:gd name="connsiteY26" fmla="*/ 1289538 h 4996213"/>
              <a:gd name="connsiteX27" fmla="*/ 23446 w 4759569"/>
              <a:gd name="connsiteY27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562707 w 4759569"/>
              <a:gd name="connsiteY2" fmla="*/ 22039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385498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225394 w 4818673"/>
              <a:gd name="connsiteY29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82486 w 4818673"/>
              <a:gd name="connsiteY29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8149 w 4818673"/>
              <a:gd name="connsiteY29" fmla="*/ 1280746 h 4996213"/>
              <a:gd name="connsiteX30" fmla="*/ 82486 w 4818673"/>
              <a:gd name="connsiteY30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0317 w 4819435"/>
              <a:gd name="connsiteY30" fmla="*/ 1352160 h 4996213"/>
              <a:gd name="connsiteX31" fmla="*/ 83248 w 4819435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31" fmla="*/ 837577 w 4859416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4339 w 4819435"/>
              <a:gd name="connsiteY29" fmla="*/ 1223000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4455 w 4764024"/>
              <a:gd name="connsiteY0" fmla="*/ 1314036 h 4996213"/>
              <a:gd name="connsiteX1" fmla="*/ 98239 w 4764024"/>
              <a:gd name="connsiteY1" fmla="*/ 1711569 h 4996213"/>
              <a:gd name="connsiteX2" fmla="*/ 781444 w 4764024"/>
              <a:gd name="connsiteY2" fmla="*/ 2061038 h 4996213"/>
              <a:gd name="connsiteX3" fmla="*/ 1247101 w 4764024"/>
              <a:gd name="connsiteY3" fmla="*/ 2957490 h 4996213"/>
              <a:gd name="connsiteX4" fmla="*/ 1044145 w 4764024"/>
              <a:gd name="connsiteY4" fmla="*/ 3738196 h 4996213"/>
              <a:gd name="connsiteX5" fmla="*/ 895408 w 4764024"/>
              <a:gd name="connsiteY5" fmla="*/ 4407877 h 4996213"/>
              <a:gd name="connsiteX6" fmla="*/ 2935224 w 4764024"/>
              <a:gd name="connsiteY6" fmla="*/ 4994031 h 4996213"/>
              <a:gd name="connsiteX7" fmla="*/ 2911778 w 4764024"/>
              <a:gd name="connsiteY7" fmla="*/ 4994031 h 4996213"/>
              <a:gd name="connsiteX8" fmla="*/ 2911778 w 4764024"/>
              <a:gd name="connsiteY8" fmla="*/ 4454769 h 4996213"/>
              <a:gd name="connsiteX9" fmla="*/ 3333808 w 4764024"/>
              <a:gd name="connsiteY9" fmla="*/ 4220308 h 4996213"/>
              <a:gd name="connsiteX10" fmla="*/ 4224762 w 4764024"/>
              <a:gd name="connsiteY10" fmla="*/ 4595446 h 4996213"/>
              <a:gd name="connsiteX11" fmla="*/ 4764024 w 4764024"/>
              <a:gd name="connsiteY11" fmla="*/ 3938954 h 4996213"/>
              <a:gd name="connsiteX12" fmla="*/ 4365439 w 4764024"/>
              <a:gd name="connsiteY12" fmla="*/ 3587261 h 4996213"/>
              <a:gd name="connsiteX13" fmla="*/ 4553008 w 4764024"/>
              <a:gd name="connsiteY13" fmla="*/ 3094892 h 4996213"/>
              <a:gd name="connsiteX14" fmla="*/ 4295101 w 4764024"/>
              <a:gd name="connsiteY14" fmla="*/ 2508738 h 4996213"/>
              <a:gd name="connsiteX15" fmla="*/ 4060639 w 4764024"/>
              <a:gd name="connsiteY15" fmla="*/ 2672861 h 4996213"/>
              <a:gd name="connsiteX16" fmla="*/ 4576455 w 4764024"/>
              <a:gd name="connsiteY16" fmla="*/ 1875692 h 4996213"/>
              <a:gd name="connsiteX17" fmla="*/ 4646793 w 4764024"/>
              <a:gd name="connsiteY17" fmla="*/ 1031631 h 4996213"/>
              <a:gd name="connsiteX18" fmla="*/ 3568270 w 4764024"/>
              <a:gd name="connsiteY18" fmla="*/ 726831 h 4996213"/>
              <a:gd name="connsiteX19" fmla="*/ 2700762 w 4764024"/>
              <a:gd name="connsiteY19" fmla="*/ 0 h 4996213"/>
              <a:gd name="connsiteX20" fmla="*/ 2302178 w 4764024"/>
              <a:gd name="connsiteY20" fmla="*/ 93784 h 4996213"/>
              <a:gd name="connsiteX21" fmla="*/ 2302178 w 4764024"/>
              <a:gd name="connsiteY21" fmla="*/ 539261 h 4996213"/>
              <a:gd name="connsiteX22" fmla="*/ 1622239 w 4764024"/>
              <a:gd name="connsiteY22" fmla="*/ 914400 h 4996213"/>
              <a:gd name="connsiteX23" fmla="*/ 1200208 w 4764024"/>
              <a:gd name="connsiteY23" fmla="*/ 937846 h 4996213"/>
              <a:gd name="connsiteX24" fmla="*/ 1153316 w 4764024"/>
              <a:gd name="connsiteY24" fmla="*/ 750277 h 4996213"/>
              <a:gd name="connsiteX25" fmla="*/ 989193 w 4764024"/>
              <a:gd name="connsiteY25" fmla="*/ 750277 h 4996213"/>
              <a:gd name="connsiteX26" fmla="*/ 1153316 w 4764024"/>
              <a:gd name="connsiteY26" fmla="*/ 1266092 h 4996213"/>
              <a:gd name="connsiteX27" fmla="*/ 520270 w 4764024"/>
              <a:gd name="connsiteY27" fmla="*/ 1172308 h 4996213"/>
              <a:gd name="connsiteX28" fmla="*/ 27901 w 4764024"/>
              <a:gd name="connsiteY28" fmla="*/ 1289538 h 49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64024" h="4996213">
                <a:moveTo>
                  <a:pt x="4455" y="1314036"/>
                </a:moveTo>
                <a:lnTo>
                  <a:pt x="98239" y="1711569"/>
                </a:lnTo>
                <a:cubicBezTo>
                  <a:pt x="325974" y="1828059"/>
                  <a:pt x="529924" y="1863583"/>
                  <a:pt x="781444" y="2061038"/>
                </a:cubicBezTo>
                <a:cubicBezTo>
                  <a:pt x="917638" y="2521783"/>
                  <a:pt x="1091882" y="2730103"/>
                  <a:pt x="1247101" y="2957490"/>
                </a:cubicBezTo>
                <a:lnTo>
                  <a:pt x="1044145" y="3738196"/>
                </a:lnTo>
                <a:lnTo>
                  <a:pt x="895408" y="4407877"/>
                </a:lnTo>
                <a:lnTo>
                  <a:pt x="2935224" y="4994031"/>
                </a:lnTo>
                <a:cubicBezTo>
                  <a:pt x="2942729" y="4996213"/>
                  <a:pt x="2919593" y="4994031"/>
                  <a:pt x="2911778" y="4994031"/>
                </a:cubicBezTo>
                <a:lnTo>
                  <a:pt x="2911778" y="4454769"/>
                </a:lnTo>
                <a:lnTo>
                  <a:pt x="3333808" y="4220308"/>
                </a:lnTo>
                <a:lnTo>
                  <a:pt x="4224762" y="4595446"/>
                </a:lnTo>
                <a:lnTo>
                  <a:pt x="4764024" y="3938954"/>
                </a:lnTo>
                <a:lnTo>
                  <a:pt x="4365439" y="3587261"/>
                </a:lnTo>
                <a:lnTo>
                  <a:pt x="4553008" y="3094892"/>
                </a:lnTo>
                <a:lnTo>
                  <a:pt x="4295101" y="2508738"/>
                </a:lnTo>
                <a:lnTo>
                  <a:pt x="4060639" y="2672861"/>
                </a:lnTo>
                <a:lnTo>
                  <a:pt x="4576455" y="1875692"/>
                </a:lnTo>
                <a:lnTo>
                  <a:pt x="4646793" y="1031631"/>
                </a:lnTo>
                <a:lnTo>
                  <a:pt x="3568270" y="726831"/>
                </a:lnTo>
                <a:lnTo>
                  <a:pt x="2700762" y="0"/>
                </a:lnTo>
                <a:lnTo>
                  <a:pt x="2302178" y="93784"/>
                </a:lnTo>
                <a:lnTo>
                  <a:pt x="2302178" y="539261"/>
                </a:lnTo>
                <a:lnTo>
                  <a:pt x="1622239" y="914400"/>
                </a:lnTo>
                <a:lnTo>
                  <a:pt x="1200208" y="937846"/>
                </a:lnTo>
                <a:lnTo>
                  <a:pt x="1153316" y="750277"/>
                </a:lnTo>
                <a:lnTo>
                  <a:pt x="989193" y="750277"/>
                </a:lnTo>
                <a:lnTo>
                  <a:pt x="1153316" y="1266092"/>
                </a:lnTo>
                <a:lnTo>
                  <a:pt x="520270" y="1172308"/>
                </a:lnTo>
                <a:cubicBezTo>
                  <a:pt x="356147" y="1211385"/>
                  <a:pt x="0" y="1314469"/>
                  <a:pt x="27901" y="12895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2579688" y="5108575"/>
            <a:ext cx="1930400" cy="222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2652713" y="5187950"/>
            <a:ext cx="2082800" cy="158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e 86"/>
          <p:cNvGrpSpPr>
            <a:grpSpLocks/>
          </p:cNvGrpSpPr>
          <p:nvPr/>
        </p:nvGrpSpPr>
        <p:grpSpPr bwMode="auto">
          <a:xfrm>
            <a:off x="1811338" y="2571750"/>
            <a:ext cx="874712" cy="409575"/>
            <a:chOff x="1811338" y="2571750"/>
            <a:chExt cx="874712" cy="409575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1990725" y="2571750"/>
              <a:ext cx="695325" cy="330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811338" y="2681288"/>
              <a:ext cx="703262" cy="30003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avec flèche 16"/>
          <p:cNvCxnSpPr/>
          <p:nvPr/>
        </p:nvCxnSpPr>
        <p:spPr>
          <a:xfrm rot="5400000" flipH="1" flipV="1">
            <a:off x="1743075" y="4000500"/>
            <a:ext cx="438150" cy="3048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152775" y="3543300"/>
            <a:ext cx="457200" cy="39052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rme libre 31"/>
          <p:cNvSpPr/>
          <p:nvPr/>
        </p:nvSpPr>
        <p:spPr>
          <a:xfrm>
            <a:off x="1752600" y="2495550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3" name="Forme libre 32"/>
          <p:cNvSpPr/>
          <p:nvPr/>
        </p:nvSpPr>
        <p:spPr>
          <a:xfrm rot="20050786">
            <a:off x="819150" y="3819525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4" name="Forme libre 33"/>
          <p:cNvSpPr/>
          <p:nvPr/>
        </p:nvSpPr>
        <p:spPr>
          <a:xfrm rot="1672326">
            <a:off x="1209675" y="4816475"/>
            <a:ext cx="504825" cy="330200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5" name="Égal 34"/>
          <p:cNvSpPr/>
          <p:nvPr/>
        </p:nvSpPr>
        <p:spPr>
          <a:xfrm rot="1027250">
            <a:off x="4419600" y="4467225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Égal 36"/>
          <p:cNvSpPr/>
          <p:nvPr/>
        </p:nvSpPr>
        <p:spPr>
          <a:xfrm rot="6402782">
            <a:off x="1295400" y="6134100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Forme libre 37"/>
          <p:cNvSpPr/>
          <p:nvPr/>
        </p:nvSpPr>
        <p:spPr>
          <a:xfrm>
            <a:off x="2035175" y="2682875"/>
            <a:ext cx="1593850" cy="822325"/>
          </a:xfrm>
          <a:custGeom>
            <a:avLst/>
            <a:gdLst>
              <a:gd name="connsiteX0" fmla="*/ 0 w 1219200"/>
              <a:gd name="connsiteY0" fmla="*/ 0 h 628650"/>
              <a:gd name="connsiteX1" fmla="*/ 304800 w 1219200"/>
              <a:gd name="connsiteY1" fmla="*/ 190500 h 628650"/>
              <a:gd name="connsiteX2" fmla="*/ 476250 w 1219200"/>
              <a:gd name="connsiteY2" fmla="*/ 390525 h 628650"/>
              <a:gd name="connsiteX3" fmla="*/ 904875 w 1219200"/>
              <a:gd name="connsiteY3" fmla="*/ 304800 h 628650"/>
              <a:gd name="connsiteX4" fmla="*/ 1219200 w 1219200"/>
              <a:gd name="connsiteY4" fmla="*/ 628650 h 628650"/>
              <a:gd name="connsiteX0" fmla="*/ 374650 w 1593850"/>
              <a:gd name="connsiteY0" fmla="*/ 193675 h 822325"/>
              <a:gd name="connsiteX1" fmla="*/ 50800 w 1593850"/>
              <a:gd name="connsiteY1" fmla="*/ 31750 h 822325"/>
              <a:gd name="connsiteX2" fmla="*/ 679450 w 1593850"/>
              <a:gd name="connsiteY2" fmla="*/ 384175 h 822325"/>
              <a:gd name="connsiteX3" fmla="*/ 850900 w 1593850"/>
              <a:gd name="connsiteY3" fmla="*/ 584200 h 822325"/>
              <a:gd name="connsiteX4" fmla="*/ 1279525 w 1593850"/>
              <a:gd name="connsiteY4" fmla="*/ 498475 h 822325"/>
              <a:gd name="connsiteX5" fmla="*/ 1593850 w 1593850"/>
              <a:gd name="connsiteY5" fmla="*/ 822325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850" h="822325">
                <a:moveTo>
                  <a:pt x="374650" y="193675"/>
                </a:moveTo>
                <a:cubicBezTo>
                  <a:pt x="374650" y="196850"/>
                  <a:pt x="0" y="0"/>
                  <a:pt x="50800" y="31750"/>
                </a:cubicBezTo>
                <a:cubicBezTo>
                  <a:pt x="101600" y="63500"/>
                  <a:pt x="546100" y="292100"/>
                  <a:pt x="679450" y="384175"/>
                </a:cubicBezTo>
                <a:cubicBezTo>
                  <a:pt x="812800" y="476250"/>
                  <a:pt x="750888" y="565150"/>
                  <a:pt x="850900" y="584200"/>
                </a:cubicBezTo>
                <a:cubicBezTo>
                  <a:pt x="950913" y="603250"/>
                  <a:pt x="1155700" y="458788"/>
                  <a:pt x="1279525" y="498475"/>
                </a:cubicBezTo>
                <a:cubicBezTo>
                  <a:pt x="1403350" y="538162"/>
                  <a:pt x="1498600" y="680243"/>
                  <a:pt x="1593850" y="822325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1143000" y="3525838"/>
            <a:ext cx="2286000" cy="1255712"/>
          </a:xfrm>
          <a:custGeom>
            <a:avLst/>
            <a:gdLst>
              <a:gd name="connsiteX0" fmla="*/ 0 w 2286000"/>
              <a:gd name="connsiteY0" fmla="*/ 417512 h 1255712"/>
              <a:gd name="connsiteX1" fmla="*/ 409575 w 2286000"/>
              <a:gd name="connsiteY1" fmla="*/ 293687 h 1255712"/>
              <a:gd name="connsiteX2" fmla="*/ 723900 w 2286000"/>
              <a:gd name="connsiteY2" fmla="*/ 369887 h 1255712"/>
              <a:gd name="connsiteX3" fmla="*/ 1123950 w 2286000"/>
              <a:gd name="connsiteY3" fmla="*/ 227012 h 1255712"/>
              <a:gd name="connsiteX4" fmla="*/ 1381125 w 2286000"/>
              <a:gd name="connsiteY4" fmla="*/ 7937 h 1255712"/>
              <a:gd name="connsiteX5" fmla="*/ 1695450 w 2286000"/>
              <a:gd name="connsiteY5" fmla="*/ 179387 h 1255712"/>
              <a:gd name="connsiteX6" fmla="*/ 1819275 w 2286000"/>
              <a:gd name="connsiteY6" fmla="*/ 560387 h 1255712"/>
              <a:gd name="connsiteX7" fmla="*/ 2057400 w 2286000"/>
              <a:gd name="connsiteY7" fmla="*/ 741362 h 1255712"/>
              <a:gd name="connsiteX8" fmla="*/ 2200275 w 2286000"/>
              <a:gd name="connsiteY8" fmla="*/ 941387 h 1255712"/>
              <a:gd name="connsiteX9" fmla="*/ 2286000 w 2286000"/>
              <a:gd name="connsiteY9" fmla="*/ 1255712 h 12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1255712">
                <a:moveTo>
                  <a:pt x="0" y="417512"/>
                </a:moveTo>
                <a:cubicBezTo>
                  <a:pt x="144462" y="359568"/>
                  <a:pt x="288925" y="301624"/>
                  <a:pt x="409575" y="293687"/>
                </a:cubicBezTo>
                <a:cubicBezTo>
                  <a:pt x="530225" y="285750"/>
                  <a:pt x="604838" y="380999"/>
                  <a:pt x="723900" y="369887"/>
                </a:cubicBezTo>
                <a:cubicBezTo>
                  <a:pt x="842962" y="358775"/>
                  <a:pt x="1014413" y="287337"/>
                  <a:pt x="1123950" y="227012"/>
                </a:cubicBezTo>
                <a:cubicBezTo>
                  <a:pt x="1233487" y="166687"/>
                  <a:pt x="1285875" y="15874"/>
                  <a:pt x="1381125" y="7937"/>
                </a:cubicBezTo>
                <a:cubicBezTo>
                  <a:pt x="1476375" y="0"/>
                  <a:pt x="1622425" y="87312"/>
                  <a:pt x="1695450" y="179387"/>
                </a:cubicBezTo>
                <a:cubicBezTo>
                  <a:pt x="1768475" y="271462"/>
                  <a:pt x="1758950" y="466725"/>
                  <a:pt x="1819275" y="560387"/>
                </a:cubicBezTo>
                <a:cubicBezTo>
                  <a:pt x="1879600" y="654049"/>
                  <a:pt x="1993900" y="677862"/>
                  <a:pt x="2057400" y="741362"/>
                </a:cubicBezTo>
                <a:cubicBezTo>
                  <a:pt x="2120900" y="804862"/>
                  <a:pt x="2162175" y="855662"/>
                  <a:pt x="2200275" y="941387"/>
                </a:cubicBezTo>
                <a:cubicBezTo>
                  <a:pt x="2238375" y="1027112"/>
                  <a:pt x="2262187" y="1141412"/>
                  <a:pt x="2286000" y="1255712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595559">
            <a:off x="4295775" y="3086100"/>
            <a:ext cx="238125" cy="4667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686640">
            <a:off x="3956050" y="3827463"/>
            <a:ext cx="238125" cy="717550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2409825" y="4410075"/>
            <a:ext cx="1114425" cy="1666875"/>
          </a:xfrm>
          <a:custGeom>
            <a:avLst/>
            <a:gdLst>
              <a:gd name="connsiteX0" fmla="*/ 0 w 1114425"/>
              <a:gd name="connsiteY0" fmla="*/ 180975 h 1666875"/>
              <a:gd name="connsiteX1" fmla="*/ 114300 w 1114425"/>
              <a:gd name="connsiteY1" fmla="*/ 866775 h 1666875"/>
              <a:gd name="connsiteX2" fmla="*/ 228600 w 1114425"/>
              <a:gd name="connsiteY2" fmla="*/ 1104900 h 1666875"/>
              <a:gd name="connsiteX3" fmla="*/ 295275 w 1114425"/>
              <a:gd name="connsiteY3" fmla="*/ 1666875 h 1666875"/>
              <a:gd name="connsiteX4" fmla="*/ 571500 w 1114425"/>
              <a:gd name="connsiteY4" fmla="*/ 1657350 h 1666875"/>
              <a:gd name="connsiteX5" fmla="*/ 1009650 w 1114425"/>
              <a:gd name="connsiteY5" fmla="*/ 1266825 h 1666875"/>
              <a:gd name="connsiteX6" fmla="*/ 1057275 w 1114425"/>
              <a:gd name="connsiteY6" fmla="*/ 971550 h 1666875"/>
              <a:gd name="connsiteX7" fmla="*/ 1114425 w 1114425"/>
              <a:gd name="connsiteY7" fmla="*/ 0 h 1666875"/>
              <a:gd name="connsiteX8" fmla="*/ 952500 w 1114425"/>
              <a:gd name="connsiteY8" fmla="*/ 0 h 1666875"/>
              <a:gd name="connsiteX9" fmla="*/ 952500 w 1114425"/>
              <a:gd name="connsiteY9" fmla="*/ 314325 h 1666875"/>
              <a:gd name="connsiteX10" fmla="*/ 447675 w 1114425"/>
              <a:gd name="connsiteY10" fmla="*/ 180975 h 1666875"/>
              <a:gd name="connsiteX11" fmla="*/ 0 w 1114425"/>
              <a:gd name="connsiteY11" fmla="*/ 180975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4425" h="1666875">
                <a:moveTo>
                  <a:pt x="0" y="180975"/>
                </a:moveTo>
                <a:lnTo>
                  <a:pt x="114300" y="866775"/>
                </a:lnTo>
                <a:lnTo>
                  <a:pt x="228600" y="1104900"/>
                </a:lnTo>
                <a:lnTo>
                  <a:pt x="295275" y="1666875"/>
                </a:lnTo>
                <a:lnTo>
                  <a:pt x="571500" y="1657350"/>
                </a:lnTo>
                <a:lnTo>
                  <a:pt x="1009650" y="1266825"/>
                </a:lnTo>
                <a:lnTo>
                  <a:pt x="1057275" y="971550"/>
                </a:lnTo>
                <a:lnTo>
                  <a:pt x="1114425" y="0"/>
                </a:lnTo>
                <a:lnTo>
                  <a:pt x="952500" y="0"/>
                </a:lnTo>
                <a:lnTo>
                  <a:pt x="952500" y="314325"/>
                </a:lnTo>
                <a:lnTo>
                  <a:pt x="447675" y="180975"/>
                </a:lnTo>
                <a:lnTo>
                  <a:pt x="0" y="180975"/>
                </a:lnTo>
                <a:close/>
              </a:path>
            </a:pathLst>
          </a:cu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 rot="977031">
            <a:off x="919163" y="6280150"/>
            <a:ext cx="2171700" cy="3524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1558925" y="5257800"/>
            <a:ext cx="803275" cy="1133475"/>
          </a:xfrm>
          <a:custGeom>
            <a:avLst/>
            <a:gdLst>
              <a:gd name="connsiteX0" fmla="*/ 803275 w 803275"/>
              <a:gd name="connsiteY0" fmla="*/ 1133475 h 1133475"/>
              <a:gd name="connsiteX1" fmla="*/ 755650 w 803275"/>
              <a:gd name="connsiteY1" fmla="*/ 781050 h 1133475"/>
              <a:gd name="connsiteX2" fmla="*/ 641350 w 803275"/>
              <a:gd name="connsiteY2" fmla="*/ 523875 h 1133475"/>
              <a:gd name="connsiteX3" fmla="*/ 412750 w 803275"/>
              <a:gd name="connsiteY3" fmla="*/ 352425 h 1133475"/>
              <a:gd name="connsiteX4" fmla="*/ 231775 w 803275"/>
              <a:gd name="connsiteY4" fmla="*/ 152400 h 1133475"/>
              <a:gd name="connsiteX5" fmla="*/ 31750 w 803275"/>
              <a:gd name="connsiteY5" fmla="*/ 85725 h 1133475"/>
              <a:gd name="connsiteX6" fmla="*/ 41275 w 803275"/>
              <a:gd name="connsiteY6" fmla="*/ 0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275" h="1133475">
                <a:moveTo>
                  <a:pt x="803275" y="1133475"/>
                </a:moveTo>
                <a:cubicBezTo>
                  <a:pt x="792956" y="1008062"/>
                  <a:pt x="782638" y="882650"/>
                  <a:pt x="755650" y="781050"/>
                </a:cubicBezTo>
                <a:cubicBezTo>
                  <a:pt x="728662" y="679450"/>
                  <a:pt x="698500" y="595312"/>
                  <a:pt x="641350" y="523875"/>
                </a:cubicBezTo>
                <a:cubicBezTo>
                  <a:pt x="584200" y="452438"/>
                  <a:pt x="481012" y="414337"/>
                  <a:pt x="412750" y="352425"/>
                </a:cubicBezTo>
                <a:cubicBezTo>
                  <a:pt x="344488" y="290513"/>
                  <a:pt x="295275" y="196850"/>
                  <a:pt x="231775" y="152400"/>
                </a:cubicBezTo>
                <a:cubicBezTo>
                  <a:pt x="168275" y="107950"/>
                  <a:pt x="63500" y="111125"/>
                  <a:pt x="31750" y="85725"/>
                </a:cubicBezTo>
                <a:cubicBezTo>
                  <a:pt x="0" y="60325"/>
                  <a:pt x="20637" y="30162"/>
                  <a:pt x="41275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 rot="15669167">
            <a:off x="3502025" y="4800601"/>
            <a:ext cx="1544637" cy="849312"/>
          </a:xfrm>
          <a:prstGeom prst="ellipse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3586163" y="4219575"/>
            <a:ext cx="46037" cy="1974850"/>
          </a:xfrm>
          <a:custGeom>
            <a:avLst/>
            <a:gdLst>
              <a:gd name="connsiteX0" fmla="*/ 20637 w 33337"/>
              <a:gd name="connsiteY0" fmla="*/ 0 h 2098675"/>
              <a:gd name="connsiteX1" fmla="*/ 30162 w 33337"/>
              <a:gd name="connsiteY1" fmla="*/ 790575 h 2098675"/>
              <a:gd name="connsiteX2" fmla="*/ 1587 w 33337"/>
              <a:gd name="connsiteY2" fmla="*/ 1895475 h 2098675"/>
              <a:gd name="connsiteX3" fmla="*/ 20637 w 33337"/>
              <a:gd name="connsiteY3" fmla="*/ 2009775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" h="2098675">
                <a:moveTo>
                  <a:pt x="20637" y="0"/>
                </a:moveTo>
                <a:cubicBezTo>
                  <a:pt x="26987" y="237331"/>
                  <a:pt x="33337" y="474663"/>
                  <a:pt x="30162" y="790575"/>
                </a:cubicBezTo>
                <a:cubicBezTo>
                  <a:pt x="26987" y="1106487"/>
                  <a:pt x="3174" y="1692275"/>
                  <a:pt x="1587" y="1895475"/>
                </a:cubicBezTo>
                <a:cubicBezTo>
                  <a:pt x="0" y="2098675"/>
                  <a:pt x="10318" y="2054225"/>
                  <a:pt x="20637" y="2009775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4629150" y="2505075"/>
            <a:ext cx="103188" cy="1123950"/>
          </a:xfrm>
          <a:custGeom>
            <a:avLst/>
            <a:gdLst>
              <a:gd name="connsiteX0" fmla="*/ 9525 w 103188"/>
              <a:gd name="connsiteY0" fmla="*/ 1123950 h 1123950"/>
              <a:gd name="connsiteX1" fmla="*/ 47625 w 103188"/>
              <a:gd name="connsiteY1" fmla="*/ 609600 h 1123950"/>
              <a:gd name="connsiteX2" fmla="*/ 95250 w 103188"/>
              <a:gd name="connsiteY2" fmla="*/ 219075 h 1123950"/>
              <a:gd name="connsiteX3" fmla="*/ 0 w 103188"/>
              <a:gd name="connsiteY3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88" h="1123950">
                <a:moveTo>
                  <a:pt x="9525" y="1123950"/>
                </a:moveTo>
                <a:cubicBezTo>
                  <a:pt x="21431" y="942181"/>
                  <a:pt x="33338" y="760413"/>
                  <a:pt x="47625" y="609600"/>
                </a:cubicBezTo>
                <a:cubicBezTo>
                  <a:pt x="61913" y="458788"/>
                  <a:pt x="103188" y="320675"/>
                  <a:pt x="95250" y="219075"/>
                </a:cubicBezTo>
                <a:cubicBezTo>
                  <a:pt x="87313" y="117475"/>
                  <a:pt x="43656" y="58737"/>
                  <a:pt x="0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457825" y="438150"/>
            <a:ext cx="3686175" cy="6200775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21" name="ZoneTexte 26"/>
          <p:cNvSpPr txBox="1">
            <a:spLocks noChangeArrowheads="1"/>
          </p:cNvSpPr>
          <p:nvPr/>
        </p:nvSpPr>
        <p:spPr bwMode="auto">
          <a:xfrm>
            <a:off x="522288" y="450850"/>
            <a:ext cx="3736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 dirty="0" smtClean="0"/>
              <a:t>Atouts et contraintes du territoire français</a:t>
            </a:r>
            <a:endParaRPr lang="fr-FR" sz="1200" b="1" dirty="0"/>
          </a:p>
        </p:txBody>
      </p:sp>
      <p:cxnSp>
        <p:nvCxnSpPr>
          <p:cNvPr id="53" name="Connecteur droit avec flèche 52"/>
          <p:cNvCxnSpPr>
            <a:stCxn id="4" idx="19"/>
          </p:cNvCxnSpPr>
          <p:nvPr/>
        </p:nvCxnSpPr>
        <p:spPr>
          <a:xfrm>
            <a:off x="2789238" y="1804988"/>
            <a:ext cx="39687" cy="505301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122238" y="3171825"/>
            <a:ext cx="4611687" cy="3333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oleil 66"/>
          <p:cNvSpPr/>
          <p:nvPr/>
        </p:nvSpPr>
        <p:spPr>
          <a:xfrm>
            <a:off x="3648075" y="62769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" name="Soleil 67"/>
          <p:cNvSpPr/>
          <p:nvPr/>
        </p:nvSpPr>
        <p:spPr>
          <a:xfrm>
            <a:off x="704850" y="54387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4" name="Ellipse 93"/>
          <p:cNvSpPr/>
          <p:nvPr/>
        </p:nvSpPr>
        <p:spPr>
          <a:xfrm rot="15807477">
            <a:off x="3942557" y="4636293"/>
            <a:ext cx="603250" cy="48101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7" name="Bouée 96"/>
          <p:cNvSpPr/>
          <p:nvPr/>
        </p:nvSpPr>
        <p:spPr>
          <a:xfrm>
            <a:off x="2886075" y="5124450"/>
            <a:ext cx="287338" cy="2873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8" name="Bouée 97"/>
          <p:cNvSpPr/>
          <p:nvPr/>
        </p:nvSpPr>
        <p:spPr>
          <a:xfrm>
            <a:off x="3979863" y="4076700"/>
            <a:ext cx="227012" cy="2365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9" name="Bouée 98"/>
          <p:cNvSpPr/>
          <p:nvPr/>
        </p:nvSpPr>
        <p:spPr>
          <a:xfrm>
            <a:off x="4313238" y="3205163"/>
            <a:ext cx="220662" cy="22383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0" name="Bouée 99"/>
          <p:cNvSpPr/>
          <p:nvPr/>
        </p:nvSpPr>
        <p:spPr>
          <a:xfrm>
            <a:off x="1817688" y="6357938"/>
            <a:ext cx="258762" cy="26828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920875" y="2482850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871538" y="3738563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597275" y="6073775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529943" y="473336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Des contraintes partiellement surmontées</a:t>
            </a:r>
            <a:endParaRPr lang="fr-FR" sz="14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5572462" y="1043491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Des infrastructures majeures pour surmonter des obstacles naturels (ex)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551407" y="2011680"/>
            <a:ext cx="2592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Traverser un estuaire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551407" y="2626660"/>
            <a:ext cx="259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Enjamber une large vallée pour parachever un axe autoroutier majeur</a:t>
            </a:r>
            <a:endParaRPr lang="fr-FR" sz="12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680038" y="3636086"/>
            <a:ext cx="2818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Mieux relier la France à ses voisins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551409" y="4550488"/>
            <a:ext cx="20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Traverser une chaîne de montagne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529892" y="4023360"/>
            <a:ext cx="2162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Passer sous la mer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5638801" y="1647713"/>
            <a:ext cx="2818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Moderniser le réseau intérieur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531225" y="5305312"/>
            <a:ext cx="361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Les infrastructures n’effacent pas toutes les contraintes (ex)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689462" y="5778653"/>
            <a:ext cx="2454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L’incendie de 1999 a révélé la fragilité et les insuffisances des équipements pour le trafic transalpin </a:t>
            </a:r>
          </a:p>
        </p:txBody>
      </p:sp>
      <p:cxnSp>
        <p:nvCxnSpPr>
          <p:cNvPr id="60" name="Connecteur droit 59"/>
          <p:cNvCxnSpPr/>
          <p:nvPr/>
        </p:nvCxnSpPr>
        <p:spPr>
          <a:xfrm flipV="1">
            <a:off x="1850316" y="2486443"/>
            <a:ext cx="211646" cy="224485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ouble flèche verticale 64"/>
          <p:cNvSpPr/>
          <p:nvPr/>
        </p:nvSpPr>
        <p:spPr>
          <a:xfrm rot="19091047">
            <a:off x="6035662" y="3971561"/>
            <a:ext cx="237738" cy="515968"/>
          </a:xfrm>
          <a:prstGeom prst="upDownArrow">
            <a:avLst>
              <a:gd name="adj1" fmla="val 42758"/>
              <a:gd name="adj2" fmla="val 5583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/>
          <p:cNvCxnSpPr/>
          <p:nvPr/>
        </p:nvCxnSpPr>
        <p:spPr>
          <a:xfrm flipV="1">
            <a:off x="5981863" y="2067091"/>
            <a:ext cx="211646" cy="224485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6115426" y="2771336"/>
            <a:ext cx="5155" cy="256999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2936798" y="5732250"/>
            <a:ext cx="2345" cy="250539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ouble flèche verticale 80"/>
          <p:cNvSpPr/>
          <p:nvPr/>
        </p:nvSpPr>
        <p:spPr>
          <a:xfrm rot="19091047">
            <a:off x="2112449" y="1328508"/>
            <a:ext cx="237738" cy="515968"/>
          </a:xfrm>
          <a:prstGeom prst="upDownArrow">
            <a:avLst>
              <a:gd name="adj1" fmla="val 42758"/>
              <a:gd name="adj2" fmla="val 5583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gal 81"/>
          <p:cNvSpPr/>
          <p:nvPr/>
        </p:nvSpPr>
        <p:spPr>
          <a:xfrm rot="6402782">
            <a:off x="6111241" y="4627517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Explosion 1 82"/>
          <p:cNvSpPr/>
          <p:nvPr/>
        </p:nvSpPr>
        <p:spPr>
          <a:xfrm>
            <a:off x="4437809" y="4542312"/>
            <a:ext cx="222068" cy="182880"/>
          </a:xfrm>
          <a:prstGeom prst="irregularSeal1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gal 83"/>
          <p:cNvSpPr/>
          <p:nvPr/>
        </p:nvSpPr>
        <p:spPr>
          <a:xfrm rot="6402782">
            <a:off x="5981800" y="5978533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Explosion 1 84"/>
          <p:cNvSpPr/>
          <p:nvPr/>
        </p:nvSpPr>
        <p:spPr>
          <a:xfrm>
            <a:off x="6009707" y="6035040"/>
            <a:ext cx="222068" cy="182880"/>
          </a:xfrm>
          <a:prstGeom prst="irregularSeal1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>
            <a:spLocks noChangeArrowheads="1"/>
          </p:cNvSpPr>
          <p:nvPr/>
        </p:nvSpPr>
        <p:spPr bwMode="auto">
          <a:xfrm>
            <a:off x="4586288" y="4341813"/>
            <a:ext cx="5667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i="1"/>
              <a:t>T. du Mont Blanc</a:t>
            </a:r>
          </a:p>
        </p:txBody>
      </p:sp>
      <p:sp>
        <p:nvSpPr>
          <p:cNvPr id="89" name="ZoneTexte 88"/>
          <p:cNvSpPr txBox="1">
            <a:spLocks noChangeArrowheads="1"/>
          </p:cNvSpPr>
          <p:nvPr/>
        </p:nvSpPr>
        <p:spPr bwMode="auto">
          <a:xfrm>
            <a:off x="940205" y="6281853"/>
            <a:ext cx="69056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i="1" dirty="0"/>
              <a:t>T. du </a:t>
            </a:r>
            <a:r>
              <a:rPr lang="fr-FR" sz="900" i="1" dirty="0" smtClean="0"/>
              <a:t>Somport (2003)</a:t>
            </a:r>
            <a:endParaRPr lang="fr-FR" sz="900" i="1" dirty="0"/>
          </a:p>
        </p:txBody>
      </p:sp>
      <p:sp>
        <p:nvSpPr>
          <p:cNvPr id="90" name="ZoneTexte 89"/>
          <p:cNvSpPr txBox="1">
            <a:spLocks noChangeArrowheads="1"/>
          </p:cNvSpPr>
          <p:nvPr/>
        </p:nvSpPr>
        <p:spPr bwMode="auto">
          <a:xfrm>
            <a:off x="2379889" y="5659982"/>
            <a:ext cx="690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i="1" dirty="0" smtClean="0"/>
              <a:t>V. Millau (2004)</a:t>
            </a:r>
            <a:endParaRPr lang="fr-FR" sz="900" i="1" dirty="0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>
            <a:off x="1700621" y="2185262"/>
            <a:ext cx="104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00" i="1" dirty="0" smtClean="0"/>
              <a:t>Pt de </a:t>
            </a:r>
            <a:r>
              <a:rPr lang="fr-FR" sz="900" i="1" dirty="0" err="1" smtClean="0"/>
              <a:t>Norm</a:t>
            </a:r>
            <a:r>
              <a:rPr lang="fr-FR" sz="900" i="1" dirty="0" smtClean="0"/>
              <a:t>. (1995)</a:t>
            </a:r>
            <a:endParaRPr lang="fr-FR" sz="900" i="1" dirty="0"/>
          </a:p>
        </p:txBody>
      </p:sp>
      <p:sp>
        <p:nvSpPr>
          <p:cNvPr id="92" name="Rectangle 91"/>
          <p:cNvSpPr/>
          <p:nvPr/>
        </p:nvSpPr>
        <p:spPr>
          <a:xfrm>
            <a:off x="2236477" y="1237008"/>
            <a:ext cx="7168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/>
              <a:t>T. sous la </a:t>
            </a:r>
          </a:p>
          <a:p>
            <a:r>
              <a:rPr lang="fr-FR" sz="900" i="1" dirty="0" smtClean="0"/>
              <a:t>Manche</a:t>
            </a:r>
          </a:p>
          <a:p>
            <a:r>
              <a:rPr lang="fr-FR" sz="900" i="1" dirty="0" smtClean="0"/>
              <a:t> (1994)</a:t>
            </a:r>
            <a:endParaRPr lang="fr-FR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2" grpId="0"/>
      <p:bldP spid="47" grpId="0"/>
      <p:bldP spid="48" grpId="0"/>
      <p:bldP spid="50" grpId="0"/>
      <p:bldP spid="51" grpId="0"/>
      <p:bldP spid="52" grpId="0"/>
      <p:bldP spid="54" grpId="0"/>
      <p:bldP spid="55" grpId="0"/>
      <p:bldP spid="57" grpId="0"/>
      <p:bldP spid="58" grpId="0"/>
      <p:bldP spid="65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/>
      <p:bldP spid="89" grpId="0"/>
      <p:bldP spid="90" grpId="0"/>
      <p:bldP spid="91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88900" y="1804988"/>
            <a:ext cx="4764088" cy="4995862"/>
          </a:xfrm>
          <a:custGeom>
            <a:avLst/>
            <a:gdLst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1242646 w 4759569"/>
              <a:gd name="connsiteY2" fmla="*/ 2743200 h 4996213"/>
              <a:gd name="connsiteX3" fmla="*/ 890953 w 4759569"/>
              <a:gd name="connsiteY3" fmla="*/ 4407877 h 4996213"/>
              <a:gd name="connsiteX4" fmla="*/ 2930769 w 4759569"/>
              <a:gd name="connsiteY4" fmla="*/ 4994031 h 4996213"/>
              <a:gd name="connsiteX5" fmla="*/ 2907323 w 4759569"/>
              <a:gd name="connsiteY5" fmla="*/ 4994031 h 4996213"/>
              <a:gd name="connsiteX6" fmla="*/ 2907323 w 4759569"/>
              <a:gd name="connsiteY6" fmla="*/ 4454769 h 4996213"/>
              <a:gd name="connsiteX7" fmla="*/ 3329353 w 4759569"/>
              <a:gd name="connsiteY7" fmla="*/ 4220308 h 4996213"/>
              <a:gd name="connsiteX8" fmla="*/ 4220307 w 4759569"/>
              <a:gd name="connsiteY8" fmla="*/ 4595446 h 4996213"/>
              <a:gd name="connsiteX9" fmla="*/ 4759569 w 4759569"/>
              <a:gd name="connsiteY9" fmla="*/ 3938954 h 4996213"/>
              <a:gd name="connsiteX10" fmla="*/ 4360984 w 4759569"/>
              <a:gd name="connsiteY10" fmla="*/ 3587261 h 4996213"/>
              <a:gd name="connsiteX11" fmla="*/ 4548553 w 4759569"/>
              <a:gd name="connsiteY11" fmla="*/ 3094892 h 4996213"/>
              <a:gd name="connsiteX12" fmla="*/ 4290646 w 4759569"/>
              <a:gd name="connsiteY12" fmla="*/ 2508738 h 4996213"/>
              <a:gd name="connsiteX13" fmla="*/ 4056184 w 4759569"/>
              <a:gd name="connsiteY13" fmla="*/ 2672861 h 4996213"/>
              <a:gd name="connsiteX14" fmla="*/ 4572000 w 4759569"/>
              <a:gd name="connsiteY14" fmla="*/ 1875692 h 4996213"/>
              <a:gd name="connsiteX15" fmla="*/ 4642338 w 4759569"/>
              <a:gd name="connsiteY15" fmla="*/ 1031631 h 4996213"/>
              <a:gd name="connsiteX16" fmla="*/ 3563815 w 4759569"/>
              <a:gd name="connsiteY16" fmla="*/ 726831 h 4996213"/>
              <a:gd name="connsiteX17" fmla="*/ 2696307 w 4759569"/>
              <a:gd name="connsiteY17" fmla="*/ 0 h 4996213"/>
              <a:gd name="connsiteX18" fmla="*/ 2297723 w 4759569"/>
              <a:gd name="connsiteY18" fmla="*/ 93784 h 4996213"/>
              <a:gd name="connsiteX19" fmla="*/ 2297723 w 4759569"/>
              <a:gd name="connsiteY19" fmla="*/ 539261 h 4996213"/>
              <a:gd name="connsiteX20" fmla="*/ 1617784 w 4759569"/>
              <a:gd name="connsiteY20" fmla="*/ 914400 h 4996213"/>
              <a:gd name="connsiteX21" fmla="*/ 1195753 w 4759569"/>
              <a:gd name="connsiteY21" fmla="*/ 937846 h 4996213"/>
              <a:gd name="connsiteX22" fmla="*/ 1148861 w 4759569"/>
              <a:gd name="connsiteY22" fmla="*/ 750277 h 4996213"/>
              <a:gd name="connsiteX23" fmla="*/ 984738 w 4759569"/>
              <a:gd name="connsiteY23" fmla="*/ 750277 h 4996213"/>
              <a:gd name="connsiteX24" fmla="*/ 1148861 w 4759569"/>
              <a:gd name="connsiteY24" fmla="*/ 1266092 h 4996213"/>
              <a:gd name="connsiteX25" fmla="*/ 515815 w 4759569"/>
              <a:gd name="connsiteY25" fmla="*/ 1172308 h 4996213"/>
              <a:gd name="connsiteX26" fmla="*/ 23446 w 4759569"/>
              <a:gd name="connsiteY26" fmla="*/ 1289538 h 4996213"/>
              <a:gd name="connsiteX27" fmla="*/ 23446 w 4759569"/>
              <a:gd name="connsiteY27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562707 w 4759569"/>
              <a:gd name="connsiteY2" fmla="*/ 22039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23446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24264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0 w 4759569"/>
              <a:gd name="connsiteY0" fmla="*/ 1385498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743200 h 4996213"/>
              <a:gd name="connsiteX4" fmla="*/ 890953 w 4759569"/>
              <a:gd name="connsiteY4" fmla="*/ 4407877 h 4996213"/>
              <a:gd name="connsiteX5" fmla="*/ 2930769 w 4759569"/>
              <a:gd name="connsiteY5" fmla="*/ 4994031 h 4996213"/>
              <a:gd name="connsiteX6" fmla="*/ 2907323 w 4759569"/>
              <a:gd name="connsiteY6" fmla="*/ 4994031 h 4996213"/>
              <a:gd name="connsiteX7" fmla="*/ 2907323 w 4759569"/>
              <a:gd name="connsiteY7" fmla="*/ 4454769 h 4996213"/>
              <a:gd name="connsiteX8" fmla="*/ 3329353 w 4759569"/>
              <a:gd name="connsiteY8" fmla="*/ 4220308 h 4996213"/>
              <a:gd name="connsiteX9" fmla="*/ 4220307 w 4759569"/>
              <a:gd name="connsiteY9" fmla="*/ 4595446 h 4996213"/>
              <a:gd name="connsiteX10" fmla="*/ 4759569 w 4759569"/>
              <a:gd name="connsiteY10" fmla="*/ 3938954 h 4996213"/>
              <a:gd name="connsiteX11" fmla="*/ 4360984 w 4759569"/>
              <a:gd name="connsiteY11" fmla="*/ 3587261 h 4996213"/>
              <a:gd name="connsiteX12" fmla="*/ 4548553 w 4759569"/>
              <a:gd name="connsiteY12" fmla="*/ 3094892 h 4996213"/>
              <a:gd name="connsiteX13" fmla="*/ 4290646 w 4759569"/>
              <a:gd name="connsiteY13" fmla="*/ 2508738 h 4996213"/>
              <a:gd name="connsiteX14" fmla="*/ 4056184 w 4759569"/>
              <a:gd name="connsiteY14" fmla="*/ 2672861 h 4996213"/>
              <a:gd name="connsiteX15" fmla="*/ 4572000 w 4759569"/>
              <a:gd name="connsiteY15" fmla="*/ 1875692 h 4996213"/>
              <a:gd name="connsiteX16" fmla="*/ 4642338 w 4759569"/>
              <a:gd name="connsiteY16" fmla="*/ 1031631 h 4996213"/>
              <a:gd name="connsiteX17" fmla="*/ 3563815 w 4759569"/>
              <a:gd name="connsiteY17" fmla="*/ 726831 h 4996213"/>
              <a:gd name="connsiteX18" fmla="*/ 2696307 w 4759569"/>
              <a:gd name="connsiteY18" fmla="*/ 0 h 4996213"/>
              <a:gd name="connsiteX19" fmla="*/ 2297723 w 4759569"/>
              <a:gd name="connsiteY19" fmla="*/ 93784 h 4996213"/>
              <a:gd name="connsiteX20" fmla="*/ 2297723 w 4759569"/>
              <a:gd name="connsiteY20" fmla="*/ 539261 h 4996213"/>
              <a:gd name="connsiteX21" fmla="*/ 1617784 w 4759569"/>
              <a:gd name="connsiteY21" fmla="*/ 914400 h 4996213"/>
              <a:gd name="connsiteX22" fmla="*/ 1195753 w 4759569"/>
              <a:gd name="connsiteY22" fmla="*/ 937846 h 4996213"/>
              <a:gd name="connsiteX23" fmla="*/ 1148861 w 4759569"/>
              <a:gd name="connsiteY23" fmla="*/ 750277 h 4996213"/>
              <a:gd name="connsiteX24" fmla="*/ 984738 w 4759569"/>
              <a:gd name="connsiteY24" fmla="*/ 750277 h 4996213"/>
              <a:gd name="connsiteX25" fmla="*/ 1148861 w 4759569"/>
              <a:gd name="connsiteY25" fmla="*/ 1266092 h 4996213"/>
              <a:gd name="connsiteX26" fmla="*/ 515815 w 4759569"/>
              <a:gd name="connsiteY26" fmla="*/ 1172308 h 4996213"/>
              <a:gd name="connsiteX27" fmla="*/ 23446 w 4759569"/>
              <a:gd name="connsiteY27" fmla="*/ 1289538 h 4996213"/>
              <a:gd name="connsiteX28" fmla="*/ 166290 w 4759569"/>
              <a:gd name="connsiteY28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225394 w 4818673"/>
              <a:gd name="connsiteY29" fmla="*/ 1289538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950057 w 4818673"/>
              <a:gd name="connsiteY4" fmla="*/ 4407877 h 4996213"/>
              <a:gd name="connsiteX5" fmla="*/ 2989873 w 4818673"/>
              <a:gd name="connsiteY5" fmla="*/ 4994031 h 4996213"/>
              <a:gd name="connsiteX6" fmla="*/ 2966427 w 4818673"/>
              <a:gd name="connsiteY6" fmla="*/ 4994031 h 4996213"/>
              <a:gd name="connsiteX7" fmla="*/ 2966427 w 4818673"/>
              <a:gd name="connsiteY7" fmla="*/ 4454769 h 4996213"/>
              <a:gd name="connsiteX8" fmla="*/ 3388457 w 4818673"/>
              <a:gd name="connsiteY8" fmla="*/ 4220308 h 4996213"/>
              <a:gd name="connsiteX9" fmla="*/ 4279411 w 4818673"/>
              <a:gd name="connsiteY9" fmla="*/ 4595446 h 4996213"/>
              <a:gd name="connsiteX10" fmla="*/ 4818673 w 4818673"/>
              <a:gd name="connsiteY10" fmla="*/ 3938954 h 4996213"/>
              <a:gd name="connsiteX11" fmla="*/ 4420088 w 4818673"/>
              <a:gd name="connsiteY11" fmla="*/ 3587261 h 4996213"/>
              <a:gd name="connsiteX12" fmla="*/ 4607657 w 4818673"/>
              <a:gd name="connsiteY12" fmla="*/ 3094892 h 4996213"/>
              <a:gd name="connsiteX13" fmla="*/ 4349750 w 4818673"/>
              <a:gd name="connsiteY13" fmla="*/ 2508738 h 4996213"/>
              <a:gd name="connsiteX14" fmla="*/ 4115288 w 4818673"/>
              <a:gd name="connsiteY14" fmla="*/ 2672861 h 4996213"/>
              <a:gd name="connsiteX15" fmla="*/ 4631104 w 4818673"/>
              <a:gd name="connsiteY15" fmla="*/ 1875692 h 4996213"/>
              <a:gd name="connsiteX16" fmla="*/ 4701442 w 4818673"/>
              <a:gd name="connsiteY16" fmla="*/ 1031631 h 4996213"/>
              <a:gd name="connsiteX17" fmla="*/ 3622919 w 4818673"/>
              <a:gd name="connsiteY17" fmla="*/ 726831 h 4996213"/>
              <a:gd name="connsiteX18" fmla="*/ 2755411 w 4818673"/>
              <a:gd name="connsiteY18" fmla="*/ 0 h 4996213"/>
              <a:gd name="connsiteX19" fmla="*/ 2356827 w 4818673"/>
              <a:gd name="connsiteY19" fmla="*/ 93784 h 4996213"/>
              <a:gd name="connsiteX20" fmla="*/ 2356827 w 4818673"/>
              <a:gd name="connsiteY20" fmla="*/ 539261 h 4996213"/>
              <a:gd name="connsiteX21" fmla="*/ 1676888 w 4818673"/>
              <a:gd name="connsiteY21" fmla="*/ 914400 h 4996213"/>
              <a:gd name="connsiteX22" fmla="*/ 1254857 w 4818673"/>
              <a:gd name="connsiteY22" fmla="*/ 937846 h 4996213"/>
              <a:gd name="connsiteX23" fmla="*/ 1207965 w 4818673"/>
              <a:gd name="connsiteY23" fmla="*/ 750277 h 4996213"/>
              <a:gd name="connsiteX24" fmla="*/ 1043842 w 4818673"/>
              <a:gd name="connsiteY24" fmla="*/ 750277 h 4996213"/>
              <a:gd name="connsiteX25" fmla="*/ 1207965 w 4818673"/>
              <a:gd name="connsiteY25" fmla="*/ 1266092 h 4996213"/>
              <a:gd name="connsiteX26" fmla="*/ 574919 w 4818673"/>
              <a:gd name="connsiteY26" fmla="*/ 1172308 h 4996213"/>
              <a:gd name="connsiteX27" fmla="*/ 82550 w 4818673"/>
              <a:gd name="connsiteY27" fmla="*/ 1289538 h 4996213"/>
              <a:gd name="connsiteX28" fmla="*/ 79619 w 4818673"/>
              <a:gd name="connsiteY28" fmla="*/ 1280746 h 4996213"/>
              <a:gd name="connsiteX29" fmla="*/ 82486 w 4818673"/>
              <a:gd name="connsiteY29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74320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79619 w 4818673"/>
              <a:gd name="connsiteY29" fmla="*/ 1280746 h 4996213"/>
              <a:gd name="connsiteX30" fmla="*/ 82486 w 4818673"/>
              <a:gd name="connsiteY30" fmla="*/ 1432390 h 4996213"/>
              <a:gd name="connsiteX0" fmla="*/ 59104 w 4818673"/>
              <a:gd name="connsiteY0" fmla="*/ 1385498 h 4996213"/>
              <a:gd name="connsiteX1" fmla="*/ 152888 w 4818673"/>
              <a:gd name="connsiteY1" fmla="*/ 1711569 h 4996213"/>
              <a:gd name="connsiteX2" fmla="*/ 836093 w 4818673"/>
              <a:gd name="connsiteY2" fmla="*/ 2061038 h 4996213"/>
              <a:gd name="connsiteX3" fmla="*/ 1301750 w 4818673"/>
              <a:gd name="connsiteY3" fmla="*/ 2957490 h 4996213"/>
              <a:gd name="connsiteX4" fmla="*/ 1098794 w 4818673"/>
              <a:gd name="connsiteY4" fmla="*/ 3738196 h 4996213"/>
              <a:gd name="connsiteX5" fmla="*/ 950057 w 4818673"/>
              <a:gd name="connsiteY5" fmla="*/ 4407877 h 4996213"/>
              <a:gd name="connsiteX6" fmla="*/ 2989873 w 4818673"/>
              <a:gd name="connsiteY6" fmla="*/ 4994031 h 4996213"/>
              <a:gd name="connsiteX7" fmla="*/ 2966427 w 4818673"/>
              <a:gd name="connsiteY7" fmla="*/ 4994031 h 4996213"/>
              <a:gd name="connsiteX8" fmla="*/ 2966427 w 4818673"/>
              <a:gd name="connsiteY8" fmla="*/ 4454769 h 4996213"/>
              <a:gd name="connsiteX9" fmla="*/ 3388457 w 4818673"/>
              <a:gd name="connsiteY9" fmla="*/ 4220308 h 4996213"/>
              <a:gd name="connsiteX10" fmla="*/ 4279411 w 4818673"/>
              <a:gd name="connsiteY10" fmla="*/ 4595446 h 4996213"/>
              <a:gd name="connsiteX11" fmla="*/ 4818673 w 4818673"/>
              <a:gd name="connsiteY11" fmla="*/ 3938954 h 4996213"/>
              <a:gd name="connsiteX12" fmla="*/ 4420088 w 4818673"/>
              <a:gd name="connsiteY12" fmla="*/ 3587261 h 4996213"/>
              <a:gd name="connsiteX13" fmla="*/ 4607657 w 4818673"/>
              <a:gd name="connsiteY13" fmla="*/ 3094892 h 4996213"/>
              <a:gd name="connsiteX14" fmla="*/ 4349750 w 4818673"/>
              <a:gd name="connsiteY14" fmla="*/ 2508738 h 4996213"/>
              <a:gd name="connsiteX15" fmla="*/ 4115288 w 4818673"/>
              <a:gd name="connsiteY15" fmla="*/ 2672861 h 4996213"/>
              <a:gd name="connsiteX16" fmla="*/ 4631104 w 4818673"/>
              <a:gd name="connsiteY16" fmla="*/ 1875692 h 4996213"/>
              <a:gd name="connsiteX17" fmla="*/ 4701442 w 4818673"/>
              <a:gd name="connsiteY17" fmla="*/ 1031631 h 4996213"/>
              <a:gd name="connsiteX18" fmla="*/ 3622919 w 4818673"/>
              <a:gd name="connsiteY18" fmla="*/ 726831 h 4996213"/>
              <a:gd name="connsiteX19" fmla="*/ 2755411 w 4818673"/>
              <a:gd name="connsiteY19" fmla="*/ 0 h 4996213"/>
              <a:gd name="connsiteX20" fmla="*/ 2356827 w 4818673"/>
              <a:gd name="connsiteY20" fmla="*/ 93784 h 4996213"/>
              <a:gd name="connsiteX21" fmla="*/ 2356827 w 4818673"/>
              <a:gd name="connsiteY21" fmla="*/ 539261 h 4996213"/>
              <a:gd name="connsiteX22" fmla="*/ 1676888 w 4818673"/>
              <a:gd name="connsiteY22" fmla="*/ 914400 h 4996213"/>
              <a:gd name="connsiteX23" fmla="*/ 1254857 w 4818673"/>
              <a:gd name="connsiteY23" fmla="*/ 937846 h 4996213"/>
              <a:gd name="connsiteX24" fmla="*/ 1207965 w 4818673"/>
              <a:gd name="connsiteY24" fmla="*/ 750277 h 4996213"/>
              <a:gd name="connsiteX25" fmla="*/ 1043842 w 4818673"/>
              <a:gd name="connsiteY25" fmla="*/ 750277 h 4996213"/>
              <a:gd name="connsiteX26" fmla="*/ 1207965 w 4818673"/>
              <a:gd name="connsiteY26" fmla="*/ 1266092 h 4996213"/>
              <a:gd name="connsiteX27" fmla="*/ 574919 w 4818673"/>
              <a:gd name="connsiteY27" fmla="*/ 1172308 h 4996213"/>
              <a:gd name="connsiteX28" fmla="*/ 82550 w 4818673"/>
              <a:gd name="connsiteY28" fmla="*/ 1289538 h 4996213"/>
              <a:gd name="connsiteX29" fmla="*/ 8149 w 4818673"/>
              <a:gd name="connsiteY29" fmla="*/ 1280746 h 4996213"/>
              <a:gd name="connsiteX30" fmla="*/ 82486 w 4818673"/>
              <a:gd name="connsiteY30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911 w 4819435"/>
              <a:gd name="connsiteY30" fmla="*/ 1280746 h 4996213"/>
              <a:gd name="connsiteX31" fmla="*/ 83248 w 4819435"/>
              <a:gd name="connsiteY31" fmla="*/ 143239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30" fmla="*/ 80317 w 4819435"/>
              <a:gd name="connsiteY30" fmla="*/ 1352160 h 4996213"/>
              <a:gd name="connsiteX31" fmla="*/ 83248 w 4819435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31" fmla="*/ 837577 w 4859416"/>
              <a:gd name="connsiteY31" fmla="*/ 1432390 h 4996213"/>
              <a:gd name="connsiteX0" fmla="*/ 99847 w 4859416"/>
              <a:gd name="connsiteY0" fmla="*/ 1385498 h 4996213"/>
              <a:gd name="connsiteX1" fmla="*/ 193631 w 4859416"/>
              <a:gd name="connsiteY1" fmla="*/ 1711569 h 4996213"/>
              <a:gd name="connsiteX2" fmla="*/ 876836 w 4859416"/>
              <a:gd name="connsiteY2" fmla="*/ 2061038 h 4996213"/>
              <a:gd name="connsiteX3" fmla="*/ 1342493 w 4859416"/>
              <a:gd name="connsiteY3" fmla="*/ 2957490 h 4996213"/>
              <a:gd name="connsiteX4" fmla="*/ 1139537 w 4859416"/>
              <a:gd name="connsiteY4" fmla="*/ 3738196 h 4996213"/>
              <a:gd name="connsiteX5" fmla="*/ 990800 w 4859416"/>
              <a:gd name="connsiteY5" fmla="*/ 4407877 h 4996213"/>
              <a:gd name="connsiteX6" fmla="*/ 3030616 w 4859416"/>
              <a:gd name="connsiteY6" fmla="*/ 4994031 h 4996213"/>
              <a:gd name="connsiteX7" fmla="*/ 3007170 w 4859416"/>
              <a:gd name="connsiteY7" fmla="*/ 4994031 h 4996213"/>
              <a:gd name="connsiteX8" fmla="*/ 3007170 w 4859416"/>
              <a:gd name="connsiteY8" fmla="*/ 4454769 h 4996213"/>
              <a:gd name="connsiteX9" fmla="*/ 3429200 w 4859416"/>
              <a:gd name="connsiteY9" fmla="*/ 4220308 h 4996213"/>
              <a:gd name="connsiteX10" fmla="*/ 4320154 w 4859416"/>
              <a:gd name="connsiteY10" fmla="*/ 4595446 h 4996213"/>
              <a:gd name="connsiteX11" fmla="*/ 4859416 w 4859416"/>
              <a:gd name="connsiteY11" fmla="*/ 3938954 h 4996213"/>
              <a:gd name="connsiteX12" fmla="*/ 4460831 w 4859416"/>
              <a:gd name="connsiteY12" fmla="*/ 3587261 h 4996213"/>
              <a:gd name="connsiteX13" fmla="*/ 4648400 w 4859416"/>
              <a:gd name="connsiteY13" fmla="*/ 3094892 h 4996213"/>
              <a:gd name="connsiteX14" fmla="*/ 4390493 w 4859416"/>
              <a:gd name="connsiteY14" fmla="*/ 2508738 h 4996213"/>
              <a:gd name="connsiteX15" fmla="*/ 4156031 w 4859416"/>
              <a:gd name="connsiteY15" fmla="*/ 2672861 h 4996213"/>
              <a:gd name="connsiteX16" fmla="*/ 4671847 w 4859416"/>
              <a:gd name="connsiteY16" fmla="*/ 1875692 h 4996213"/>
              <a:gd name="connsiteX17" fmla="*/ 4742185 w 4859416"/>
              <a:gd name="connsiteY17" fmla="*/ 1031631 h 4996213"/>
              <a:gd name="connsiteX18" fmla="*/ 3663662 w 4859416"/>
              <a:gd name="connsiteY18" fmla="*/ 726831 h 4996213"/>
              <a:gd name="connsiteX19" fmla="*/ 2796154 w 4859416"/>
              <a:gd name="connsiteY19" fmla="*/ 0 h 4996213"/>
              <a:gd name="connsiteX20" fmla="*/ 2397570 w 4859416"/>
              <a:gd name="connsiteY20" fmla="*/ 93784 h 4996213"/>
              <a:gd name="connsiteX21" fmla="*/ 2397570 w 4859416"/>
              <a:gd name="connsiteY21" fmla="*/ 539261 h 4996213"/>
              <a:gd name="connsiteX22" fmla="*/ 1717631 w 4859416"/>
              <a:gd name="connsiteY22" fmla="*/ 914400 h 4996213"/>
              <a:gd name="connsiteX23" fmla="*/ 1295600 w 4859416"/>
              <a:gd name="connsiteY23" fmla="*/ 937846 h 4996213"/>
              <a:gd name="connsiteX24" fmla="*/ 1248708 w 4859416"/>
              <a:gd name="connsiteY24" fmla="*/ 750277 h 4996213"/>
              <a:gd name="connsiteX25" fmla="*/ 1084585 w 4859416"/>
              <a:gd name="connsiteY25" fmla="*/ 750277 h 4996213"/>
              <a:gd name="connsiteX26" fmla="*/ 1248708 w 4859416"/>
              <a:gd name="connsiteY26" fmla="*/ 1266092 h 4996213"/>
              <a:gd name="connsiteX27" fmla="*/ 615662 w 4859416"/>
              <a:gd name="connsiteY27" fmla="*/ 1172308 h 4996213"/>
              <a:gd name="connsiteX28" fmla="*/ 123293 w 4859416"/>
              <a:gd name="connsiteY28" fmla="*/ 1289538 h 4996213"/>
              <a:gd name="connsiteX29" fmla="*/ 115790 w 4859416"/>
              <a:gd name="connsiteY29" fmla="*/ 1294462 h 4996213"/>
              <a:gd name="connsiteX30" fmla="*/ 120298 w 4859416"/>
              <a:gd name="connsiteY30" fmla="*/ 1352160 h 4996213"/>
              <a:gd name="connsiteX0" fmla="*/ 59866 w 4819435"/>
              <a:gd name="connsiteY0" fmla="*/ 1385498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75809 w 4819435"/>
              <a:gd name="connsiteY29" fmla="*/ 1294462 h 4996213"/>
              <a:gd name="connsiteX0" fmla="*/ 59866 w 4819435"/>
              <a:gd name="connsiteY0" fmla="*/ 1314036 h 4996213"/>
              <a:gd name="connsiteX1" fmla="*/ 153650 w 4819435"/>
              <a:gd name="connsiteY1" fmla="*/ 1711569 h 4996213"/>
              <a:gd name="connsiteX2" fmla="*/ 836855 w 4819435"/>
              <a:gd name="connsiteY2" fmla="*/ 2061038 h 4996213"/>
              <a:gd name="connsiteX3" fmla="*/ 1302512 w 4819435"/>
              <a:gd name="connsiteY3" fmla="*/ 2957490 h 4996213"/>
              <a:gd name="connsiteX4" fmla="*/ 1099556 w 4819435"/>
              <a:gd name="connsiteY4" fmla="*/ 3738196 h 4996213"/>
              <a:gd name="connsiteX5" fmla="*/ 950819 w 4819435"/>
              <a:gd name="connsiteY5" fmla="*/ 4407877 h 4996213"/>
              <a:gd name="connsiteX6" fmla="*/ 2990635 w 4819435"/>
              <a:gd name="connsiteY6" fmla="*/ 4994031 h 4996213"/>
              <a:gd name="connsiteX7" fmla="*/ 2967189 w 4819435"/>
              <a:gd name="connsiteY7" fmla="*/ 4994031 h 4996213"/>
              <a:gd name="connsiteX8" fmla="*/ 2967189 w 4819435"/>
              <a:gd name="connsiteY8" fmla="*/ 4454769 h 4996213"/>
              <a:gd name="connsiteX9" fmla="*/ 3389219 w 4819435"/>
              <a:gd name="connsiteY9" fmla="*/ 4220308 h 4996213"/>
              <a:gd name="connsiteX10" fmla="*/ 4280173 w 4819435"/>
              <a:gd name="connsiteY10" fmla="*/ 4595446 h 4996213"/>
              <a:gd name="connsiteX11" fmla="*/ 4819435 w 4819435"/>
              <a:gd name="connsiteY11" fmla="*/ 3938954 h 4996213"/>
              <a:gd name="connsiteX12" fmla="*/ 4420850 w 4819435"/>
              <a:gd name="connsiteY12" fmla="*/ 3587261 h 4996213"/>
              <a:gd name="connsiteX13" fmla="*/ 4608419 w 4819435"/>
              <a:gd name="connsiteY13" fmla="*/ 3094892 h 4996213"/>
              <a:gd name="connsiteX14" fmla="*/ 4350512 w 4819435"/>
              <a:gd name="connsiteY14" fmla="*/ 2508738 h 4996213"/>
              <a:gd name="connsiteX15" fmla="*/ 4116050 w 4819435"/>
              <a:gd name="connsiteY15" fmla="*/ 2672861 h 4996213"/>
              <a:gd name="connsiteX16" fmla="*/ 4631866 w 4819435"/>
              <a:gd name="connsiteY16" fmla="*/ 1875692 h 4996213"/>
              <a:gd name="connsiteX17" fmla="*/ 4702204 w 4819435"/>
              <a:gd name="connsiteY17" fmla="*/ 1031631 h 4996213"/>
              <a:gd name="connsiteX18" fmla="*/ 3623681 w 4819435"/>
              <a:gd name="connsiteY18" fmla="*/ 726831 h 4996213"/>
              <a:gd name="connsiteX19" fmla="*/ 2756173 w 4819435"/>
              <a:gd name="connsiteY19" fmla="*/ 0 h 4996213"/>
              <a:gd name="connsiteX20" fmla="*/ 2357589 w 4819435"/>
              <a:gd name="connsiteY20" fmla="*/ 93784 h 4996213"/>
              <a:gd name="connsiteX21" fmla="*/ 2357589 w 4819435"/>
              <a:gd name="connsiteY21" fmla="*/ 539261 h 4996213"/>
              <a:gd name="connsiteX22" fmla="*/ 1677650 w 4819435"/>
              <a:gd name="connsiteY22" fmla="*/ 914400 h 4996213"/>
              <a:gd name="connsiteX23" fmla="*/ 1255619 w 4819435"/>
              <a:gd name="connsiteY23" fmla="*/ 937846 h 4996213"/>
              <a:gd name="connsiteX24" fmla="*/ 1208727 w 4819435"/>
              <a:gd name="connsiteY24" fmla="*/ 750277 h 4996213"/>
              <a:gd name="connsiteX25" fmla="*/ 1044604 w 4819435"/>
              <a:gd name="connsiteY25" fmla="*/ 750277 h 4996213"/>
              <a:gd name="connsiteX26" fmla="*/ 1208727 w 4819435"/>
              <a:gd name="connsiteY26" fmla="*/ 1266092 h 4996213"/>
              <a:gd name="connsiteX27" fmla="*/ 575681 w 4819435"/>
              <a:gd name="connsiteY27" fmla="*/ 1172308 h 4996213"/>
              <a:gd name="connsiteX28" fmla="*/ 83312 w 4819435"/>
              <a:gd name="connsiteY28" fmla="*/ 1289538 h 4996213"/>
              <a:gd name="connsiteX29" fmla="*/ 4339 w 4819435"/>
              <a:gd name="connsiteY29" fmla="*/ 1223000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0 w 4759569"/>
              <a:gd name="connsiteY0" fmla="*/ 1314036 h 4996213"/>
              <a:gd name="connsiteX1" fmla="*/ 93784 w 4759569"/>
              <a:gd name="connsiteY1" fmla="*/ 1711569 h 4996213"/>
              <a:gd name="connsiteX2" fmla="*/ 776989 w 4759569"/>
              <a:gd name="connsiteY2" fmla="*/ 2061038 h 4996213"/>
              <a:gd name="connsiteX3" fmla="*/ 1242646 w 4759569"/>
              <a:gd name="connsiteY3" fmla="*/ 2957490 h 4996213"/>
              <a:gd name="connsiteX4" fmla="*/ 1039690 w 4759569"/>
              <a:gd name="connsiteY4" fmla="*/ 3738196 h 4996213"/>
              <a:gd name="connsiteX5" fmla="*/ 890953 w 4759569"/>
              <a:gd name="connsiteY5" fmla="*/ 4407877 h 4996213"/>
              <a:gd name="connsiteX6" fmla="*/ 2930769 w 4759569"/>
              <a:gd name="connsiteY6" fmla="*/ 4994031 h 4996213"/>
              <a:gd name="connsiteX7" fmla="*/ 2907323 w 4759569"/>
              <a:gd name="connsiteY7" fmla="*/ 4994031 h 4996213"/>
              <a:gd name="connsiteX8" fmla="*/ 2907323 w 4759569"/>
              <a:gd name="connsiteY8" fmla="*/ 4454769 h 4996213"/>
              <a:gd name="connsiteX9" fmla="*/ 3329353 w 4759569"/>
              <a:gd name="connsiteY9" fmla="*/ 4220308 h 4996213"/>
              <a:gd name="connsiteX10" fmla="*/ 4220307 w 4759569"/>
              <a:gd name="connsiteY10" fmla="*/ 4595446 h 4996213"/>
              <a:gd name="connsiteX11" fmla="*/ 4759569 w 4759569"/>
              <a:gd name="connsiteY11" fmla="*/ 3938954 h 4996213"/>
              <a:gd name="connsiteX12" fmla="*/ 4360984 w 4759569"/>
              <a:gd name="connsiteY12" fmla="*/ 3587261 h 4996213"/>
              <a:gd name="connsiteX13" fmla="*/ 4548553 w 4759569"/>
              <a:gd name="connsiteY13" fmla="*/ 3094892 h 4996213"/>
              <a:gd name="connsiteX14" fmla="*/ 4290646 w 4759569"/>
              <a:gd name="connsiteY14" fmla="*/ 2508738 h 4996213"/>
              <a:gd name="connsiteX15" fmla="*/ 4056184 w 4759569"/>
              <a:gd name="connsiteY15" fmla="*/ 2672861 h 4996213"/>
              <a:gd name="connsiteX16" fmla="*/ 4572000 w 4759569"/>
              <a:gd name="connsiteY16" fmla="*/ 1875692 h 4996213"/>
              <a:gd name="connsiteX17" fmla="*/ 4642338 w 4759569"/>
              <a:gd name="connsiteY17" fmla="*/ 1031631 h 4996213"/>
              <a:gd name="connsiteX18" fmla="*/ 3563815 w 4759569"/>
              <a:gd name="connsiteY18" fmla="*/ 726831 h 4996213"/>
              <a:gd name="connsiteX19" fmla="*/ 2696307 w 4759569"/>
              <a:gd name="connsiteY19" fmla="*/ 0 h 4996213"/>
              <a:gd name="connsiteX20" fmla="*/ 2297723 w 4759569"/>
              <a:gd name="connsiteY20" fmla="*/ 93784 h 4996213"/>
              <a:gd name="connsiteX21" fmla="*/ 2297723 w 4759569"/>
              <a:gd name="connsiteY21" fmla="*/ 539261 h 4996213"/>
              <a:gd name="connsiteX22" fmla="*/ 1617784 w 4759569"/>
              <a:gd name="connsiteY22" fmla="*/ 914400 h 4996213"/>
              <a:gd name="connsiteX23" fmla="*/ 1195753 w 4759569"/>
              <a:gd name="connsiteY23" fmla="*/ 937846 h 4996213"/>
              <a:gd name="connsiteX24" fmla="*/ 1148861 w 4759569"/>
              <a:gd name="connsiteY24" fmla="*/ 750277 h 4996213"/>
              <a:gd name="connsiteX25" fmla="*/ 984738 w 4759569"/>
              <a:gd name="connsiteY25" fmla="*/ 750277 h 4996213"/>
              <a:gd name="connsiteX26" fmla="*/ 1148861 w 4759569"/>
              <a:gd name="connsiteY26" fmla="*/ 1266092 h 4996213"/>
              <a:gd name="connsiteX27" fmla="*/ 515815 w 4759569"/>
              <a:gd name="connsiteY27" fmla="*/ 1172308 h 4996213"/>
              <a:gd name="connsiteX28" fmla="*/ 23446 w 4759569"/>
              <a:gd name="connsiteY28" fmla="*/ 1289538 h 4996213"/>
              <a:gd name="connsiteX0" fmla="*/ 4455 w 4764024"/>
              <a:gd name="connsiteY0" fmla="*/ 1314036 h 4996213"/>
              <a:gd name="connsiteX1" fmla="*/ 98239 w 4764024"/>
              <a:gd name="connsiteY1" fmla="*/ 1711569 h 4996213"/>
              <a:gd name="connsiteX2" fmla="*/ 781444 w 4764024"/>
              <a:gd name="connsiteY2" fmla="*/ 2061038 h 4996213"/>
              <a:gd name="connsiteX3" fmla="*/ 1247101 w 4764024"/>
              <a:gd name="connsiteY3" fmla="*/ 2957490 h 4996213"/>
              <a:gd name="connsiteX4" fmla="*/ 1044145 w 4764024"/>
              <a:gd name="connsiteY4" fmla="*/ 3738196 h 4996213"/>
              <a:gd name="connsiteX5" fmla="*/ 895408 w 4764024"/>
              <a:gd name="connsiteY5" fmla="*/ 4407877 h 4996213"/>
              <a:gd name="connsiteX6" fmla="*/ 2935224 w 4764024"/>
              <a:gd name="connsiteY6" fmla="*/ 4994031 h 4996213"/>
              <a:gd name="connsiteX7" fmla="*/ 2911778 w 4764024"/>
              <a:gd name="connsiteY7" fmla="*/ 4994031 h 4996213"/>
              <a:gd name="connsiteX8" fmla="*/ 2911778 w 4764024"/>
              <a:gd name="connsiteY8" fmla="*/ 4454769 h 4996213"/>
              <a:gd name="connsiteX9" fmla="*/ 3333808 w 4764024"/>
              <a:gd name="connsiteY9" fmla="*/ 4220308 h 4996213"/>
              <a:gd name="connsiteX10" fmla="*/ 4224762 w 4764024"/>
              <a:gd name="connsiteY10" fmla="*/ 4595446 h 4996213"/>
              <a:gd name="connsiteX11" fmla="*/ 4764024 w 4764024"/>
              <a:gd name="connsiteY11" fmla="*/ 3938954 h 4996213"/>
              <a:gd name="connsiteX12" fmla="*/ 4365439 w 4764024"/>
              <a:gd name="connsiteY12" fmla="*/ 3587261 h 4996213"/>
              <a:gd name="connsiteX13" fmla="*/ 4553008 w 4764024"/>
              <a:gd name="connsiteY13" fmla="*/ 3094892 h 4996213"/>
              <a:gd name="connsiteX14" fmla="*/ 4295101 w 4764024"/>
              <a:gd name="connsiteY14" fmla="*/ 2508738 h 4996213"/>
              <a:gd name="connsiteX15" fmla="*/ 4060639 w 4764024"/>
              <a:gd name="connsiteY15" fmla="*/ 2672861 h 4996213"/>
              <a:gd name="connsiteX16" fmla="*/ 4576455 w 4764024"/>
              <a:gd name="connsiteY16" fmla="*/ 1875692 h 4996213"/>
              <a:gd name="connsiteX17" fmla="*/ 4646793 w 4764024"/>
              <a:gd name="connsiteY17" fmla="*/ 1031631 h 4996213"/>
              <a:gd name="connsiteX18" fmla="*/ 3568270 w 4764024"/>
              <a:gd name="connsiteY18" fmla="*/ 726831 h 4996213"/>
              <a:gd name="connsiteX19" fmla="*/ 2700762 w 4764024"/>
              <a:gd name="connsiteY19" fmla="*/ 0 h 4996213"/>
              <a:gd name="connsiteX20" fmla="*/ 2302178 w 4764024"/>
              <a:gd name="connsiteY20" fmla="*/ 93784 h 4996213"/>
              <a:gd name="connsiteX21" fmla="*/ 2302178 w 4764024"/>
              <a:gd name="connsiteY21" fmla="*/ 539261 h 4996213"/>
              <a:gd name="connsiteX22" fmla="*/ 1622239 w 4764024"/>
              <a:gd name="connsiteY22" fmla="*/ 914400 h 4996213"/>
              <a:gd name="connsiteX23" fmla="*/ 1200208 w 4764024"/>
              <a:gd name="connsiteY23" fmla="*/ 937846 h 4996213"/>
              <a:gd name="connsiteX24" fmla="*/ 1153316 w 4764024"/>
              <a:gd name="connsiteY24" fmla="*/ 750277 h 4996213"/>
              <a:gd name="connsiteX25" fmla="*/ 989193 w 4764024"/>
              <a:gd name="connsiteY25" fmla="*/ 750277 h 4996213"/>
              <a:gd name="connsiteX26" fmla="*/ 1153316 w 4764024"/>
              <a:gd name="connsiteY26" fmla="*/ 1266092 h 4996213"/>
              <a:gd name="connsiteX27" fmla="*/ 520270 w 4764024"/>
              <a:gd name="connsiteY27" fmla="*/ 1172308 h 4996213"/>
              <a:gd name="connsiteX28" fmla="*/ 27901 w 4764024"/>
              <a:gd name="connsiteY28" fmla="*/ 1289538 h 49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764024" h="4996213">
                <a:moveTo>
                  <a:pt x="4455" y="1314036"/>
                </a:moveTo>
                <a:lnTo>
                  <a:pt x="98239" y="1711569"/>
                </a:lnTo>
                <a:cubicBezTo>
                  <a:pt x="325974" y="1828059"/>
                  <a:pt x="529924" y="1863583"/>
                  <a:pt x="781444" y="2061038"/>
                </a:cubicBezTo>
                <a:cubicBezTo>
                  <a:pt x="917638" y="2521783"/>
                  <a:pt x="1091882" y="2730103"/>
                  <a:pt x="1247101" y="2957490"/>
                </a:cubicBezTo>
                <a:lnTo>
                  <a:pt x="1044145" y="3738196"/>
                </a:lnTo>
                <a:lnTo>
                  <a:pt x="895408" y="4407877"/>
                </a:lnTo>
                <a:lnTo>
                  <a:pt x="2935224" y="4994031"/>
                </a:lnTo>
                <a:cubicBezTo>
                  <a:pt x="2942729" y="4996213"/>
                  <a:pt x="2919593" y="4994031"/>
                  <a:pt x="2911778" y="4994031"/>
                </a:cubicBezTo>
                <a:lnTo>
                  <a:pt x="2911778" y="4454769"/>
                </a:lnTo>
                <a:lnTo>
                  <a:pt x="3333808" y="4220308"/>
                </a:lnTo>
                <a:lnTo>
                  <a:pt x="4224762" y="4595446"/>
                </a:lnTo>
                <a:lnTo>
                  <a:pt x="4764024" y="3938954"/>
                </a:lnTo>
                <a:lnTo>
                  <a:pt x="4365439" y="3587261"/>
                </a:lnTo>
                <a:lnTo>
                  <a:pt x="4553008" y="3094892"/>
                </a:lnTo>
                <a:lnTo>
                  <a:pt x="4295101" y="2508738"/>
                </a:lnTo>
                <a:lnTo>
                  <a:pt x="4060639" y="2672861"/>
                </a:lnTo>
                <a:lnTo>
                  <a:pt x="4576455" y="1875692"/>
                </a:lnTo>
                <a:lnTo>
                  <a:pt x="4646793" y="1031631"/>
                </a:lnTo>
                <a:lnTo>
                  <a:pt x="3568270" y="726831"/>
                </a:lnTo>
                <a:lnTo>
                  <a:pt x="2700762" y="0"/>
                </a:lnTo>
                <a:lnTo>
                  <a:pt x="2302178" y="93784"/>
                </a:lnTo>
                <a:lnTo>
                  <a:pt x="2302178" y="539261"/>
                </a:lnTo>
                <a:lnTo>
                  <a:pt x="1622239" y="914400"/>
                </a:lnTo>
                <a:lnTo>
                  <a:pt x="1200208" y="937846"/>
                </a:lnTo>
                <a:lnTo>
                  <a:pt x="1153316" y="750277"/>
                </a:lnTo>
                <a:lnTo>
                  <a:pt x="989193" y="750277"/>
                </a:lnTo>
                <a:lnTo>
                  <a:pt x="1153316" y="1266092"/>
                </a:lnTo>
                <a:lnTo>
                  <a:pt x="520270" y="1172308"/>
                </a:lnTo>
                <a:cubicBezTo>
                  <a:pt x="356147" y="1211385"/>
                  <a:pt x="0" y="1314469"/>
                  <a:pt x="27901" y="12895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2579688" y="5108575"/>
            <a:ext cx="1930400" cy="222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2652713" y="5187950"/>
            <a:ext cx="2082800" cy="158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86"/>
          <p:cNvGrpSpPr>
            <a:grpSpLocks/>
          </p:cNvGrpSpPr>
          <p:nvPr/>
        </p:nvGrpSpPr>
        <p:grpSpPr bwMode="auto">
          <a:xfrm>
            <a:off x="1811338" y="2571750"/>
            <a:ext cx="874712" cy="409575"/>
            <a:chOff x="1811338" y="2571750"/>
            <a:chExt cx="874712" cy="409575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1990725" y="2571750"/>
              <a:ext cx="695325" cy="330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811338" y="2681288"/>
              <a:ext cx="703262" cy="30003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avec flèche 16"/>
          <p:cNvCxnSpPr/>
          <p:nvPr/>
        </p:nvCxnSpPr>
        <p:spPr>
          <a:xfrm rot="5400000" flipH="1" flipV="1">
            <a:off x="1743075" y="4000500"/>
            <a:ext cx="438150" cy="3048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3152775" y="3543300"/>
            <a:ext cx="457200" cy="39052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rme libre 31"/>
          <p:cNvSpPr/>
          <p:nvPr/>
        </p:nvSpPr>
        <p:spPr>
          <a:xfrm>
            <a:off x="1752600" y="2495550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3" name="Forme libre 32"/>
          <p:cNvSpPr/>
          <p:nvPr/>
        </p:nvSpPr>
        <p:spPr>
          <a:xfrm rot="20050786">
            <a:off x="819150" y="3819525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4" name="Forme libre 33"/>
          <p:cNvSpPr/>
          <p:nvPr/>
        </p:nvSpPr>
        <p:spPr>
          <a:xfrm rot="1672326">
            <a:off x="1209675" y="4816475"/>
            <a:ext cx="504825" cy="330200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5" name="Égal 34"/>
          <p:cNvSpPr/>
          <p:nvPr/>
        </p:nvSpPr>
        <p:spPr>
          <a:xfrm rot="1027250">
            <a:off x="4419600" y="4467225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Égal 36"/>
          <p:cNvSpPr/>
          <p:nvPr/>
        </p:nvSpPr>
        <p:spPr>
          <a:xfrm rot="6402782">
            <a:off x="1295400" y="6134100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Forme libre 37"/>
          <p:cNvSpPr/>
          <p:nvPr/>
        </p:nvSpPr>
        <p:spPr>
          <a:xfrm>
            <a:off x="2035175" y="2682875"/>
            <a:ext cx="1593850" cy="822325"/>
          </a:xfrm>
          <a:custGeom>
            <a:avLst/>
            <a:gdLst>
              <a:gd name="connsiteX0" fmla="*/ 0 w 1219200"/>
              <a:gd name="connsiteY0" fmla="*/ 0 h 628650"/>
              <a:gd name="connsiteX1" fmla="*/ 304800 w 1219200"/>
              <a:gd name="connsiteY1" fmla="*/ 190500 h 628650"/>
              <a:gd name="connsiteX2" fmla="*/ 476250 w 1219200"/>
              <a:gd name="connsiteY2" fmla="*/ 390525 h 628650"/>
              <a:gd name="connsiteX3" fmla="*/ 904875 w 1219200"/>
              <a:gd name="connsiteY3" fmla="*/ 304800 h 628650"/>
              <a:gd name="connsiteX4" fmla="*/ 1219200 w 1219200"/>
              <a:gd name="connsiteY4" fmla="*/ 628650 h 628650"/>
              <a:gd name="connsiteX0" fmla="*/ 374650 w 1593850"/>
              <a:gd name="connsiteY0" fmla="*/ 193675 h 822325"/>
              <a:gd name="connsiteX1" fmla="*/ 50800 w 1593850"/>
              <a:gd name="connsiteY1" fmla="*/ 31750 h 822325"/>
              <a:gd name="connsiteX2" fmla="*/ 679450 w 1593850"/>
              <a:gd name="connsiteY2" fmla="*/ 384175 h 822325"/>
              <a:gd name="connsiteX3" fmla="*/ 850900 w 1593850"/>
              <a:gd name="connsiteY3" fmla="*/ 584200 h 822325"/>
              <a:gd name="connsiteX4" fmla="*/ 1279525 w 1593850"/>
              <a:gd name="connsiteY4" fmla="*/ 498475 h 822325"/>
              <a:gd name="connsiteX5" fmla="*/ 1593850 w 1593850"/>
              <a:gd name="connsiteY5" fmla="*/ 822325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850" h="822325">
                <a:moveTo>
                  <a:pt x="374650" y="193675"/>
                </a:moveTo>
                <a:cubicBezTo>
                  <a:pt x="374650" y="196850"/>
                  <a:pt x="0" y="0"/>
                  <a:pt x="50800" y="31750"/>
                </a:cubicBezTo>
                <a:cubicBezTo>
                  <a:pt x="101600" y="63500"/>
                  <a:pt x="546100" y="292100"/>
                  <a:pt x="679450" y="384175"/>
                </a:cubicBezTo>
                <a:cubicBezTo>
                  <a:pt x="812800" y="476250"/>
                  <a:pt x="750888" y="565150"/>
                  <a:pt x="850900" y="584200"/>
                </a:cubicBezTo>
                <a:cubicBezTo>
                  <a:pt x="950913" y="603250"/>
                  <a:pt x="1155700" y="458788"/>
                  <a:pt x="1279525" y="498475"/>
                </a:cubicBezTo>
                <a:cubicBezTo>
                  <a:pt x="1403350" y="538162"/>
                  <a:pt x="1498600" y="680243"/>
                  <a:pt x="1593850" y="822325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1143000" y="3525838"/>
            <a:ext cx="2286000" cy="1255712"/>
          </a:xfrm>
          <a:custGeom>
            <a:avLst/>
            <a:gdLst>
              <a:gd name="connsiteX0" fmla="*/ 0 w 2286000"/>
              <a:gd name="connsiteY0" fmla="*/ 417512 h 1255712"/>
              <a:gd name="connsiteX1" fmla="*/ 409575 w 2286000"/>
              <a:gd name="connsiteY1" fmla="*/ 293687 h 1255712"/>
              <a:gd name="connsiteX2" fmla="*/ 723900 w 2286000"/>
              <a:gd name="connsiteY2" fmla="*/ 369887 h 1255712"/>
              <a:gd name="connsiteX3" fmla="*/ 1123950 w 2286000"/>
              <a:gd name="connsiteY3" fmla="*/ 227012 h 1255712"/>
              <a:gd name="connsiteX4" fmla="*/ 1381125 w 2286000"/>
              <a:gd name="connsiteY4" fmla="*/ 7937 h 1255712"/>
              <a:gd name="connsiteX5" fmla="*/ 1695450 w 2286000"/>
              <a:gd name="connsiteY5" fmla="*/ 179387 h 1255712"/>
              <a:gd name="connsiteX6" fmla="*/ 1819275 w 2286000"/>
              <a:gd name="connsiteY6" fmla="*/ 560387 h 1255712"/>
              <a:gd name="connsiteX7" fmla="*/ 2057400 w 2286000"/>
              <a:gd name="connsiteY7" fmla="*/ 741362 h 1255712"/>
              <a:gd name="connsiteX8" fmla="*/ 2200275 w 2286000"/>
              <a:gd name="connsiteY8" fmla="*/ 941387 h 1255712"/>
              <a:gd name="connsiteX9" fmla="*/ 2286000 w 2286000"/>
              <a:gd name="connsiteY9" fmla="*/ 1255712 h 12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0" h="1255712">
                <a:moveTo>
                  <a:pt x="0" y="417512"/>
                </a:moveTo>
                <a:cubicBezTo>
                  <a:pt x="144462" y="359568"/>
                  <a:pt x="288925" y="301624"/>
                  <a:pt x="409575" y="293687"/>
                </a:cubicBezTo>
                <a:cubicBezTo>
                  <a:pt x="530225" y="285750"/>
                  <a:pt x="604838" y="380999"/>
                  <a:pt x="723900" y="369887"/>
                </a:cubicBezTo>
                <a:cubicBezTo>
                  <a:pt x="842962" y="358775"/>
                  <a:pt x="1014413" y="287337"/>
                  <a:pt x="1123950" y="227012"/>
                </a:cubicBezTo>
                <a:cubicBezTo>
                  <a:pt x="1233487" y="166687"/>
                  <a:pt x="1285875" y="15874"/>
                  <a:pt x="1381125" y="7937"/>
                </a:cubicBezTo>
                <a:cubicBezTo>
                  <a:pt x="1476375" y="0"/>
                  <a:pt x="1622425" y="87312"/>
                  <a:pt x="1695450" y="179387"/>
                </a:cubicBezTo>
                <a:cubicBezTo>
                  <a:pt x="1768475" y="271462"/>
                  <a:pt x="1758950" y="466725"/>
                  <a:pt x="1819275" y="560387"/>
                </a:cubicBezTo>
                <a:cubicBezTo>
                  <a:pt x="1879600" y="654049"/>
                  <a:pt x="1993900" y="677862"/>
                  <a:pt x="2057400" y="741362"/>
                </a:cubicBezTo>
                <a:cubicBezTo>
                  <a:pt x="2120900" y="804862"/>
                  <a:pt x="2162175" y="855662"/>
                  <a:pt x="2200275" y="941387"/>
                </a:cubicBezTo>
                <a:cubicBezTo>
                  <a:pt x="2238375" y="1027112"/>
                  <a:pt x="2262187" y="1141412"/>
                  <a:pt x="2286000" y="1255712"/>
                </a:cubicBezTo>
              </a:path>
            </a:pathLst>
          </a:custGeom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595559">
            <a:off x="4295775" y="3086100"/>
            <a:ext cx="238125" cy="4667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686640">
            <a:off x="3956050" y="3827463"/>
            <a:ext cx="238125" cy="717550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2409825" y="4410075"/>
            <a:ext cx="1114425" cy="1666875"/>
          </a:xfrm>
          <a:custGeom>
            <a:avLst/>
            <a:gdLst>
              <a:gd name="connsiteX0" fmla="*/ 0 w 1114425"/>
              <a:gd name="connsiteY0" fmla="*/ 180975 h 1666875"/>
              <a:gd name="connsiteX1" fmla="*/ 114300 w 1114425"/>
              <a:gd name="connsiteY1" fmla="*/ 866775 h 1666875"/>
              <a:gd name="connsiteX2" fmla="*/ 228600 w 1114425"/>
              <a:gd name="connsiteY2" fmla="*/ 1104900 h 1666875"/>
              <a:gd name="connsiteX3" fmla="*/ 295275 w 1114425"/>
              <a:gd name="connsiteY3" fmla="*/ 1666875 h 1666875"/>
              <a:gd name="connsiteX4" fmla="*/ 571500 w 1114425"/>
              <a:gd name="connsiteY4" fmla="*/ 1657350 h 1666875"/>
              <a:gd name="connsiteX5" fmla="*/ 1009650 w 1114425"/>
              <a:gd name="connsiteY5" fmla="*/ 1266825 h 1666875"/>
              <a:gd name="connsiteX6" fmla="*/ 1057275 w 1114425"/>
              <a:gd name="connsiteY6" fmla="*/ 971550 h 1666875"/>
              <a:gd name="connsiteX7" fmla="*/ 1114425 w 1114425"/>
              <a:gd name="connsiteY7" fmla="*/ 0 h 1666875"/>
              <a:gd name="connsiteX8" fmla="*/ 952500 w 1114425"/>
              <a:gd name="connsiteY8" fmla="*/ 0 h 1666875"/>
              <a:gd name="connsiteX9" fmla="*/ 952500 w 1114425"/>
              <a:gd name="connsiteY9" fmla="*/ 314325 h 1666875"/>
              <a:gd name="connsiteX10" fmla="*/ 447675 w 1114425"/>
              <a:gd name="connsiteY10" fmla="*/ 180975 h 1666875"/>
              <a:gd name="connsiteX11" fmla="*/ 0 w 1114425"/>
              <a:gd name="connsiteY11" fmla="*/ 180975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4425" h="1666875">
                <a:moveTo>
                  <a:pt x="0" y="180975"/>
                </a:moveTo>
                <a:lnTo>
                  <a:pt x="114300" y="866775"/>
                </a:lnTo>
                <a:lnTo>
                  <a:pt x="228600" y="1104900"/>
                </a:lnTo>
                <a:lnTo>
                  <a:pt x="295275" y="1666875"/>
                </a:lnTo>
                <a:lnTo>
                  <a:pt x="571500" y="1657350"/>
                </a:lnTo>
                <a:lnTo>
                  <a:pt x="1009650" y="1266825"/>
                </a:lnTo>
                <a:lnTo>
                  <a:pt x="1057275" y="971550"/>
                </a:lnTo>
                <a:lnTo>
                  <a:pt x="1114425" y="0"/>
                </a:lnTo>
                <a:lnTo>
                  <a:pt x="952500" y="0"/>
                </a:lnTo>
                <a:lnTo>
                  <a:pt x="952500" y="314325"/>
                </a:lnTo>
                <a:lnTo>
                  <a:pt x="447675" y="180975"/>
                </a:lnTo>
                <a:lnTo>
                  <a:pt x="0" y="180975"/>
                </a:lnTo>
                <a:close/>
              </a:path>
            </a:pathLst>
          </a:cu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 rot="977031">
            <a:off x="919163" y="6280150"/>
            <a:ext cx="2171700" cy="352425"/>
          </a:xfrm>
          <a:prstGeom prst="ellips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1558925" y="5257800"/>
            <a:ext cx="803275" cy="1133475"/>
          </a:xfrm>
          <a:custGeom>
            <a:avLst/>
            <a:gdLst>
              <a:gd name="connsiteX0" fmla="*/ 803275 w 803275"/>
              <a:gd name="connsiteY0" fmla="*/ 1133475 h 1133475"/>
              <a:gd name="connsiteX1" fmla="*/ 755650 w 803275"/>
              <a:gd name="connsiteY1" fmla="*/ 781050 h 1133475"/>
              <a:gd name="connsiteX2" fmla="*/ 641350 w 803275"/>
              <a:gd name="connsiteY2" fmla="*/ 523875 h 1133475"/>
              <a:gd name="connsiteX3" fmla="*/ 412750 w 803275"/>
              <a:gd name="connsiteY3" fmla="*/ 352425 h 1133475"/>
              <a:gd name="connsiteX4" fmla="*/ 231775 w 803275"/>
              <a:gd name="connsiteY4" fmla="*/ 152400 h 1133475"/>
              <a:gd name="connsiteX5" fmla="*/ 31750 w 803275"/>
              <a:gd name="connsiteY5" fmla="*/ 85725 h 1133475"/>
              <a:gd name="connsiteX6" fmla="*/ 41275 w 803275"/>
              <a:gd name="connsiteY6" fmla="*/ 0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275" h="1133475">
                <a:moveTo>
                  <a:pt x="803275" y="1133475"/>
                </a:moveTo>
                <a:cubicBezTo>
                  <a:pt x="792956" y="1008062"/>
                  <a:pt x="782638" y="882650"/>
                  <a:pt x="755650" y="781050"/>
                </a:cubicBezTo>
                <a:cubicBezTo>
                  <a:pt x="728662" y="679450"/>
                  <a:pt x="698500" y="595312"/>
                  <a:pt x="641350" y="523875"/>
                </a:cubicBezTo>
                <a:cubicBezTo>
                  <a:pt x="584200" y="452438"/>
                  <a:pt x="481012" y="414337"/>
                  <a:pt x="412750" y="352425"/>
                </a:cubicBezTo>
                <a:cubicBezTo>
                  <a:pt x="344488" y="290513"/>
                  <a:pt x="295275" y="196850"/>
                  <a:pt x="231775" y="152400"/>
                </a:cubicBezTo>
                <a:cubicBezTo>
                  <a:pt x="168275" y="107950"/>
                  <a:pt x="63500" y="111125"/>
                  <a:pt x="31750" y="85725"/>
                </a:cubicBezTo>
                <a:cubicBezTo>
                  <a:pt x="0" y="60325"/>
                  <a:pt x="20637" y="30162"/>
                  <a:pt x="41275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 rot="15669167">
            <a:off x="3502025" y="4800601"/>
            <a:ext cx="1544637" cy="849312"/>
          </a:xfrm>
          <a:prstGeom prst="ellipse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3586163" y="4219575"/>
            <a:ext cx="46037" cy="1974850"/>
          </a:xfrm>
          <a:custGeom>
            <a:avLst/>
            <a:gdLst>
              <a:gd name="connsiteX0" fmla="*/ 20637 w 33337"/>
              <a:gd name="connsiteY0" fmla="*/ 0 h 2098675"/>
              <a:gd name="connsiteX1" fmla="*/ 30162 w 33337"/>
              <a:gd name="connsiteY1" fmla="*/ 790575 h 2098675"/>
              <a:gd name="connsiteX2" fmla="*/ 1587 w 33337"/>
              <a:gd name="connsiteY2" fmla="*/ 1895475 h 2098675"/>
              <a:gd name="connsiteX3" fmla="*/ 20637 w 33337"/>
              <a:gd name="connsiteY3" fmla="*/ 2009775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" h="2098675">
                <a:moveTo>
                  <a:pt x="20637" y="0"/>
                </a:moveTo>
                <a:cubicBezTo>
                  <a:pt x="26987" y="237331"/>
                  <a:pt x="33337" y="474663"/>
                  <a:pt x="30162" y="790575"/>
                </a:cubicBezTo>
                <a:cubicBezTo>
                  <a:pt x="26987" y="1106487"/>
                  <a:pt x="3174" y="1692275"/>
                  <a:pt x="1587" y="1895475"/>
                </a:cubicBezTo>
                <a:cubicBezTo>
                  <a:pt x="0" y="2098675"/>
                  <a:pt x="10318" y="2054225"/>
                  <a:pt x="20637" y="2009775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4629150" y="2505075"/>
            <a:ext cx="103188" cy="1123950"/>
          </a:xfrm>
          <a:custGeom>
            <a:avLst/>
            <a:gdLst>
              <a:gd name="connsiteX0" fmla="*/ 9525 w 103188"/>
              <a:gd name="connsiteY0" fmla="*/ 1123950 h 1123950"/>
              <a:gd name="connsiteX1" fmla="*/ 47625 w 103188"/>
              <a:gd name="connsiteY1" fmla="*/ 609600 h 1123950"/>
              <a:gd name="connsiteX2" fmla="*/ 95250 w 103188"/>
              <a:gd name="connsiteY2" fmla="*/ 219075 h 1123950"/>
              <a:gd name="connsiteX3" fmla="*/ 0 w 103188"/>
              <a:gd name="connsiteY3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88" h="1123950">
                <a:moveTo>
                  <a:pt x="9525" y="1123950"/>
                </a:moveTo>
                <a:cubicBezTo>
                  <a:pt x="21431" y="942181"/>
                  <a:pt x="33338" y="760413"/>
                  <a:pt x="47625" y="609600"/>
                </a:cubicBezTo>
                <a:cubicBezTo>
                  <a:pt x="61913" y="458788"/>
                  <a:pt x="103188" y="320675"/>
                  <a:pt x="95250" y="219075"/>
                </a:cubicBezTo>
                <a:cubicBezTo>
                  <a:pt x="87313" y="117475"/>
                  <a:pt x="43656" y="58737"/>
                  <a:pt x="0" y="0"/>
                </a:cubicBezTo>
              </a:path>
            </a:pathLst>
          </a:custGeom>
          <a:ln w="28575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21" name="ZoneTexte 26"/>
          <p:cNvSpPr txBox="1">
            <a:spLocks noChangeArrowheads="1"/>
          </p:cNvSpPr>
          <p:nvPr/>
        </p:nvSpPr>
        <p:spPr bwMode="auto">
          <a:xfrm>
            <a:off x="0" y="584962"/>
            <a:ext cx="6473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Atouts et contraintes du territoire français</a:t>
            </a:r>
            <a:endParaRPr lang="fr-FR" sz="2000" b="1" dirty="0"/>
          </a:p>
        </p:txBody>
      </p:sp>
      <p:cxnSp>
        <p:nvCxnSpPr>
          <p:cNvPr id="53" name="Connecteur droit avec flèche 52"/>
          <p:cNvCxnSpPr>
            <a:stCxn id="4" idx="19"/>
          </p:cNvCxnSpPr>
          <p:nvPr/>
        </p:nvCxnSpPr>
        <p:spPr>
          <a:xfrm>
            <a:off x="2789238" y="1804988"/>
            <a:ext cx="39687" cy="505301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122238" y="3171825"/>
            <a:ext cx="4611687" cy="3333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oleil 66"/>
          <p:cNvSpPr/>
          <p:nvPr/>
        </p:nvSpPr>
        <p:spPr>
          <a:xfrm>
            <a:off x="3648075" y="62769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" name="Soleil 67"/>
          <p:cNvSpPr/>
          <p:nvPr/>
        </p:nvSpPr>
        <p:spPr>
          <a:xfrm>
            <a:off x="704850" y="5438775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4" name="Ellipse 93"/>
          <p:cNvSpPr/>
          <p:nvPr/>
        </p:nvSpPr>
        <p:spPr>
          <a:xfrm rot="15807477">
            <a:off x="3942557" y="4636293"/>
            <a:ext cx="603250" cy="48101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7" name="Bouée 96"/>
          <p:cNvSpPr/>
          <p:nvPr/>
        </p:nvSpPr>
        <p:spPr>
          <a:xfrm>
            <a:off x="2886075" y="5124450"/>
            <a:ext cx="287338" cy="2873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8" name="Bouée 97"/>
          <p:cNvSpPr/>
          <p:nvPr/>
        </p:nvSpPr>
        <p:spPr>
          <a:xfrm>
            <a:off x="3979863" y="4076700"/>
            <a:ext cx="227012" cy="236538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9" name="Bouée 98"/>
          <p:cNvSpPr/>
          <p:nvPr/>
        </p:nvSpPr>
        <p:spPr>
          <a:xfrm>
            <a:off x="4313238" y="3205163"/>
            <a:ext cx="220662" cy="22383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0" name="Bouée 99"/>
          <p:cNvSpPr/>
          <p:nvPr/>
        </p:nvSpPr>
        <p:spPr>
          <a:xfrm>
            <a:off x="1817688" y="6357938"/>
            <a:ext cx="258762" cy="26828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920875" y="2482850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871538" y="3738563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597275" y="6073775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0" name="Connecteur droit 59"/>
          <p:cNvCxnSpPr/>
          <p:nvPr/>
        </p:nvCxnSpPr>
        <p:spPr>
          <a:xfrm flipV="1">
            <a:off x="1850316" y="2486443"/>
            <a:ext cx="211646" cy="224485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2936798" y="5732250"/>
            <a:ext cx="2345" cy="250539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ouble flèche verticale 80"/>
          <p:cNvSpPr/>
          <p:nvPr/>
        </p:nvSpPr>
        <p:spPr>
          <a:xfrm rot="19091047">
            <a:off x="2112449" y="1328508"/>
            <a:ext cx="237738" cy="515968"/>
          </a:xfrm>
          <a:prstGeom prst="upDownArrow">
            <a:avLst>
              <a:gd name="adj1" fmla="val 42758"/>
              <a:gd name="adj2" fmla="val 5583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xplosion 1 82"/>
          <p:cNvSpPr/>
          <p:nvPr/>
        </p:nvSpPr>
        <p:spPr>
          <a:xfrm>
            <a:off x="4437809" y="4542312"/>
            <a:ext cx="222068" cy="182880"/>
          </a:xfrm>
          <a:prstGeom prst="irregularSeal1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551409" y="4550488"/>
            <a:ext cx="20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Traverser une chaîne de montagne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529892" y="4023360"/>
            <a:ext cx="2162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Passer sous la mer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531225" y="5305312"/>
            <a:ext cx="361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Les infrastructures n’effacent pas toutes les contraintes (ex)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89462" y="5778653"/>
            <a:ext cx="2454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L’incendie de 1999 a révélé la fragilité et les insuffisances des équipements pour le trafic transalpin </a:t>
            </a:r>
          </a:p>
        </p:txBody>
      </p:sp>
      <p:sp>
        <p:nvSpPr>
          <p:cNvPr id="6" name="Double flèche verticale 5"/>
          <p:cNvSpPr/>
          <p:nvPr/>
        </p:nvSpPr>
        <p:spPr>
          <a:xfrm rot="19091047">
            <a:off x="6035662" y="3971561"/>
            <a:ext cx="237738" cy="515968"/>
          </a:xfrm>
          <a:prstGeom prst="upDownArrow">
            <a:avLst>
              <a:gd name="adj1" fmla="val 42758"/>
              <a:gd name="adj2" fmla="val 5583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gal 6"/>
          <p:cNvSpPr/>
          <p:nvPr/>
        </p:nvSpPr>
        <p:spPr>
          <a:xfrm rot="6402782">
            <a:off x="6111241" y="4627517"/>
            <a:ext cx="241300" cy="381000"/>
          </a:xfrm>
          <a:prstGeom prst="mathEqual">
            <a:avLst>
              <a:gd name="adj1" fmla="val 0"/>
              <a:gd name="adj2" fmla="val 17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6009707" y="6035040"/>
            <a:ext cx="222068" cy="182880"/>
          </a:xfrm>
          <a:prstGeom prst="irregularSeal1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529943" y="522104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Des contraintes partiellement surmontées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535886" y="1189795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Des infrastructures majeures pour surmonter des obstacles naturels (ex)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51407" y="2060448"/>
            <a:ext cx="2592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Traverser un estuaire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51407" y="2675428"/>
            <a:ext cx="259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Enjamber une large vallée pour parachever un axe autoroutier majeur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680038" y="3684854"/>
            <a:ext cx="2818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Mieux relier la France à ses voisins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38801" y="1696481"/>
            <a:ext cx="2818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Moderniser le réseau intérieur 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5981863" y="2115859"/>
            <a:ext cx="211646" cy="224485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15426" y="2820104"/>
            <a:ext cx="5155" cy="256999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497142" y="1842961"/>
            <a:ext cx="361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Une position de carrefour exceptionnelle en Europe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94206" y="2229122"/>
            <a:ext cx="44767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100" i="1" dirty="0">
                <a:solidFill>
                  <a:schemeClr val="bg1">
                    <a:lumMod val="65000"/>
                  </a:schemeClr>
                </a:solidFill>
              </a:rPr>
              <a:t>Lux.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1065059" y="2223996"/>
            <a:ext cx="1476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Pays frontaliers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460947" y="1247140"/>
            <a:ext cx="3446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Le plus vaste pays d’Europe occidentale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554292" y="1575118"/>
            <a:ext cx="400050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1046417" y="1472883"/>
            <a:ext cx="3062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Distances maximales NS, EO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513017" y="2629063"/>
            <a:ext cx="3595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De larges ouvertures maritimes et océaniques</a:t>
            </a:r>
          </a:p>
        </p:txBody>
      </p:sp>
      <p:sp>
        <p:nvSpPr>
          <p:cNvPr id="24" name="Soleil 23"/>
          <p:cNvSpPr/>
          <p:nvPr/>
        </p:nvSpPr>
        <p:spPr>
          <a:xfrm>
            <a:off x="552568" y="2919413"/>
            <a:ext cx="323850" cy="295275"/>
          </a:xfrm>
          <a:prstGeom prst="sun">
            <a:avLst/>
          </a:prstGeom>
          <a:solidFill>
            <a:srgbClr val="FFC000"/>
          </a:solidFill>
          <a:ln w="28575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1049592" y="2871571"/>
            <a:ext cx="30591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Attraction du littoral combiné à l’héliotropisme dans le midi</a:t>
            </a:r>
          </a:p>
        </p:txBody>
      </p:sp>
      <p:sp>
        <p:nvSpPr>
          <p:cNvPr id="26" name="Ellipse 25"/>
          <p:cNvSpPr/>
          <p:nvPr/>
        </p:nvSpPr>
        <p:spPr>
          <a:xfrm>
            <a:off x="618064" y="3462429"/>
            <a:ext cx="190500" cy="17145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1041654" y="3332889"/>
            <a:ext cx="30670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Ensemble portuaire majeur au débouché d’une grande vallée fluviale</a:t>
            </a:r>
          </a:p>
        </p:txBody>
      </p:sp>
      <p:sp>
        <p:nvSpPr>
          <p:cNvPr id="28" name="Forme libre 27"/>
          <p:cNvSpPr/>
          <p:nvPr/>
        </p:nvSpPr>
        <p:spPr>
          <a:xfrm>
            <a:off x="590804" y="3878263"/>
            <a:ext cx="323850" cy="200025"/>
          </a:xfrm>
          <a:custGeom>
            <a:avLst/>
            <a:gdLst>
              <a:gd name="connsiteX0" fmla="*/ 0 w 323850"/>
              <a:gd name="connsiteY0" fmla="*/ 95250 h 200025"/>
              <a:gd name="connsiteX1" fmla="*/ 323850 w 323850"/>
              <a:gd name="connsiteY1" fmla="*/ 200025 h 200025"/>
              <a:gd name="connsiteX2" fmla="*/ 76200 w 323850"/>
              <a:gd name="connsiteY2" fmla="*/ 0 h 200025"/>
              <a:gd name="connsiteX3" fmla="*/ 0 w 323850"/>
              <a:gd name="connsiteY3" fmla="*/ 952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200025">
                <a:moveTo>
                  <a:pt x="0" y="95250"/>
                </a:moveTo>
                <a:lnTo>
                  <a:pt x="323850" y="200025"/>
                </a:lnTo>
                <a:lnTo>
                  <a:pt x="76200" y="0"/>
                </a:lnTo>
                <a:lnTo>
                  <a:pt x="0" y="952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994664" y="3891280"/>
            <a:ext cx="33877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Les grands estuaires, voie naturelle pénétrante</a:t>
            </a:r>
          </a:p>
        </p:txBody>
      </p:sp>
      <p:sp>
        <p:nvSpPr>
          <p:cNvPr id="30" name="ZoneTexte 29"/>
          <p:cNvSpPr txBox="1">
            <a:spLocks noChangeArrowheads="1"/>
          </p:cNvSpPr>
          <p:nvPr/>
        </p:nvSpPr>
        <p:spPr bwMode="auto">
          <a:xfrm>
            <a:off x="513017" y="4407254"/>
            <a:ext cx="3595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Un territoire offrant de grandes voies de circulation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1123841" y="4932635"/>
            <a:ext cx="20589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Axe majeur de circulation</a:t>
            </a:r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1172101" y="5264333"/>
            <a:ext cx="6064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Seuil 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51764" y="5255215"/>
            <a:ext cx="398463" cy="18256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e 112"/>
          <p:cNvGrpSpPr/>
          <p:nvPr/>
        </p:nvGrpSpPr>
        <p:grpSpPr>
          <a:xfrm>
            <a:off x="664827" y="4827090"/>
            <a:ext cx="402590" cy="278130"/>
            <a:chOff x="5641340" y="3719195"/>
            <a:chExt cx="402590" cy="278130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5685155" y="3719195"/>
              <a:ext cx="358775" cy="17303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5641340" y="3840163"/>
              <a:ext cx="363538" cy="157162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513017" y="5728344"/>
            <a:ext cx="3595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La montagne comme potentialité</a:t>
            </a:r>
          </a:p>
        </p:txBody>
      </p:sp>
      <p:sp>
        <p:nvSpPr>
          <p:cNvPr id="38" name="Ellipse 37"/>
          <p:cNvSpPr/>
          <p:nvPr/>
        </p:nvSpPr>
        <p:spPr>
          <a:xfrm rot="15807477">
            <a:off x="627475" y="6004583"/>
            <a:ext cx="263525" cy="3317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ZoneTexte 38"/>
          <p:cNvSpPr txBox="1">
            <a:spLocks noChangeArrowheads="1"/>
          </p:cNvSpPr>
          <p:nvPr/>
        </p:nvSpPr>
        <p:spPr bwMode="auto">
          <a:xfrm>
            <a:off x="1021017" y="5952717"/>
            <a:ext cx="30876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/>
              <a:t>L’ «or blanc », grandes stations intégrées en altitude</a:t>
            </a:r>
          </a:p>
        </p:txBody>
      </p:sp>
      <p:sp>
        <p:nvSpPr>
          <p:cNvPr id="40" name="Bouée 39"/>
          <p:cNvSpPr/>
          <p:nvPr/>
        </p:nvSpPr>
        <p:spPr>
          <a:xfrm>
            <a:off x="652590" y="6396419"/>
            <a:ext cx="220662" cy="223837"/>
          </a:xfrm>
          <a:prstGeom prst="donu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1008825" y="6380580"/>
            <a:ext cx="30876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/>
              <a:t>Tourisme d’hiver et tourisme vert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94646" y="550545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Une combinaison d’atouts unique en Europe</a:t>
            </a:r>
            <a:endParaRPr lang="fr-FR" sz="1400" b="1" dirty="0"/>
          </a:p>
        </p:txBody>
      </p:sp>
      <p:sp>
        <p:nvSpPr>
          <p:cNvPr id="43" name="ZoneTexte 26"/>
          <p:cNvSpPr txBox="1">
            <a:spLocks noChangeArrowheads="1"/>
          </p:cNvSpPr>
          <p:nvPr/>
        </p:nvSpPr>
        <p:spPr bwMode="auto">
          <a:xfrm>
            <a:off x="1072896" y="0"/>
            <a:ext cx="7571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Atouts et contraintes du territoire français</a:t>
            </a:r>
            <a:endParaRPr lang="fr-FR" b="1" dirty="0"/>
          </a:p>
        </p:txBody>
      </p:sp>
      <p:sp>
        <p:nvSpPr>
          <p:cNvPr id="44" name="Rectangle 43"/>
          <p:cNvSpPr/>
          <p:nvPr/>
        </p:nvSpPr>
        <p:spPr>
          <a:xfrm>
            <a:off x="5287137" y="438150"/>
            <a:ext cx="3686175" cy="6200775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14528" y="456438"/>
            <a:ext cx="3755136" cy="6200394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2">
              <a:lumMod val="60000"/>
              <a:lumOff val="40000"/>
            </a:scheme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>
              <a:lumMod val="85000"/>
              <a:lumOff val="15000"/>
            </a:schemeClr>
          </a:solidFill>
          <a:prstDash val="dash"/>
          <a:headEnd type="arrow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Office PowerPoint</Application>
  <PresentationFormat>Affichage à l'écran (4:3)</PresentationFormat>
  <Paragraphs>100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potentialités du territoire français</dc:title>
  <dc:creator>profs</dc:creator>
  <cp:lastModifiedBy>Alain</cp:lastModifiedBy>
  <cp:revision>56</cp:revision>
  <dcterms:created xsi:type="dcterms:W3CDTF">2011-11-29T15:22:01Z</dcterms:created>
  <dcterms:modified xsi:type="dcterms:W3CDTF">2014-10-21T06:53:46Z</dcterms:modified>
</cp:coreProperties>
</file>