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5" r:id="rId4"/>
    <p:sldId id="268" r:id="rId5"/>
    <p:sldId id="267" r:id="rId6"/>
    <p:sldId id="261" r:id="rId7"/>
    <p:sldId id="266" r:id="rId8"/>
    <p:sldId id="269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8" d="100"/>
          <a:sy n="58" d="100"/>
        </p:scale>
        <p:origin x="66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AB5D-0CE7-4E15-96DE-843567FE8372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32D0-C471-4917-B422-A8B6064AB3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888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AB5D-0CE7-4E15-96DE-843567FE8372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32D0-C471-4917-B422-A8B6064AB3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456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AB5D-0CE7-4E15-96DE-843567FE8372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32D0-C471-4917-B422-A8B6064AB3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2914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AB5D-0CE7-4E15-96DE-843567FE8372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32D0-C471-4917-B422-A8B6064AB3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734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AB5D-0CE7-4E15-96DE-843567FE8372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32D0-C471-4917-B422-A8B6064AB3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252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AB5D-0CE7-4E15-96DE-843567FE8372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32D0-C471-4917-B422-A8B6064AB3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2406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AB5D-0CE7-4E15-96DE-843567FE8372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32D0-C471-4917-B422-A8B6064AB3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271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AB5D-0CE7-4E15-96DE-843567FE8372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32D0-C471-4917-B422-A8B6064AB3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4253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AB5D-0CE7-4E15-96DE-843567FE8372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32D0-C471-4917-B422-A8B6064AB3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5788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AB5D-0CE7-4E15-96DE-843567FE8372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32D0-C471-4917-B422-A8B6064AB3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7786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AB5D-0CE7-4E15-96DE-843567FE8372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532D0-C471-4917-B422-A8B6064AB3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920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CAB5D-0CE7-4E15-96DE-843567FE8372}" type="datetimeFigureOut">
              <a:rPr lang="fr-FR" smtClean="0"/>
              <a:t>06/09/2015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532D0-C471-4917-B422-A8B6064AB3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2844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97000" y="-960437"/>
            <a:ext cx="9144000" cy="2387600"/>
          </a:xfrm>
        </p:spPr>
        <p:txBody>
          <a:bodyPr>
            <a:normAutofit/>
          </a:bodyPr>
          <a:lstStyle/>
          <a:p>
            <a:r>
              <a:rPr lang="fr-FR" sz="4400" dirty="0" smtClean="0"/>
              <a:t>Rester ou partir, toujours risquer sa vie</a:t>
            </a:r>
            <a:endParaRPr lang="fr-FR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2400" y="1925638"/>
            <a:ext cx="9144000" cy="598487"/>
          </a:xfrm>
        </p:spPr>
        <p:txBody>
          <a:bodyPr>
            <a:normAutofit/>
          </a:bodyPr>
          <a:lstStyle/>
          <a:p>
            <a:r>
              <a:rPr lang="fr-FR" sz="3200" dirty="0" smtClean="0"/>
              <a:t>Le cas de l’Erythrée</a:t>
            </a:r>
            <a:endParaRPr lang="fr-FR" sz="3200" dirty="0"/>
          </a:p>
        </p:txBody>
      </p:sp>
      <p:sp>
        <p:nvSpPr>
          <p:cNvPr id="4" name="ZoneTexte 3"/>
          <p:cNvSpPr txBox="1"/>
          <p:nvPr/>
        </p:nvSpPr>
        <p:spPr>
          <a:xfrm>
            <a:off x="1867824" y="5701319"/>
            <a:ext cx="877477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dirty="0" smtClean="0"/>
              <a:t>Schéma </a:t>
            </a:r>
          </a:p>
          <a:p>
            <a:pPr algn="ctr"/>
            <a:r>
              <a:rPr lang="fr-FR" sz="1600" dirty="0" smtClean="0"/>
              <a:t>d’après </a:t>
            </a:r>
            <a:r>
              <a:rPr lang="fr-FR" sz="1600" dirty="0"/>
              <a:t>l’infographie lemonde.fr </a:t>
            </a:r>
            <a:endParaRPr lang="fr-FR" sz="1400" dirty="0" smtClean="0"/>
          </a:p>
          <a:p>
            <a:pPr algn="ctr"/>
            <a:r>
              <a:rPr lang="fr-FR" sz="1400" dirty="0" smtClean="0"/>
              <a:t>http</a:t>
            </a:r>
            <a:r>
              <a:rPr lang="fr-FR" sz="1400" dirty="0"/>
              <a:t>://www.lemonde.fr/afrique/visuel/2015/04/22/migrations-la-fuite-eperdue-des-erythreens_4620743_3212.html </a:t>
            </a:r>
            <a:endParaRPr lang="fr-FR" sz="1400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2698851"/>
            <a:ext cx="4838700" cy="2816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95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705100" y="1524000"/>
            <a:ext cx="3272368" cy="72111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 107"/>
          <p:cNvSpPr/>
          <p:nvPr/>
        </p:nvSpPr>
        <p:spPr>
          <a:xfrm>
            <a:off x="6190211" y="4429956"/>
            <a:ext cx="576349" cy="436098"/>
          </a:xfrm>
          <a:prstGeom prst="rect">
            <a:avLst/>
          </a:prstGeom>
          <a:pattFill prst="ltVert">
            <a:fgClr>
              <a:srgbClr val="FF0000"/>
            </a:fgClr>
            <a:bgClr>
              <a:schemeClr val="bg1"/>
            </a:bgClr>
          </a:pattFill>
          <a:ln w="63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86" name="Forme libre 85"/>
          <p:cNvSpPr/>
          <p:nvPr/>
        </p:nvSpPr>
        <p:spPr>
          <a:xfrm>
            <a:off x="2781300" y="2295525"/>
            <a:ext cx="495300" cy="0"/>
          </a:xfrm>
          <a:custGeom>
            <a:avLst/>
            <a:gdLst>
              <a:gd name="connsiteX0" fmla="*/ 0 w 495300"/>
              <a:gd name="connsiteY0" fmla="*/ 0 h 0"/>
              <a:gd name="connsiteX1" fmla="*/ 495300 w 495300"/>
              <a:gd name="connsiteY1" fmla="*/ 0 h 0"/>
              <a:gd name="connsiteX2" fmla="*/ 495300 w 495300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300">
                <a:moveTo>
                  <a:pt x="0" y="0"/>
                </a:moveTo>
                <a:lnTo>
                  <a:pt x="495300" y="0"/>
                </a:lnTo>
                <a:lnTo>
                  <a:pt x="495300" y="0"/>
                </a:lnTo>
              </a:path>
            </a:pathLst>
          </a:cu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676590" y="3820525"/>
            <a:ext cx="1434904" cy="1351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320822" y="1733252"/>
            <a:ext cx="333633" cy="97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725440" y="2331152"/>
            <a:ext cx="1911469" cy="14951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239037" y="1860998"/>
            <a:ext cx="96591" cy="103398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3073497" y="2277308"/>
            <a:ext cx="79966" cy="7996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4443358" y="2298169"/>
            <a:ext cx="59106" cy="55629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025562" y="2304543"/>
            <a:ext cx="59106" cy="55629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343726" y="3137269"/>
            <a:ext cx="59106" cy="55629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5542377" y="2520840"/>
            <a:ext cx="79966" cy="7996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6567613" y="4674145"/>
            <a:ext cx="79966" cy="7996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/>
          <p:cNvSpPr txBox="1"/>
          <p:nvPr/>
        </p:nvSpPr>
        <p:spPr>
          <a:xfrm>
            <a:off x="4172460" y="2330110"/>
            <a:ext cx="6110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i="1" dirty="0" smtClean="0"/>
              <a:t>Tobrouk</a:t>
            </a:r>
            <a:endParaRPr lang="fr-FR" sz="1000" i="1" dirty="0"/>
          </a:p>
        </p:txBody>
      </p:sp>
      <p:sp>
        <p:nvSpPr>
          <p:cNvPr id="37" name="ZoneTexte 36"/>
          <p:cNvSpPr txBox="1"/>
          <p:nvPr/>
        </p:nvSpPr>
        <p:spPr>
          <a:xfrm>
            <a:off x="2590924" y="1719011"/>
            <a:ext cx="5084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rgbClr val="0070C0"/>
                </a:solidFill>
              </a:rPr>
              <a:t>Lamp</a:t>
            </a:r>
            <a:r>
              <a:rPr lang="fr-FR" sz="100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3304673" y="1499937"/>
            <a:ext cx="4587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70C0"/>
                </a:solidFill>
              </a:rPr>
              <a:t>Sicile</a:t>
            </a:r>
            <a:endParaRPr lang="fr-FR" sz="1000" dirty="0">
              <a:solidFill>
                <a:srgbClr val="0070C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185610" y="4884819"/>
            <a:ext cx="738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>
                    <a:lumMod val="75000"/>
                  </a:schemeClr>
                </a:solidFill>
              </a:rPr>
              <a:t>SOUDAN</a:t>
            </a:r>
            <a:endParaRPr lang="fr-FR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56" name="Connecteur droit avec flèche 55"/>
          <p:cNvCxnSpPr/>
          <p:nvPr/>
        </p:nvCxnSpPr>
        <p:spPr>
          <a:xfrm flipH="1" flipV="1">
            <a:off x="5811252" y="4668253"/>
            <a:ext cx="690237" cy="53563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/>
          <p:nvPr/>
        </p:nvCxnSpPr>
        <p:spPr>
          <a:xfrm flipH="1" flipV="1">
            <a:off x="3180349" y="2518612"/>
            <a:ext cx="173025" cy="559467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>
            <a:endCxn id="30" idx="3"/>
          </p:cNvCxnSpPr>
          <p:nvPr/>
        </p:nvCxnSpPr>
        <p:spPr>
          <a:xfrm flipH="1" flipV="1">
            <a:off x="5589929" y="2624012"/>
            <a:ext cx="125071" cy="1899862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avec flèche 72"/>
          <p:cNvCxnSpPr/>
          <p:nvPr/>
        </p:nvCxnSpPr>
        <p:spPr>
          <a:xfrm flipH="1" flipV="1">
            <a:off x="4131370" y="2365702"/>
            <a:ext cx="264418" cy="1261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avec flèche 77"/>
          <p:cNvCxnSpPr/>
          <p:nvPr/>
        </p:nvCxnSpPr>
        <p:spPr>
          <a:xfrm flipH="1" flipV="1">
            <a:off x="3214688" y="2366963"/>
            <a:ext cx="721518" cy="2381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Forme libre 86"/>
          <p:cNvSpPr/>
          <p:nvPr/>
        </p:nvSpPr>
        <p:spPr>
          <a:xfrm>
            <a:off x="5691781" y="2247900"/>
            <a:ext cx="442319" cy="2381250"/>
          </a:xfrm>
          <a:custGeom>
            <a:avLst/>
            <a:gdLst>
              <a:gd name="connsiteX0" fmla="*/ 440209 w 440209"/>
              <a:gd name="connsiteY0" fmla="*/ 2381250 h 2505155"/>
              <a:gd name="connsiteX1" fmla="*/ 173509 w 440209"/>
              <a:gd name="connsiteY1" fmla="*/ 2305050 h 2505155"/>
              <a:gd name="connsiteX2" fmla="*/ 2059 w 440209"/>
              <a:gd name="connsiteY2" fmla="*/ 504825 h 2505155"/>
              <a:gd name="connsiteX3" fmla="*/ 287809 w 440209"/>
              <a:gd name="connsiteY3" fmla="*/ 0 h 2505155"/>
              <a:gd name="connsiteX0" fmla="*/ 440209 w 440209"/>
              <a:gd name="connsiteY0" fmla="*/ 2381250 h 2381250"/>
              <a:gd name="connsiteX1" fmla="*/ 173509 w 440209"/>
              <a:gd name="connsiteY1" fmla="*/ 2305050 h 2381250"/>
              <a:gd name="connsiteX2" fmla="*/ 2059 w 440209"/>
              <a:gd name="connsiteY2" fmla="*/ 504825 h 2381250"/>
              <a:gd name="connsiteX3" fmla="*/ 287809 w 440209"/>
              <a:gd name="connsiteY3" fmla="*/ 0 h 2381250"/>
              <a:gd name="connsiteX0" fmla="*/ 440209 w 440209"/>
              <a:gd name="connsiteY0" fmla="*/ 2381250 h 2459922"/>
              <a:gd name="connsiteX1" fmla="*/ 173509 w 440209"/>
              <a:gd name="connsiteY1" fmla="*/ 2305050 h 2459922"/>
              <a:gd name="connsiteX2" fmla="*/ 2059 w 440209"/>
              <a:gd name="connsiteY2" fmla="*/ 504825 h 2459922"/>
              <a:gd name="connsiteX3" fmla="*/ 287809 w 440209"/>
              <a:gd name="connsiteY3" fmla="*/ 0 h 2459922"/>
              <a:gd name="connsiteX0" fmla="*/ 443821 w 443821"/>
              <a:gd name="connsiteY0" fmla="*/ 2381250 h 2414460"/>
              <a:gd name="connsiteX1" fmla="*/ 177121 w 443821"/>
              <a:gd name="connsiteY1" fmla="*/ 2305050 h 2414460"/>
              <a:gd name="connsiteX2" fmla="*/ 5671 w 443821"/>
              <a:gd name="connsiteY2" fmla="*/ 504825 h 2414460"/>
              <a:gd name="connsiteX3" fmla="*/ 291421 w 443821"/>
              <a:gd name="connsiteY3" fmla="*/ 0 h 2414460"/>
              <a:gd name="connsiteX0" fmla="*/ 442319 w 442319"/>
              <a:gd name="connsiteY0" fmla="*/ 2381250 h 2381250"/>
              <a:gd name="connsiteX1" fmla="*/ 175619 w 442319"/>
              <a:gd name="connsiteY1" fmla="*/ 2305050 h 2381250"/>
              <a:gd name="connsiteX2" fmla="*/ 4169 w 442319"/>
              <a:gd name="connsiteY2" fmla="*/ 504825 h 2381250"/>
              <a:gd name="connsiteX3" fmla="*/ 289919 w 442319"/>
              <a:gd name="connsiteY3" fmla="*/ 0 h 238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2319" h="2381250">
                <a:moveTo>
                  <a:pt x="442319" y="2381250"/>
                </a:moveTo>
                <a:cubicBezTo>
                  <a:pt x="353419" y="2355850"/>
                  <a:pt x="321727" y="2385550"/>
                  <a:pt x="175619" y="2305050"/>
                </a:cubicBezTo>
                <a:cubicBezTo>
                  <a:pt x="29511" y="2224550"/>
                  <a:pt x="-14881" y="889000"/>
                  <a:pt x="4169" y="504825"/>
                </a:cubicBezTo>
                <a:cubicBezTo>
                  <a:pt x="23219" y="120650"/>
                  <a:pt x="156569" y="60325"/>
                  <a:pt x="289919" y="0"/>
                </a:cubicBezTo>
              </a:path>
            </a:pathLst>
          </a:custGeom>
          <a:noFill/>
          <a:ln w="12700">
            <a:solidFill>
              <a:srgbClr val="7030A0"/>
            </a:solidFill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9" name="Connecteur droit avec flèche 88"/>
          <p:cNvCxnSpPr/>
          <p:nvPr/>
        </p:nvCxnSpPr>
        <p:spPr>
          <a:xfrm flipV="1">
            <a:off x="3057525" y="2009775"/>
            <a:ext cx="9525" cy="2286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/>
          <p:cNvCxnSpPr/>
          <p:nvPr/>
        </p:nvCxnSpPr>
        <p:spPr>
          <a:xfrm flipV="1">
            <a:off x="3152775" y="1981200"/>
            <a:ext cx="104775" cy="2095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avec flèche 92"/>
          <p:cNvCxnSpPr/>
          <p:nvPr/>
        </p:nvCxnSpPr>
        <p:spPr>
          <a:xfrm flipV="1">
            <a:off x="3140869" y="1752600"/>
            <a:ext cx="69056" cy="1404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Ellipse 84"/>
          <p:cNvSpPr/>
          <p:nvPr/>
        </p:nvSpPr>
        <p:spPr>
          <a:xfrm>
            <a:off x="2733972" y="2281764"/>
            <a:ext cx="1885950" cy="276225"/>
          </a:xfrm>
          <a:prstGeom prst="ellipse">
            <a:avLst/>
          </a:prstGeom>
          <a:noFill/>
          <a:ln w="28575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riangle isocèle 3"/>
          <p:cNvSpPr/>
          <p:nvPr/>
        </p:nvSpPr>
        <p:spPr>
          <a:xfrm rot="1931186">
            <a:off x="3118139" y="1549289"/>
            <a:ext cx="361659" cy="219359"/>
          </a:xfrm>
          <a:prstGeom prst="triangl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 rot="2483804">
            <a:off x="3038553" y="954429"/>
            <a:ext cx="761865" cy="311791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 rot="3633493">
            <a:off x="5364165" y="3506369"/>
            <a:ext cx="2446729" cy="283779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709811" y="2353734"/>
            <a:ext cx="1266092" cy="14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160721" y="4924425"/>
            <a:ext cx="1041009" cy="9397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3020095" y="1931831"/>
            <a:ext cx="56479" cy="5889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4468854" y="3481442"/>
            <a:ext cx="59106" cy="55629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6023956" y="2033410"/>
            <a:ext cx="171797" cy="321426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5705860" y="4638123"/>
            <a:ext cx="79966" cy="7996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6169904" y="4441141"/>
            <a:ext cx="6254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i="1" u="sng" dirty="0" smtClean="0"/>
              <a:t>Asmara</a:t>
            </a:r>
            <a:endParaRPr lang="fr-FR" sz="1050" i="1" u="sng" dirty="0"/>
          </a:p>
        </p:txBody>
      </p:sp>
      <p:sp>
        <p:nvSpPr>
          <p:cNvPr id="28" name="ZoneTexte 27"/>
          <p:cNvSpPr txBox="1"/>
          <p:nvPr/>
        </p:nvSpPr>
        <p:spPr>
          <a:xfrm>
            <a:off x="4979068" y="4549941"/>
            <a:ext cx="7537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i="1" u="sng" dirty="0" smtClean="0"/>
              <a:t>Khartoum</a:t>
            </a:r>
            <a:endParaRPr lang="fr-FR" sz="1050" i="1" u="sng" dirty="0"/>
          </a:p>
        </p:txBody>
      </p:sp>
      <p:sp>
        <p:nvSpPr>
          <p:cNvPr id="30" name="ZoneTexte 29"/>
          <p:cNvSpPr txBox="1"/>
          <p:nvPr/>
        </p:nvSpPr>
        <p:spPr>
          <a:xfrm>
            <a:off x="4974055" y="2497054"/>
            <a:ext cx="6158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i="1" u="sng" dirty="0" smtClean="0"/>
              <a:t>Le Caire</a:t>
            </a:r>
            <a:endParaRPr lang="fr-FR" sz="1050" i="1" u="sng" dirty="0"/>
          </a:p>
        </p:txBody>
      </p:sp>
      <p:sp>
        <p:nvSpPr>
          <p:cNvPr id="31" name="ZoneTexte 30"/>
          <p:cNvSpPr txBox="1"/>
          <p:nvPr/>
        </p:nvSpPr>
        <p:spPr>
          <a:xfrm>
            <a:off x="2771775" y="2324100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i="1" u="sng" dirty="0" smtClean="0"/>
              <a:t>Tripoli</a:t>
            </a:r>
            <a:endParaRPr lang="fr-FR" sz="1050" i="1" u="sng" dirty="0"/>
          </a:p>
        </p:txBody>
      </p:sp>
      <p:sp>
        <p:nvSpPr>
          <p:cNvPr id="15" name="ZoneTexte 14"/>
          <p:cNvSpPr txBox="1"/>
          <p:nvPr/>
        </p:nvSpPr>
        <p:spPr>
          <a:xfrm>
            <a:off x="4171950" y="3562350"/>
            <a:ext cx="5309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i="1" dirty="0" smtClean="0"/>
              <a:t>Koufra</a:t>
            </a:r>
            <a:endParaRPr lang="fr-FR" sz="1000" i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3067050" y="3162300"/>
            <a:ext cx="5004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i="1" dirty="0" smtClean="0"/>
              <a:t>Sebha</a:t>
            </a:r>
            <a:endParaRPr lang="fr-FR" sz="1000" i="1" dirty="0"/>
          </a:p>
        </p:txBody>
      </p:sp>
      <p:sp>
        <p:nvSpPr>
          <p:cNvPr id="34" name="ZoneTexte 33"/>
          <p:cNvSpPr txBox="1"/>
          <p:nvPr/>
        </p:nvSpPr>
        <p:spPr>
          <a:xfrm>
            <a:off x="3615578" y="2339508"/>
            <a:ext cx="5934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i="1" dirty="0" smtClean="0"/>
              <a:t>Bengazi</a:t>
            </a:r>
            <a:endParaRPr lang="fr-FR" sz="1000" i="1" dirty="0"/>
          </a:p>
        </p:txBody>
      </p:sp>
      <p:sp>
        <p:nvSpPr>
          <p:cNvPr id="36" name="ZoneTexte 35"/>
          <p:cNvSpPr txBox="1"/>
          <p:nvPr/>
        </p:nvSpPr>
        <p:spPr>
          <a:xfrm>
            <a:off x="3384469" y="1905616"/>
            <a:ext cx="5004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70C0"/>
                </a:solidFill>
              </a:rPr>
              <a:t>Malte</a:t>
            </a:r>
            <a:endParaRPr lang="fr-FR" sz="1000" dirty="0">
              <a:solidFill>
                <a:srgbClr val="0070C0"/>
              </a:solidFill>
            </a:endParaRPr>
          </a:p>
        </p:txBody>
      </p:sp>
      <p:sp>
        <p:nvSpPr>
          <p:cNvPr id="40" name="Forme libre 39"/>
          <p:cNvSpPr/>
          <p:nvPr/>
        </p:nvSpPr>
        <p:spPr>
          <a:xfrm>
            <a:off x="3007895" y="745958"/>
            <a:ext cx="778145" cy="998621"/>
          </a:xfrm>
          <a:custGeom>
            <a:avLst/>
            <a:gdLst>
              <a:gd name="connsiteX0" fmla="*/ 336884 w 778145"/>
              <a:gd name="connsiteY0" fmla="*/ 998621 h 998621"/>
              <a:gd name="connsiteX1" fmla="*/ 770021 w 778145"/>
              <a:gd name="connsiteY1" fmla="*/ 794084 h 998621"/>
              <a:gd name="connsiteX2" fmla="*/ 0 w 778145"/>
              <a:gd name="connsiteY2" fmla="*/ 0 h 99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8145" h="998621">
                <a:moveTo>
                  <a:pt x="336884" y="998621"/>
                </a:moveTo>
                <a:cubicBezTo>
                  <a:pt x="581526" y="979571"/>
                  <a:pt x="826168" y="960521"/>
                  <a:pt x="770021" y="794084"/>
                </a:cubicBezTo>
                <a:cubicBezTo>
                  <a:pt x="713874" y="627647"/>
                  <a:pt x="356937" y="313823"/>
                  <a:pt x="0" y="0"/>
                </a:cubicBezTo>
              </a:path>
            </a:pathLst>
          </a:custGeom>
          <a:noFill/>
          <a:ln w="28575">
            <a:solidFill>
              <a:srgbClr val="0070C0"/>
            </a:solidFill>
            <a:prstDash val="lg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4910388" y="3121192"/>
            <a:ext cx="659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>
                    <a:lumMod val="75000"/>
                  </a:schemeClr>
                </a:solidFill>
              </a:rPr>
              <a:t>EGYPTE</a:t>
            </a:r>
            <a:endParaRPr lang="fr-FR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3445042" y="2867526"/>
            <a:ext cx="520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solidFill>
                  <a:schemeClr val="accent6"/>
                </a:solidFill>
              </a:rPr>
              <a:t>LYBIE</a:t>
            </a:r>
            <a:endParaRPr lang="fr-FR" sz="1200" b="1" dirty="0">
              <a:solidFill>
                <a:schemeClr val="accent6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2274469" y="1681914"/>
            <a:ext cx="367216" cy="1100879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fr-FR" sz="1000" spc="-300" dirty="0" smtClean="0">
                <a:solidFill>
                  <a:schemeClr val="bg1">
                    <a:lumMod val="75000"/>
                  </a:schemeClr>
                </a:solidFill>
              </a:rPr>
              <a:t>TUNISIE</a:t>
            </a:r>
            <a:endParaRPr lang="fr-FR" sz="1000" spc="-3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6059904" y="4167984"/>
            <a:ext cx="83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</a:rPr>
              <a:t>ERYTHREE</a:t>
            </a:r>
            <a:endParaRPr lang="fr-FR" sz="1200" b="1" dirty="0">
              <a:solidFill>
                <a:srgbClr val="FF0000"/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6145127" y="2042360"/>
            <a:ext cx="570990" cy="2616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1100" dirty="0" smtClean="0">
                <a:solidFill>
                  <a:srgbClr val="7030A0"/>
                </a:solidFill>
              </a:rPr>
              <a:t>ISRAEL</a:t>
            </a:r>
            <a:endParaRPr lang="fr-FR" sz="1100" dirty="0">
              <a:solidFill>
                <a:srgbClr val="7030A0"/>
              </a:solidFill>
            </a:endParaRPr>
          </a:p>
        </p:txBody>
      </p:sp>
      <p:cxnSp>
        <p:nvCxnSpPr>
          <p:cNvPr id="58" name="Connecteur droit avec flèche 57"/>
          <p:cNvCxnSpPr/>
          <p:nvPr/>
        </p:nvCxnSpPr>
        <p:spPr>
          <a:xfrm flipH="1" flipV="1">
            <a:off x="4596064" y="3585411"/>
            <a:ext cx="1010652" cy="1010652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/>
          <p:nvPr/>
        </p:nvCxnSpPr>
        <p:spPr>
          <a:xfrm flipH="1" flipV="1">
            <a:off x="3497180" y="3172327"/>
            <a:ext cx="846220" cy="316831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/>
          <p:nvPr/>
        </p:nvCxnSpPr>
        <p:spPr>
          <a:xfrm flipH="1" flipV="1">
            <a:off x="4538151" y="2354173"/>
            <a:ext cx="972312" cy="172458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avec flèche 83"/>
          <p:cNvCxnSpPr/>
          <p:nvPr/>
        </p:nvCxnSpPr>
        <p:spPr>
          <a:xfrm flipH="1" flipV="1">
            <a:off x="4124325" y="2457450"/>
            <a:ext cx="333375" cy="942975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3228472" y="990600"/>
            <a:ext cx="5100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ITALIE</a:t>
            </a:r>
            <a:endParaRPr lang="fr-FR" sz="1000" b="1" dirty="0"/>
          </a:p>
        </p:txBody>
      </p:sp>
      <p:sp>
        <p:nvSpPr>
          <p:cNvPr id="96" name="ZoneTexte 95"/>
          <p:cNvSpPr txBox="1"/>
          <p:nvPr/>
        </p:nvSpPr>
        <p:spPr>
          <a:xfrm>
            <a:off x="2600325" y="457200"/>
            <a:ext cx="4356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chemeClr val="accent5"/>
                </a:solidFill>
              </a:rPr>
              <a:t>U.E</a:t>
            </a:r>
            <a:endParaRPr lang="fr-FR" sz="1400" b="1" dirty="0">
              <a:solidFill>
                <a:schemeClr val="accent5"/>
              </a:solidFill>
            </a:endParaRPr>
          </a:p>
        </p:txBody>
      </p:sp>
      <p:sp>
        <p:nvSpPr>
          <p:cNvPr id="118" name="ZoneTexte 117"/>
          <p:cNvSpPr txBox="1"/>
          <p:nvPr/>
        </p:nvSpPr>
        <p:spPr>
          <a:xfrm>
            <a:off x="7507263" y="332509"/>
            <a:ext cx="15919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A) </a:t>
            </a:r>
            <a:r>
              <a:rPr lang="fr-FR" sz="1600" b="1" u="sng" dirty="0" smtClean="0"/>
              <a:t>Un pays à fuir</a:t>
            </a:r>
            <a:endParaRPr lang="fr-FR" sz="1600" b="1" u="sng" dirty="0"/>
          </a:p>
        </p:txBody>
      </p:sp>
      <p:sp>
        <p:nvSpPr>
          <p:cNvPr id="119" name="Rectangle 118"/>
          <p:cNvSpPr/>
          <p:nvPr/>
        </p:nvSpPr>
        <p:spPr>
          <a:xfrm>
            <a:off x="7564975" y="847637"/>
            <a:ext cx="576349" cy="436098"/>
          </a:xfrm>
          <a:prstGeom prst="rect">
            <a:avLst/>
          </a:prstGeom>
          <a:pattFill prst="ltVert">
            <a:fgClr>
              <a:srgbClr val="FF0000"/>
            </a:fgClr>
            <a:bgClr>
              <a:schemeClr val="bg1"/>
            </a:bgClr>
          </a:pattFill>
          <a:ln w="63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120" name="ZoneTexte 119"/>
          <p:cNvSpPr txBox="1"/>
          <p:nvPr/>
        </p:nvSpPr>
        <p:spPr>
          <a:xfrm>
            <a:off x="8163260" y="826383"/>
            <a:ext cx="3186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D</a:t>
            </a:r>
            <a:r>
              <a:rPr lang="fr-FR" sz="1400" dirty="0" smtClean="0"/>
              <a:t>ictature sanglante, camps de détention,</a:t>
            </a:r>
          </a:p>
          <a:p>
            <a:r>
              <a:rPr lang="fr-FR" sz="1400" dirty="0" smtClean="0"/>
              <a:t>1/5</a:t>
            </a:r>
            <a:r>
              <a:rPr lang="fr-FR" sz="1400" baseline="30000" dirty="0" smtClean="0"/>
              <a:t>ème</a:t>
            </a:r>
            <a:r>
              <a:rPr lang="fr-FR" sz="1400" dirty="0" smtClean="0"/>
              <a:t> de la population a déjà fui.</a:t>
            </a:r>
            <a:endParaRPr lang="fr-FR" sz="1400" dirty="0"/>
          </a:p>
        </p:txBody>
      </p:sp>
      <p:sp>
        <p:nvSpPr>
          <p:cNvPr id="123" name="ZoneTexte 122"/>
          <p:cNvSpPr txBox="1"/>
          <p:nvPr/>
        </p:nvSpPr>
        <p:spPr>
          <a:xfrm>
            <a:off x="7509057" y="1664997"/>
            <a:ext cx="32987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B) </a:t>
            </a:r>
            <a:r>
              <a:rPr lang="fr-FR" sz="1600" b="1" u="sng" dirty="0" smtClean="0"/>
              <a:t>Destinations et routes migratoires</a:t>
            </a:r>
            <a:endParaRPr lang="fr-FR" sz="1600" b="1" u="sng" dirty="0"/>
          </a:p>
        </p:txBody>
      </p:sp>
      <p:sp>
        <p:nvSpPr>
          <p:cNvPr id="124" name="ZoneTexte 123"/>
          <p:cNvSpPr txBox="1"/>
          <p:nvPr/>
        </p:nvSpPr>
        <p:spPr>
          <a:xfrm>
            <a:off x="8049491" y="2022762"/>
            <a:ext cx="11021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u="sng" dirty="0" smtClean="0"/>
              <a:t>Vers la Lybie</a:t>
            </a:r>
            <a:endParaRPr lang="fr-FR" sz="1400" b="1" u="sng" dirty="0"/>
          </a:p>
        </p:txBody>
      </p:sp>
      <p:sp>
        <p:nvSpPr>
          <p:cNvPr id="125" name="ZoneTexte 124"/>
          <p:cNvSpPr txBox="1"/>
          <p:nvPr/>
        </p:nvSpPr>
        <p:spPr>
          <a:xfrm>
            <a:off x="8257309" y="2466108"/>
            <a:ext cx="3070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Routes migratoires et lieux stratégiques</a:t>
            </a:r>
            <a:endParaRPr lang="fr-FR" sz="1400" dirty="0"/>
          </a:p>
        </p:txBody>
      </p:sp>
      <p:cxnSp>
        <p:nvCxnSpPr>
          <p:cNvPr id="126" name="Connecteur droit avec flèche 125"/>
          <p:cNvCxnSpPr/>
          <p:nvPr/>
        </p:nvCxnSpPr>
        <p:spPr>
          <a:xfrm flipH="1" flipV="1">
            <a:off x="7695108" y="2548874"/>
            <a:ext cx="298965" cy="152763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8112599" y="2594751"/>
            <a:ext cx="59106" cy="55629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Forme libre 128"/>
          <p:cNvSpPr/>
          <p:nvPr/>
        </p:nvSpPr>
        <p:spPr>
          <a:xfrm>
            <a:off x="7671955" y="3445451"/>
            <a:ext cx="495300" cy="0"/>
          </a:xfrm>
          <a:custGeom>
            <a:avLst/>
            <a:gdLst>
              <a:gd name="connsiteX0" fmla="*/ 0 w 495300"/>
              <a:gd name="connsiteY0" fmla="*/ 0 h 0"/>
              <a:gd name="connsiteX1" fmla="*/ 495300 w 495300"/>
              <a:gd name="connsiteY1" fmla="*/ 0 h 0"/>
              <a:gd name="connsiteX2" fmla="*/ 495300 w 495300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300">
                <a:moveTo>
                  <a:pt x="0" y="0"/>
                </a:moveTo>
                <a:lnTo>
                  <a:pt x="495300" y="0"/>
                </a:lnTo>
                <a:lnTo>
                  <a:pt x="495300" y="0"/>
                </a:lnTo>
              </a:path>
            </a:pathLst>
          </a:cu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ZoneTexte 129"/>
          <p:cNvSpPr txBox="1"/>
          <p:nvPr/>
        </p:nvSpPr>
        <p:spPr>
          <a:xfrm>
            <a:off x="8257309" y="3325090"/>
            <a:ext cx="33203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Zone de concentration de départs vers l’UE</a:t>
            </a:r>
            <a:endParaRPr lang="fr-FR" sz="1400" dirty="0"/>
          </a:p>
        </p:txBody>
      </p:sp>
      <p:sp>
        <p:nvSpPr>
          <p:cNvPr id="131" name="Ellipse 130"/>
          <p:cNvSpPr/>
          <p:nvPr/>
        </p:nvSpPr>
        <p:spPr>
          <a:xfrm>
            <a:off x="7653771" y="2901662"/>
            <a:ext cx="478847" cy="201756"/>
          </a:xfrm>
          <a:prstGeom prst="ellipse">
            <a:avLst/>
          </a:prstGeom>
          <a:noFill/>
          <a:ln w="28575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ZoneTexte 131"/>
          <p:cNvSpPr txBox="1"/>
          <p:nvPr/>
        </p:nvSpPr>
        <p:spPr>
          <a:xfrm>
            <a:off x="8271164" y="2854035"/>
            <a:ext cx="16355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Zone de destination</a:t>
            </a:r>
            <a:endParaRPr lang="fr-FR" sz="1400" dirty="0"/>
          </a:p>
        </p:txBody>
      </p:sp>
      <p:sp>
        <p:nvSpPr>
          <p:cNvPr id="133" name="ZoneTexte 132"/>
          <p:cNvSpPr txBox="1"/>
          <p:nvPr/>
        </p:nvSpPr>
        <p:spPr>
          <a:xfrm>
            <a:off x="8118764" y="3906980"/>
            <a:ext cx="2415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u="sng" dirty="0" smtClean="0"/>
              <a:t>Vers l’UE et l’espace Schengen</a:t>
            </a:r>
            <a:endParaRPr lang="fr-FR" sz="1400" b="1" u="sng" dirty="0"/>
          </a:p>
        </p:txBody>
      </p:sp>
      <p:sp>
        <p:nvSpPr>
          <p:cNvPr id="134" name="Triangle isocèle 133"/>
          <p:cNvSpPr/>
          <p:nvPr/>
        </p:nvSpPr>
        <p:spPr>
          <a:xfrm rot="1931186">
            <a:off x="7787119" y="4375617"/>
            <a:ext cx="361659" cy="219359"/>
          </a:xfrm>
          <a:prstGeom prst="triangl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5" name="Ellipse 134"/>
          <p:cNvSpPr/>
          <p:nvPr/>
        </p:nvSpPr>
        <p:spPr>
          <a:xfrm>
            <a:off x="8172987" y="4480373"/>
            <a:ext cx="96591" cy="103398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ZoneTexte 135"/>
          <p:cNvSpPr txBox="1"/>
          <p:nvPr/>
        </p:nvSpPr>
        <p:spPr>
          <a:xfrm>
            <a:off x="8311738" y="4359232"/>
            <a:ext cx="34086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Lieu stratégique d’accès à l’espace Schengen</a:t>
            </a:r>
            <a:endParaRPr lang="fr-FR" sz="1400" dirty="0"/>
          </a:p>
        </p:txBody>
      </p:sp>
      <p:cxnSp>
        <p:nvCxnSpPr>
          <p:cNvPr id="137" name="Connecteur droit avec flèche 136"/>
          <p:cNvCxnSpPr/>
          <p:nvPr/>
        </p:nvCxnSpPr>
        <p:spPr>
          <a:xfrm flipV="1">
            <a:off x="7779204" y="4925787"/>
            <a:ext cx="104775" cy="2095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Forme libre 137"/>
          <p:cNvSpPr/>
          <p:nvPr/>
        </p:nvSpPr>
        <p:spPr>
          <a:xfrm>
            <a:off x="7830266" y="4768230"/>
            <a:ext cx="334019" cy="424256"/>
          </a:xfrm>
          <a:custGeom>
            <a:avLst/>
            <a:gdLst>
              <a:gd name="connsiteX0" fmla="*/ 336884 w 778145"/>
              <a:gd name="connsiteY0" fmla="*/ 998621 h 998621"/>
              <a:gd name="connsiteX1" fmla="*/ 770021 w 778145"/>
              <a:gd name="connsiteY1" fmla="*/ 794084 h 998621"/>
              <a:gd name="connsiteX2" fmla="*/ 0 w 778145"/>
              <a:gd name="connsiteY2" fmla="*/ 0 h 99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8145" h="998621">
                <a:moveTo>
                  <a:pt x="336884" y="998621"/>
                </a:moveTo>
                <a:cubicBezTo>
                  <a:pt x="581526" y="979571"/>
                  <a:pt x="826168" y="960521"/>
                  <a:pt x="770021" y="794084"/>
                </a:cubicBezTo>
                <a:cubicBezTo>
                  <a:pt x="713874" y="627647"/>
                  <a:pt x="356937" y="313823"/>
                  <a:pt x="0" y="0"/>
                </a:cubicBezTo>
              </a:path>
            </a:pathLst>
          </a:custGeom>
          <a:noFill/>
          <a:ln w="28575">
            <a:solidFill>
              <a:srgbClr val="0070C0"/>
            </a:solidFill>
            <a:prstDash val="lg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ZoneTexte 138"/>
          <p:cNvSpPr txBox="1"/>
          <p:nvPr/>
        </p:nvSpPr>
        <p:spPr>
          <a:xfrm>
            <a:off x="8333510" y="4838203"/>
            <a:ext cx="1415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Route migratoire</a:t>
            </a:r>
            <a:endParaRPr lang="fr-FR" sz="1400" dirty="0"/>
          </a:p>
        </p:txBody>
      </p:sp>
      <p:sp>
        <p:nvSpPr>
          <p:cNvPr id="140" name="ZoneTexte 139"/>
          <p:cNvSpPr txBox="1"/>
          <p:nvPr/>
        </p:nvSpPr>
        <p:spPr>
          <a:xfrm>
            <a:off x="8278319" y="5625089"/>
            <a:ext cx="9483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u="sng" dirty="0" smtClean="0"/>
              <a:t>Vers Israël</a:t>
            </a:r>
            <a:endParaRPr lang="fr-FR" sz="1400" b="1" u="sng" dirty="0"/>
          </a:p>
        </p:txBody>
      </p:sp>
      <p:sp>
        <p:nvSpPr>
          <p:cNvPr id="141" name="Forme libre 140"/>
          <p:cNvSpPr/>
          <p:nvPr/>
        </p:nvSpPr>
        <p:spPr>
          <a:xfrm>
            <a:off x="7938621" y="5612440"/>
            <a:ext cx="179615" cy="525237"/>
          </a:xfrm>
          <a:custGeom>
            <a:avLst/>
            <a:gdLst>
              <a:gd name="connsiteX0" fmla="*/ 440209 w 440209"/>
              <a:gd name="connsiteY0" fmla="*/ 2381250 h 2505155"/>
              <a:gd name="connsiteX1" fmla="*/ 173509 w 440209"/>
              <a:gd name="connsiteY1" fmla="*/ 2305050 h 2505155"/>
              <a:gd name="connsiteX2" fmla="*/ 2059 w 440209"/>
              <a:gd name="connsiteY2" fmla="*/ 504825 h 2505155"/>
              <a:gd name="connsiteX3" fmla="*/ 287809 w 440209"/>
              <a:gd name="connsiteY3" fmla="*/ 0 h 2505155"/>
              <a:gd name="connsiteX0" fmla="*/ 440209 w 440209"/>
              <a:gd name="connsiteY0" fmla="*/ 2381250 h 2381250"/>
              <a:gd name="connsiteX1" fmla="*/ 173509 w 440209"/>
              <a:gd name="connsiteY1" fmla="*/ 2305050 h 2381250"/>
              <a:gd name="connsiteX2" fmla="*/ 2059 w 440209"/>
              <a:gd name="connsiteY2" fmla="*/ 504825 h 2381250"/>
              <a:gd name="connsiteX3" fmla="*/ 287809 w 440209"/>
              <a:gd name="connsiteY3" fmla="*/ 0 h 2381250"/>
              <a:gd name="connsiteX0" fmla="*/ 440209 w 440209"/>
              <a:gd name="connsiteY0" fmla="*/ 2381250 h 2459922"/>
              <a:gd name="connsiteX1" fmla="*/ 173509 w 440209"/>
              <a:gd name="connsiteY1" fmla="*/ 2305050 h 2459922"/>
              <a:gd name="connsiteX2" fmla="*/ 2059 w 440209"/>
              <a:gd name="connsiteY2" fmla="*/ 504825 h 2459922"/>
              <a:gd name="connsiteX3" fmla="*/ 287809 w 440209"/>
              <a:gd name="connsiteY3" fmla="*/ 0 h 2459922"/>
              <a:gd name="connsiteX0" fmla="*/ 443821 w 443821"/>
              <a:gd name="connsiteY0" fmla="*/ 2381250 h 2414460"/>
              <a:gd name="connsiteX1" fmla="*/ 177121 w 443821"/>
              <a:gd name="connsiteY1" fmla="*/ 2305050 h 2414460"/>
              <a:gd name="connsiteX2" fmla="*/ 5671 w 443821"/>
              <a:gd name="connsiteY2" fmla="*/ 504825 h 2414460"/>
              <a:gd name="connsiteX3" fmla="*/ 291421 w 443821"/>
              <a:gd name="connsiteY3" fmla="*/ 0 h 2414460"/>
              <a:gd name="connsiteX0" fmla="*/ 442319 w 442319"/>
              <a:gd name="connsiteY0" fmla="*/ 2381250 h 2381250"/>
              <a:gd name="connsiteX1" fmla="*/ 175619 w 442319"/>
              <a:gd name="connsiteY1" fmla="*/ 2305050 h 2381250"/>
              <a:gd name="connsiteX2" fmla="*/ 4169 w 442319"/>
              <a:gd name="connsiteY2" fmla="*/ 504825 h 2381250"/>
              <a:gd name="connsiteX3" fmla="*/ 289919 w 442319"/>
              <a:gd name="connsiteY3" fmla="*/ 0 h 2381250"/>
              <a:gd name="connsiteX0" fmla="*/ 175619 w 289919"/>
              <a:gd name="connsiteY0" fmla="*/ 2305050 h 2305050"/>
              <a:gd name="connsiteX1" fmla="*/ 4169 w 289919"/>
              <a:gd name="connsiteY1" fmla="*/ 504825 h 2305050"/>
              <a:gd name="connsiteX2" fmla="*/ 289919 w 289919"/>
              <a:gd name="connsiteY2" fmla="*/ 0 h 2305050"/>
              <a:gd name="connsiteX0" fmla="*/ 114382 w 310325"/>
              <a:gd name="connsiteY0" fmla="*/ 982436 h 982436"/>
              <a:gd name="connsiteX1" fmla="*/ 24575 w 310325"/>
              <a:gd name="connsiteY1" fmla="*/ 504825 h 982436"/>
              <a:gd name="connsiteX2" fmla="*/ 310325 w 310325"/>
              <a:gd name="connsiteY2" fmla="*/ 0 h 982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325" h="982436">
                <a:moveTo>
                  <a:pt x="114382" y="982436"/>
                </a:moveTo>
                <a:cubicBezTo>
                  <a:pt x="-31726" y="901936"/>
                  <a:pt x="-8082" y="668564"/>
                  <a:pt x="24575" y="504825"/>
                </a:cubicBezTo>
                <a:cubicBezTo>
                  <a:pt x="57232" y="341086"/>
                  <a:pt x="176975" y="60325"/>
                  <a:pt x="310325" y="0"/>
                </a:cubicBezTo>
              </a:path>
            </a:pathLst>
          </a:custGeom>
          <a:noFill/>
          <a:ln w="12700">
            <a:solidFill>
              <a:srgbClr val="7030A0"/>
            </a:solidFill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4" name="Connecteur droit avec flèche 143"/>
          <p:cNvCxnSpPr/>
          <p:nvPr/>
        </p:nvCxnSpPr>
        <p:spPr>
          <a:xfrm flipV="1">
            <a:off x="2609636" y="1993186"/>
            <a:ext cx="308225" cy="8219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ZoneTexte 146"/>
          <p:cNvSpPr txBox="1"/>
          <p:nvPr/>
        </p:nvSpPr>
        <p:spPr>
          <a:xfrm>
            <a:off x="4114800" y="1710267"/>
            <a:ext cx="1541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accent5"/>
                </a:solidFill>
              </a:rPr>
              <a:t>Mer Méditerranée</a:t>
            </a:r>
          </a:p>
        </p:txBody>
      </p:sp>
      <p:sp>
        <p:nvSpPr>
          <p:cNvPr id="148" name="ZoneTexte 147"/>
          <p:cNvSpPr txBox="1"/>
          <p:nvPr/>
        </p:nvSpPr>
        <p:spPr>
          <a:xfrm>
            <a:off x="6214534" y="3200400"/>
            <a:ext cx="6412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accent5"/>
                </a:solidFill>
              </a:rPr>
              <a:t>Mer </a:t>
            </a:r>
          </a:p>
          <a:p>
            <a:r>
              <a:rPr lang="fr-FR" sz="1400" dirty="0" smtClean="0">
                <a:solidFill>
                  <a:schemeClr val="accent5"/>
                </a:solidFill>
              </a:rPr>
              <a:t>Rouge</a:t>
            </a:r>
          </a:p>
        </p:txBody>
      </p:sp>
      <p:sp>
        <p:nvSpPr>
          <p:cNvPr id="152" name="Rectangle 151"/>
          <p:cNvSpPr/>
          <p:nvPr/>
        </p:nvSpPr>
        <p:spPr>
          <a:xfrm>
            <a:off x="1895302" y="282634"/>
            <a:ext cx="5552902" cy="591866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Rectangle 152"/>
          <p:cNvSpPr/>
          <p:nvPr/>
        </p:nvSpPr>
        <p:spPr>
          <a:xfrm>
            <a:off x="7534102" y="285404"/>
            <a:ext cx="4286596" cy="591866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074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86" grpId="0" animBg="1"/>
      <p:bldP spid="13" grpId="0" animBg="1"/>
      <p:bldP spid="16" grpId="0" animBg="1"/>
      <p:bldP spid="17" grpId="0" animBg="1"/>
      <p:bldP spid="18" grpId="0" animBg="1"/>
      <p:bldP spid="20" grpId="0" animBg="1"/>
      <p:bldP spid="22" grpId="0" animBg="1"/>
      <p:bldP spid="25" grpId="0" animBg="1"/>
      <p:bldP spid="35" grpId="0"/>
      <p:bldP spid="37" grpId="0"/>
      <p:bldP spid="38" grpId="0"/>
      <p:bldP spid="2" grpId="0"/>
      <p:bldP spid="87" grpId="0" animBg="1"/>
      <p:bldP spid="85" grpId="0" animBg="1"/>
      <p:bldP spid="4" grpId="0" animBg="1"/>
      <p:bldP spid="5" grpId="0" animBg="1"/>
      <p:bldP spid="14" grpId="0" animBg="1"/>
      <p:bldP spid="21" grpId="0" animBg="1"/>
      <p:bldP spid="23" grpId="0" animBg="1"/>
      <p:bldP spid="24" grpId="0" animBg="1"/>
      <p:bldP spid="3" grpId="0"/>
      <p:bldP spid="28" grpId="0"/>
      <p:bldP spid="30" grpId="0"/>
      <p:bldP spid="31" grpId="0"/>
      <p:bldP spid="15" grpId="0"/>
      <p:bldP spid="32" grpId="0"/>
      <p:bldP spid="34" grpId="0"/>
      <p:bldP spid="36" grpId="0"/>
      <p:bldP spid="40" grpId="0" animBg="1"/>
      <p:bldP spid="41" grpId="0"/>
      <p:bldP spid="42" grpId="0"/>
      <p:bldP spid="43" grpId="0"/>
      <p:bldP spid="44" grpId="0"/>
      <p:bldP spid="46" grpId="0"/>
      <p:bldP spid="39" grpId="0"/>
      <p:bldP spid="96" grpId="0"/>
      <p:bldP spid="118" grpId="0"/>
      <p:bldP spid="119" grpId="0" animBg="1"/>
      <p:bldP spid="120" grpId="0"/>
      <p:bldP spid="123" grpId="0"/>
      <p:bldP spid="124" grpId="0"/>
      <p:bldP spid="125" grpId="0"/>
      <p:bldP spid="128" grpId="0" animBg="1"/>
      <p:bldP spid="129" grpId="0" animBg="1"/>
      <p:bldP spid="130" grpId="0"/>
      <p:bldP spid="131" grpId="0" animBg="1"/>
      <p:bldP spid="132" grpId="0"/>
      <p:bldP spid="133" grpId="0"/>
      <p:bldP spid="134" grpId="0" animBg="1"/>
      <p:bldP spid="135" grpId="0" animBg="1"/>
      <p:bldP spid="136" grpId="0"/>
      <p:bldP spid="138" grpId="0" animBg="1"/>
      <p:bldP spid="139" grpId="0"/>
      <p:bldP spid="140" grpId="0"/>
      <p:bldP spid="14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705100" y="1524000"/>
            <a:ext cx="3272368" cy="72111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 107"/>
          <p:cNvSpPr/>
          <p:nvPr/>
        </p:nvSpPr>
        <p:spPr>
          <a:xfrm>
            <a:off x="6190211" y="4429956"/>
            <a:ext cx="576349" cy="436098"/>
          </a:xfrm>
          <a:prstGeom prst="rect">
            <a:avLst/>
          </a:prstGeom>
          <a:pattFill prst="ltVert">
            <a:fgClr>
              <a:srgbClr val="FF0000"/>
            </a:fgClr>
            <a:bgClr>
              <a:schemeClr val="bg1"/>
            </a:bgClr>
          </a:pattFill>
          <a:ln w="63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86" name="Forme libre 85"/>
          <p:cNvSpPr/>
          <p:nvPr/>
        </p:nvSpPr>
        <p:spPr>
          <a:xfrm>
            <a:off x="2781300" y="2295525"/>
            <a:ext cx="495300" cy="0"/>
          </a:xfrm>
          <a:custGeom>
            <a:avLst/>
            <a:gdLst>
              <a:gd name="connsiteX0" fmla="*/ 0 w 495300"/>
              <a:gd name="connsiteY0" fmla="*/ 0 h 0"/>
              <a:gd name="connsiteX1" fmla="*/ 495300 w 495300"/>
              <a:gd name="connsiteY1" fmla="*/ 0 h 0"/>
              <a:gd name="connsiteX2" fmla="*/ 495300 w 495300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300">
                <a:moveTo>
                  <a:pt x="0" y="0"/>
                </a:moveTo>
                <a:lnTo>
                  <a:pt x="495300" y="0"/>
                </a:lnTo>
                <a:lnTo>
                  <a:pt x="495300" y="0"/>
                </a:lnTo>
              </a:path>
            </a:pathLst>
          </a:cu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676590" y="3820525"/>
            <a:ext cx="1434904" cy="1351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320822" y="1733252"/>
            <a:ext cx="333633" cy="97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725440" y="2331152"/>
            <a:ext cx="1911469" cy="14951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239037" y="1860998"/>
            <a:ext cx="96591" cy="103398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3073497" y="2277308"/>
            <a:ext cx="79966" cy="7996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4443358" y="2298169"/>
            <a:ext cx="59106" cy="55629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025562" y="2304543"/>
            <a:ext cx="59106" cy="55629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343726" y="3137269"/>
            <a:ext cx="59106" cy="55629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5542377" y="2520840"/>
            <a:ext cx="79966" cy="7996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6567613" y="4674145"/>
            <a:ext cx="79966" cy="7996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/>
          <p:cNvSpPr txBox="1"/>
          <p:nvPr/>
        </p:nvSpPr>
        <p:spPr>
          <a:xfrm>
            <a:off x="4172460" y="2330110"/>
            <a:ext cx="61106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i="1" dirty="0" smtClean="0"/>
              <a:t>Tobrouk</a:t>
            </a:r>
            <a:endParaRPr lang="fr-FR" sz="1000" i="1" dirty="0"/>
          </a:p>
        </p:txBody>
      </p:sp>
      <p:sp>
        <p:nvSpPr>
          <p:cNvPr id="37" name="ZoneTexte 36"/>
          <p:cNvSpPr txBox="1"/>
          <p:nvPr/>
        </p:nvSpPr>
        <p:spPr>
          <a:xfrm>
            <a:off x="2590924" y="1719011"/>
            <a:ext cx="5084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rgbClr val="0070C0"/>
                </a:solidFill>
              </a:rPr>
              <a:t>Lamp</a:t>
            </a:r>
            <a:r>
              <a:rPr lang="fr-FR" sz="1000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3304673" y="1499937"/>
            <a:ext cx="4587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70C0"/>
                </a:solidFill>
              </a:rPr>
              <a:t>Sicile</a:t>
            </a:r>
            <a:endParaRPr lang="fr-FR" sz="1000" dirty="0">
              <a:solidFill>
                <a:srgbClr val="0070C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5185610" y="4884819"/>
            <a:ext cx="738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>
                    <a:lumMod val="75000"/>
                  </a:schemeClr>
                </a:solidFill>
              </a:rPr>
              <a:t>SOUDAN</a:t>
            </a:r>
            <a:endParaRPr lang="fr-FR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6275615" y="5363791"/>
            <a:ext cx="7665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>
                    <a:lumMod val="75000"/>
                  </a:schemeClr>
                </a:solidFill>
              </a:rPr>
              <a:t>ETHIOPIE</a:t>
            </a:r>
            <a:endParaRPr lang="fr-FR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56" name="Connecteur droit avec flèche 55"/>
          <p:cNvCxnSpPr/>
          <p:nvPr/>
        </p:nvCxnSpPr>
        <p:spPr>
          <a:xfrm flipH="1" flipV="1">
            <a:off x="5811252" y="4668253"/>
            <a:ext cx="690237" cy="53563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/>
          <p:nvPr/>
        </p:nvCxnSpPr>
        <p:spPr>
          <a:xfrm flipH="1" flipV="1">
            <a:off x="3180349" y="2518612"/>
            <a:ext cx="173025" cy="559467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>
            <a:endCxn id="30" idx="3"/>
          </p:cNvCxnSpPr>
          <p:nvPr/>
        </p:nvCxnSpPr>
        <p:spPr>
          <a:xfrm flipH="1" flipV="1">
            <a:off x="5589929" y="2624012"/>
            <a:ext cx="125071" cy="1899862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avec flèche 72"/>
          <p:cNvCxnSpPr/>
          <p:nvPr/>
        </p:nvCxnSpPr>
        <p:spPr>
          <a:xfrm flipH="1" flipV="1">
            <a:off x="4131370" y="2365702"/>
            <a:ext cx="264418" cy="1261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avec flèche 77"/>
          <p:cNvCxnSpPr/>
          <p:nvPr/>
        </p:nvCxnSpPr>
        <p:spPr>
          <a:xfrm flipH="1" flipV="1">
            <a:off x="3214688" y="2366963"/>
            <a:ext cx="721518" cy="2381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Forme libre 86"/>
          <p:cNvSpPr/>
          <p:nvPr/>
        </p:nvSpPr>
        <p:spPr>
          <a:xfrm>
            <a:off x="5691781" y="2247900"/>
            <a:ext cx="442319" cy="2381250"/>
          </a:xfrm>
          <a:custGeom>
            <a:avLst/>
            <a:gdLst>
              <a:gd name="connsiteX0" fmla="*/ 440209 w 440209"/>
              <a:gd name="connsiteY0" fmla="*/ 2381250 h 2505155"/>
              <a:gd name="connsiteX1" fmla="*/ 173509 w 440209"/>
              <a:gd name="connsiteY1" fmla="*/ 2305050 h 2505155"/>
              <a:gd name="connsiteX2" fmla="*/ 2059 w 440209"/>
              <a:gd name="connsiteY2" fmla="*/ 504825 h 2505155"/>
              <a:gd name="connsiteX3" fmla="*/ 287809 w 440209"/>
              <a:gd name="connsiteY3" fmla="*/ 0 h 2505155"/>
              <a:gd name="connsiteX0" fmla="*/ 440209 w 440209"/>
              <a:gd name="connsiteY0" fmla="*/ 2381250 h 2381250"/>
              <a:gd name="connsiteX1" fmla="*/ 173509 w 440209"/>
              <a:gd name="connsiteY1" fmla="*/ 2305050 h 2381250"/>
              <a:gd name="connsiteX2" fmla="*/ 2059 w 440209"/>
              <a:gd name="connsiteY2" fmla="*/ 504825 h 2381250"/>
              <a:gd name="connsiteX3" fmla="*/ 287809 w 440209"/>
              <a:gd name="connsiteY3" fmla="*/ 0 h 2381250"/>
              <a:gd name="connsiteX0" fmla="*/ 440209 w 440209"/>
              <a:gd name="connsiteY0" fmla="*/ 2381250 h 2459922"/>
              <a:gd name="connsiteX1" fmla="*/ 173509 w 440209"/>
              <a:gd name="connsiteY1" fmla="*/ 2305050 h 2459922"/>
              <a:gd name="connsiteX2" fmla="*/ 2059 w 440209"/>
              <a:gd name="connsiteY2" fmla="*/ 504825 h 2459922"/>
              <a:gd name="connsiteX3" fmla="*/ 287809 w 440209"/>
              <a:gd name="connsiteY3" fmla="*/ 0 h 2459922"/>
              <a:gd name="connsiteX0" fmla="*/ 443821 w 443821"/>
              <a:gd name="connsiteY0" fmla="*/ 2381250 h 2414460"/>
              <a:gd name="connsiteX1" fmla="*/ 177121 w 443821"/>
              <a:gd name="connsiteY1" fmla="*/ 2305050 h 2414460"/>
              <a:gd name="connsiteX2" fmla="*/ 5671 w 443821"/>
              <a:gd name="connsiteY2" fmla="*/ 504825 h 2414460"/>
              <a:gd name="connsiteX3" fmla="*/ 291421 w 443821"/>
              <a:gd name="connsiteY3" fmla="*/ 0 h 2414460"/>
              <a:gd name="connsiteX0" fmla="*/ 442319 w 442319"/>
              <a:gd name="connsiteY0" fmla="*/ 2381250 h 2381250"/>
              <a:gd name="connsiteX1" fmla="*/ 175619 w 442319"/>
              <a:gd name="connsiteY1" fmla="*/ 2305050 h 2381250"/>
              <a:gd name="connsiteX2" fmla="*/ 4169 w 442319"/>
              <a:gd name="connsiteY2" fmla="*/ 504825 h 2381250"/>
              <a:gd name="connsiteX3" fmla="*/ 289919 w 442319"/>
              <a:gd name="connsiteY3" fmla="*/ 0 h 238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2319" h="2381250">
                <a:moveTo>
                  <a:pt x="442319" y="2381250"/>
                </a:moveTo>
                <a:cubicBezTo>
                  <a:pt x="353419" y="2355850"/>
                  <a:pt x="321727" y="2385550"/>
                  <a:pt x="175619" y="2305050"/>
                </a:cubicBezTo>
                <a:cubicBezTo>
                  <a:pt x="29511" y="2224550"/>
                  <a:pt x="-14881" y="889000"/>
                  <a:pt x="4169" y="504825"/>
                </a:cubicBezTo>
                <a:cubicBezTo>
                  <a:pt x="23219" y="120650"/>
                  <a:pt x="156569" y="60325"/>
                  <a:pt x="289919" y="0"/>
                </a:cubicBezTo>
              </a:path>
            </a:pathLst>
          </a:custGeom>
          <a:noFill/>
          <a:ln w="12700">
            <a:solidFill>
              <a:srgbClr val="7030A0"/>
            </a:solidFill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9" name="Connecteur droit avec flèche 88"/>
          <p:cNvCxnSpPr/>
          <p:nvPr/>
        </p:nvCxnSpPr>
        <p:spPr>
          <a:xfrm flipV="1">
            <a:off x="3057525" y="2009775"/>
            <a:ext cx="9525" cy="2286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/>
          <p:cNvCxnSpPr/>
          <p:nvPr/>
        </p:nvCxnSpPr>
        <p:spPr>
          <a:xfrm flipV="1">
            <a:off x="3152775" y="1981200"/>
            <a:ext cx="104775" cy="2095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avec flèche 92"/>
          <p:cNvCxnSpPr/>
          <p:nvPr/>
        </p:nvCxnSpPr>
        <p:spPr>
          <a:xfrm flipV="1">
            <a:off x="3140869" y="1752600"/>
            <a:ext cx="69056" cy="1404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Multiplier 97"/>
          <p:cNvSpPr/>
          <p:nvPr/>
        </p:nvSpPr>
        <p:spPr>
          <a:xfrm>
            <a:off x="5768481" y="2282331"/>
            <a:ext cx="194688" cy="218927"/>
          </a:xfrm>
          <a:prstGeom prst="mathMultiply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2733972" y="2281764"/>
            <a:ext cx="1885950" cy="276225"/>
          </a:xfrm>
          <a:prstGeom prst="ellipse">
            <a:avLst/>
          </a:prstGeom>
          <a:noFill/>
          <a:ln w="28575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riangle isocèle 3"/>
          <p:cNvSpPr/>
          <p:nvPr/>
        </p:nvSpPr>
        <p:spPr>
          <a:xfrm rot="1931186">
            <a:off x="3118139" y="1549289"/>
            <a:ext cx="361659" cy="219359"/>
          </a:xfrm>
          <a:prstGeom prst="triangl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 rot="2483804">
            <a:off x="3038553" y="954429"/>
            <a:ext cx="761865" cy="311791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 rot="3633493">
            <a:off x="5364165" y="3506369"/>
            <a:ext cx="2446729" cy="283779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709811" y="2353734"/>
            <a:ext cx="1266092" cy="14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160721" y="4924425"/>
            <a:ext cx="1041009" cy="9397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3020095" y="1931831"/>
            <a:ext cx="56479" cy="58894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4468854" y="3481442"/>
            <a:ext cx="59106" cy="55629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6023956" y="2033410"/>
            <a:ext cx="171797" cy="321426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5705860" y="4638123"/>
            <a:ext cx="79966" cy="7996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6169904" y="4441141"/>
            <a:ext cx="6254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i="1" u="sng" dirty="0" smtClean="0"/>
              <a:t>Asmara</a:t>
            </a:r>
            <a:endParaRPr lang="fr-FR" sz="1050" i="1" u="sng" dirty="0"/>
          </a:p>
        </p:txBody>
      </p:sp>
      <p:sp>
        <p:nvSpPr>
          <p:cNvPr id="28" name="ZoneTexte 27"/>
          <p:cNvSpPr txBox="1"/>
          <p:nvPr/>
        </p:nvSpPr>
        <p:spPr>
          <a:xfrm>
            <a:off x="4979068" y="4549941"/>
            <a:ext cx="7537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i="1" u="sng" dirty="0" smtClean="0"/>
              <a:t>Khartoum</a:t>
            </a:r>
            <a:endParaRPr lang="fr-FR" sz="1050" i="1" u="sng" dirty="0"/>
          </a:p>
        </p:txBody>
      </p:sp>
      <p:sp>
        <p:nvSpPr>
          <p:cNvPr id="30" name="ZoneTexte 29"/>
          <p:cNvSpPr txBox="1"/>
          <p:nvPr/>
        </p:nvSpPr>
        <p:spPr>
          <a:xfrm>
            <a:off x="4974055" y="2497054"/>
            <a:ext cx="61587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i="1" u="sng" dirty="0" smtClean="0"/>
              <a:t>Le Caire</a:t>
            </a:r>
            <a:endParaRPr lang="fr-FR" sz="1050" i="1" u="sng" dirty="0"/>
          </a:p>
        </p:txBody>
      </p:sp>
      <p:sp>
        <p:nvSpPr>
          <p:cNvPr id="31" name="ZoneTexte 30"/>
          <p:cNvSpPr txBox="1"/>
          <p:nvPr/>
        </p:nvSpPr>
        <p:spPr>
          <a:xfrm>
            <a:off x="2771775" y="2324100"/>
            <a:ext cx="52610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i="1" u="sng" dirty="0" smtClean="0"/>
              <a:t>Tripoli</a:t>
            </a:r>
            <a:endParaRPr lang="fr-FR" sz="1050" i="1" u="sng" dirty="0"/>
          </a:p>
        </p:txBody>
      </p:sp>
      <p:sp>
        <p:nvSpPr>
          <p:cNvPr id="15" name="ZoneTexte 14"/>
          <p:cNvSpPr txBox="1"/>
          <p:nvPr/>
        </p:nvSpPr>
        <p:spPr>
          <a:xfrm>
            <a:off x="4171950" y="3562350"/>
            <a:ext cx="5309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i="1" dirty="0" smtClean="0"/>
              <a:t>Koufra</a:t>
            </a:r>
            <a:endParaRPr lang="fr-FR" sz="1000" i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3067050" y="3162300"/>
            <a:ext cx="5004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i="1" dirty="0" smtClean="0"/>
              <a:t>Sebha</a:t>
            </a:r>
            <a:endParaRPr lang="fr-FR" sz="1000" i="1" dirty="0"/>
          </a:p>
        </p:txBody>
      </p:sp>
      <p:sp>
        <p:nvSpPr>
          <p:cNvPr id="34" name="ZoneTexte 33"/>
          <p:cNvSpPr txBox="1"/>
          <p:nvPr/>
        </p:nvSpPr>
        <p:spPr>
          <a:xfrm>
            <a:off x="3615578" y="2339508"/>
            <a:ext cx="5934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i="1" dirty="0" smtClean="0"/>
              <a:t>Bengazi</a:t>
            </a:r>
            <a:endParaRPr lang="fr-FR" sz="1000" i="1" dirty="0"/>
          </a:p>
        </p:txBody>
      </p:sp>
      <p:sp>
        <p:nvSpPr>
          <p:cNvPr id="36" name="ZoneTexte 35"/>
          <p:cNvSpPr txBox="1"/>
          <p:nvPr/>
        </p:nvSpPr>
        <p:spPr>
          <a:xfrm>
            <a:off x="3384469" y="1905616"/>
            <a:ext cx="5004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rgbClr val="0070C0"/>
                </a:solidFill>
              </a:rPr>
              <a:t>Malte</a:t>
            </a:r>
            <a:endParaRPr lang="fr-FR" sz="1000" dirty="0">
              <a:solidFill>
                <a:srgbClr val="0070C0"/>
              </a:solidFill>
            </a:endParaRPr>
          </a:p>
        </p:txBody>
      </p:sp>
      <p:sp>
        <p:nvSpPr>
          <p:cNvPr id="40" name="Forme libre 39"/>
          <p:cNvSpPr/>
          <p:nvPr/>
        </p:nvSpPr>
        <p:spPr>
          <a:xfrm>
            <a:off x="3007895" y="745958"/>
            <a:ext cx="778145" cy="998621"/>
          </a:xfrm>
          <a:custGeom>
            <a:avLst/>
            <a:gdLst>
              <a:gd name="connsiteX0" fmla="*/ 336884 w 778145"/>
              <a:gd name="connsiteY0" fmla="*/ 998621 h 998621"/>
              <a:gd name="connsiteX1" fmla="*/ 770021 w 778145"/>
              <a:gd name="connsiteY1" fmla="*/ 794084 h 998621"/>
              <a:gd name="connsiteX2" fmla="*/ 0 w 778145"/>
              <a:gd name="connsiteY2" fmla="*/ 0 h 99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8145" h="998621">
                <a:moveTo>
                  <a:pt x="336884" y="998621"/>
                </a:moveTo>
                <a:cubicBezTo>
                  <a:pt x="581526" y="979571"/>
                  <a:pt x="826168" y="960521"/>
                  <a:pt x="770021" y="794084"/>
                </a:cubicBezTo>
                <a:cubicBezTo>
                  <a:pt x="713874" y="627647"/>
                  <a:pt x="356937" y="313823"/>
                  <a:pt x="0" y="0"/>
                </a:cubicBezTo>
              </a:path>
            </a:pathLst>
          </a:custGeom>
          <a:noFill/>
          <a:ln w="28575">
            <a:solidFill>
              <a:srgbClr val="0070C0"/>
            </a:solidFill>
            <a:prstDash val="lg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4910388" y="3121192"/>
            <a:ext cx="659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>
                    <a:lumMod val="75000"/>
                  </a:schemeClr>
                </a:solidFill>
              </a:rPr>
              <a:t>EGYPTE</a:t>
            </a:r>
            <a:endParaRPr lang="fr-FR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3445042" y="2867526"/>
            <a:ext cx="520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solidFill>
                  <a:schemeClr val="accent6"/>
                </a:solidFill>
              </a:rPr>
              <a:t>LYBIE</a:t>
            </a:r>
            <a:endParaRPr lang="fr-FR" sz="1200" b="1" dirty="0">
              <a:solidFill>
                <a:schemeClr val="accent6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2274469" y="1681914"/>
            <a:ext cx="367216" cy="1100879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fr-FR" sz="1000" spc="-300" dirty="0" smtClean="0">
                <a:solidFill>
                  <a:schemeClr val="bg1">
                    <a:lumMod val="75000"/>
                  </a:schemeClr>
                </a:solidFill>
              </a:rPr>
              <a:t>TUNISIE</a:t>
            </a:r>
            <a:endParaRPr lang="fr-FR" sz="1000" spc="-3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6059904" y="4167984"/>
            <a:ext cx="835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solidFill>
                  <a:srgbClr val="FF0000"/>
                </a:solidFill>
              </a:rPr>
              <a:t>ERYTHREE</a:t>
            </a:r>
            <a:endParaRPr lang="fr-FR" sz="1200" b="1" dirty="0">
              <a:solidFill>
                <a:srgbClr val="FF0000"/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6145127" y="2042360"/>
            <a:ext cx="570990" cy="2616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fr-FR" sz="1100" dirty="0" smtClean="0">
                <a:solidFill>
                  <a:srgbClr val="7030A0"/>
                </a:solidFill>
              </a:rPr>
              <a:t>ISRAEL</a:t>
            </a:r>
            <a:endParaRPr lang="fr-FR" sz="1100" dirty="0">
              <a:solidFill>
                <a:srgbClr val="7030A0"/>
              </a:solidFill>
            </a:endParaRPr>
          </a:p>
        </p:txBody>
      </p:sp>
      <p:cxnSp>
        <p:nvCxnSpPr>
          <p:cNvPr id="58" name="Connecteur droit avec flèche 57"/>
          <p:cNvCxnSpPr/>
          <p:nvPr/>
        </p:nvCxnSpPr>
        <p:spPr>
          <a:xfrm flipH="1" flipV="1">
            <a:off x="4596064" y="3585411"/>
            <a:ext cx="1010652" cy="1010652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/>
          <p:nvPr/>
        </p:nvCxnSpPr>
        <p:spPr>
          <a:xfrm flipH="1" flipV="1">
            <a:off x="3497180" y="3172327"/>
            <a:ext cx="846220" cy="316831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/>
          <p:nvPr/>
        </p:nvCxnSpPr>
        <p:spPr>
          <a:xfrm flipH="1" flipV="1">
            <a:off x="4538151" y="2354173"/>
            <a:ext cx="972312" cy="172458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avec flèche 83"/>
          <p:cNvCxnSpPr/>
          <p:nvPr/>
        </p:nvCxnSpPr>
        <p:spPr>
          <a:xfrm flipH="1" flipV="1">
            <a:off x="4124325" y="2457450"/>
            <a:ext cx="333375" cy="942975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ZoneTexte 38"/>
          <p:cNvSpPr txBox="1"/>
          <p:nvPr/>
        </p:nvSpPr>
        <p:spPr>
          <a:xfrm>
            <a:off x="3228472" y="990600"/>
            <a:ext cx="5100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ITALIE</a:t>
            </a:r>
            <a:endParaRPr lang="fr-FR" sz="1000" b="1" dirty="0"/>
          </a:p>
        </p:txBody>
      </p:sp>
      <p:sp>
        <p:nvSpPr>
          <p:cNvPr id="96" name="ZoneTexte 95"/>
          <p:cNvSpPr txBox="1"/>
          <p:nvPr/>
        </p:nvSpPr>
        <p:spPr>
          <a:xfrm>
            <a:off x="2600325" y="457200"/>
            <a:ext cx="4356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>
                <a:solidFill>
                  <a:schemeClr val="accent5"/>
                </a:solidFill>
              </a:rPr>
              <a:t>U.E</a:t>
            </a:r>
            <a:endParaRPr lang="fr-FR" sz="1400" b="1" dirty="0">
              <a:solidFill>
                <a:schemeClr val="accent5"/>
              </a:solidFill>
            </a:endParaRPr>
          </a:p>
        </p:txBody>
      </p:sp>
      <p:sp>
        <p:nvSpPr>
          <p:cNvPr id="103" name="Ellipse 102"/>
          <p:cNvSpPr/>
          <p:nvPr/>
        </p:nvSpPr>
        <p:spPr>
          <a:xfrm>
            <a:off x="2847975" y="1552575"/>
            <a:ext cx="923925" cy="666750"/>
          </a:xfrm>
          <a:prstGeom prst="ellipse">
            <a:avLst/>
          </a:prstGeom>
          <a:noFill/>
          <a:ln cmpd="dbl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Multiplier 103"/>
          <p:cNvSpPr/>
          <p:nvPr/>
        </p:nvSpPr>
        <p:spPr>
          <a:xfrm>
            <a:off x="3164981" y="2764931"/>
            <a:ext cx="194688" cy="218927"/>
          </a:xfrm>
          <a:prstGeom prst="mathMultiply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Multiplier 104"/>
          <p:cNvSpPr/>
          <p:nvPr/>
        </p:nvSpPr>
        <p:spPr>
          <a:xfrm>
            <a:off x="4219081" y="2815731"/>
            <a:ext cx="194688" cy="218927"/>
          </a:xfrm>
          <a:prstGeom prst="mathMultiply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Multiplier 105"/>
          <p:cNvSpPr/>
          <p:nvPr/>
        </p:nvSpPr>
        <p:spPr>
          <a:xfrm>
            <a:off x="4168281" y="2244231"/>
            <a:ext cx="194688" cy="218927"/>
          </a:xfrm>
          <a:prstGeom prst="mathMultiply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Multiplier 106"/>
          <p:cNvSpPr/>
          <p:nvPr/>
        </p:nvSpPr>
        <p:spPr>
          <a:xfrm>
            <a:off x="5679581" y="3425331"/>
            <a:ext cx="194688" cy="218927"/>
          </a:xfrm>
          <a:prstGeom prst="mathMultiply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ZoneTexte 117"/>
          <p:cNvSpPr txBox="1"/>
          <p:nvPr/>
        </p:nvSpPr>
        <p:spPr>
          <a:xfrm>
            <a:off x="7539536" y="271229"/>
            <a:ext cx="25026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C) </a:t>
            </a:r>
            <a:r>
              <a:rPr lang="fr-FR" sz="1600" b="1" u="sng" dirty="0" smtClean="0"/>
              <a:t>Une migration périlleuse</a:t>
            </a:r>
            <a:endParaRPr lang="fr-FR" sz="1600" b="1" u="sng" dirty="0"/>
          </a:p>
        </p:txBody>
      </p:sp>
      <p:sp>
        <p:nvSpPr>
          <p:cNvPr id="88" name="Rectangle 87"/>
          <p:cNvSpPr/>
          <p:nvPr/>
        </p:nvSpPr>
        <p:spPr>
          <a:xfrm>
            <a:off x="6199736" y="4426781"/>
            <a:ext cx="576349" cy="436098"/>
          </a:xfrm>
          <a:prstGeom prst="rect">
            <a:avLst/>
          </a:prstGeom>
          <a:noFill/>
          <a:ln w="762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90" name="Rectangle 89"/>
          <p:cNvSpPr/>
          <p:nvPr/>
        </p:nvSpPr>
        <p:spPr>
          <a:xfrm>
            <a:off x="7663411" y="878190"/>
            <a:ext cx="498456" cy="324077"/>
          </a:xfrm>
          <a:prstGeom prst="rect">
            <a:avLst/>
          </a:prstGeom>
          <a:noFill/>
          <a:ln w="762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7" name="ZoneTexte 6"/>
          <p:cNvSpPr txBox="1"/>
          <p:nvPr/>
        </p:nvSpPr>
        <p:spPr>
          <a:xfrm>
            <a:off x="8297334" y="880534"/>
            <a:ext cx="15614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Frontières fermées</a:t>
            </a:r>
          </a:p>
        </p:txBody>
      </p:sp>
      <p:sp>
        <p:nvSpPr>
          <p:cNvPr id="19" name="Triangle isocèle 18"/>
          <p:cNvSpPr/>
          <p:nvPr/>
        </p:nvSpPr>
        <p:spPr>
          <a:xfrm>
            <a:off x="6553200" y="4995333"/>
            <a:ext cx="287867" cy="287867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Triangle isocèle 91"/>
          <p:cNvSpPr/>
          <p:nvPr/>
        </p:nvSpPr>
        <p:spPr>
          <a:xfrm>
            <a:off x="5452533" y="4199467"/>
            <a:ext cx="287867" cy="287867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Triangle isocèle 93"/>
          <p:cNvSpPr/>
          <p:nvPr/>
        </p:nvSpPr>
        <p:spPr>
          <a:xfrm>
            <a:off x="7806266" y="1574798"/>
            <a:ext cx="287867" cy="287867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ZoneTexte 94"/>
          <p:cNvSpPr txBox="1"/>
          <p:nvPr/>
        </p:nvSpPr>
        <p:spPr>
          <a:xfrm>
            <a:off x="8263469" y="1524000"/>
            <a:ext cx="3522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Camps de réfugiés que les migrants cherchent à éviter</a:t>
            </a:r>
          </a:p>
        </p:txBody>
      </p:sp>
      <p:sp>
        <p:nvSpPr>
          <p:cNvPr id="97" name="Multiplier 96"/>
          <p:cNvSpPr/>
          <p:nvPr/>
        </p:nvSpPr>
        <p:spPr>
          <a:xfrm>
            <a:off x="7847049" y="3289864"/>
            <a:ext cx="194688" cy="218927"/>
          </a:xfrm>
          <a:prstGeom prst="mathMultiply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ZoneTexte 98"/>
          <p:cNvSpPr txBox="1"/>
          <p:nvPr/>
        </p:nvSpPr>
        <p:spPr>
          <a:xfrm>
            <a:off x="8348135" y="3217333"/>
            <a:ext cx="3522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Risque de racket et/ou d’esclavage</a:t>
            </a:r>
          </a:p>
        </p:txBody>
      </p:sp>
      <p:sp>
        <p:nvSpPr>
          <p:cNvPr id="100" name="Ellipse 99"/>
          <p:cNvSpPr/>
          <p:nvPr/>
        </p:nvSpPr>
        <p:spPr>
          <a:xfrm>
            <a:off x="7657041" y="3889375"/>
            <a:ext cx="674159" cy="343958"/>
          </a:xfrm>
          <a:prstGeom prst="ellipse">
            <a:avLst/>
          </a:prstGeom>
          <a:noFill/>
          <a:ln cmpd="dbl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ZoneTexte 100"/>
          <p:cNvSpPr txBox="1"/>
          <p:nvPr/>
        </p:nvSpPr>
        <p:spPr>
          <a:xfrm>
            <a:off x="8382002" y="3911600"/>
            <a:ext cx="3522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Risque de noyade</a:t>
            </a:r>
          </a:p>
        </p:txBody>
      </p:sp>
      <p:sp>
        <p:nvSpPr>
          <p:cNvPr id="27" name="Ellipse 26"/>
          <p:cNvSpPr/>
          <p:nvPr/>
        </p:nvSpPr>
        <p:spPr>
          <a:xfrm>
            <a:off x="2844800" y="2573867"/>
            <a:ext cx="3268133" cy="1405466"/>
          </a:xfrm>
          <a:prstGeom prst="ellipse">
            <a:avLst/>
          </a:prstGeom>
          <a:noFill/>
          <a:ln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7636934" y="2404533"/>
            <a:ext cx="643467" cy="423334"/>
          </a:xfrm>
          <a:prstGeom prst="ellipse">
            <a:avLst/>
          </a:prstGeom>
          <a:noFill/>
          <a:ln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ZoneTexte 108"/>
          <p:cNvSpPr txBox="1"/>
          <p:nvPr/>
        </p:nvSpPr>
        <p:spPr>
          <a:xfrm>
            <a:off x="8365069" y="2455333"/>
            <a:ext cx="3522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Zone désertique difficile à franchir</a:t>
            </a:r>
          </a:p>
        </p:txBody>
      </p:sp>
      <p:sp>
        <p:nvSpPr>
          <p:cNvPr id="29" name="Forme libre 28"/>
          <p:cNvSpPr/>
          <p:nvPr/>
        </p:nvSpPr>
        <p:spPr>
          <a:xfrm>
            <a:off x="5943599" y="2269067"/>
            <a:ext cx="152400" cy="152400"/>
          </a:xfrm>
          <a:custGeom>
            <a:avLst/>
            <a:gdLst>
              <a:gd name="connsiteX0" fmla="*/ 0 w 152400"/>
              <a:gd name="connsiteY0" fmla="*/ 0 h 152400"/>
              <a:gd name="connsiteX1" fmla="*/ 152400 w 152400"/>
              <a:gd name="connsiteY1" fmla="*/ 152400 h 152400"/>
              <a:gd name="connsiteX2" fmla="*/ 152400 w 152400"/>
              <a:gd name="connsiteY2" fmla="*/ 1524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400" h="152400">
                <a:moveTo>
                  <a:pt x="0" y="0"/>
                </a:moveTo>
                <a:lnTo>
                  <a:pt x="152400" y="152400"/>
                </a:lnTo>
                <a:lnTo>
                  <a:pt x="152400" y="152400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Forme libre 109"/>
          <p:cNvSpPr/>
          <p:nvPr/>
        </p:nvSpPr>
        <p:spPr>
          <a:xfrm>
            <a:off x="7907867" y="4741333"/>
            <a:ext cx="152400" cy="152400"/>
          </a:xfrm>
          <a:custGeom>
            <a:avLst/>
            <a:gdLst>
              <a:gd name="connsiteX0" fmla="*/ 0 w 152400"/>
              <a:gd name="connsiteY0" fmla="*/ 0 h 152400"/>
              <a:gd name="connsiteX1" fmla="*/ 152400 w 152400"/>
              <a:gd name="connsiteY1" fmla="*/ 152400 h 152400"/>
              <a:gd name="connsiteX2" fmla="*/ 152400 w 152400"/>
              <a:gd name="connsiteY2" fmla="*/ 1524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400" h="152400">
                <a:moveTo>
                  <a:pt x="0" y="0"/>
                </a:moveTo>
                <a:lnTo>
                  <a:pt x="152400" y="152400"/>
                </a:lnTo>
                <a:lnTo>
                  <a:pt x="152400" y="152400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ZoneTexte 111"/>
          <p:cNvSpPr txBox="1"/>
          <p:nvPr/>
        </p:nvSpPr>
        <p:spPr>
          <a:xfrm>
            <a:off x="8365070" y="4690533"/>
            <a:ext cx="3522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Mur de barbelés de plus de 200 km de long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1895302" y="282634"/>
            <a:ext cx="5552902" cy="591866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Rectangle 114"/>
          <p:cNvSpPr/>
          <p:nvPr/>
        </p:nvSpPr>
        <p:spPr>
          <a:xfrm>
            <a:off x="7534102" y="285404"/>
            <a:ext cx="4286596" cy="591866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142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98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88" grpId="0" animBg="1"/>
      <p:bldP spid="90" grpId="0" animBg="1"/>
      <p:bldP spid="7" grpId="0"/>
      <p:bldP spid="19" grpId="0" animBg="1"/>
      <p:bldP spid="92" grpId="0" animBg="1"/>
      <p:bldP spid="94" grpId="0" animBg="1"/>
      <p:bldP spid="95" grpId="0"/>
      <p:bldP spid="97" grpId="0" animBg="1"/>
      <p:bldP spid="99" grpId="0"/>
      <p:bldP spid="100" grpId="0" animBg="1"/>
      <p:bldP spid="101" grpId="0"/>
      <p:bldP spid="27" grpId="0" animBg="1"/>
      <p:bldP spid="102" grpId="0" animBg="1"/>
      <p:bldP spid="109" grpId="0"/>
      <p:bldP spid="29" grpId="0" animBg="1"/>
      <p:bldP spid="110" grpId="0" animBg="1"/>
      <p:bldP spid="1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90827" y="914400"/>
            <a:ext cx="15919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A) </a:t>
            </a:r>
            <a:r>
              <a:rPr lang="fr-FR" sz="1600" b="1" u="sng" dirty="0" smtClean="0"/>
              <a:t>Un pays à fuir</a:t>
            </a:r>
            <a:endParaRPr lang="fr-FR" sz="1600" b="1" u="sng" dirty="0"/>
          </a:p>
        </p:txBody>
      </p:sp>
      <p:sp>
        <p:nvSpPr>
          <p:cNvPr id="3" name="Rectangle 2"/>
          <p:cNvSpPr/>
          <p:nvPr/>
        </p:nvSpPr>
        <p:spPr>
          <a:xfrm>
            <a:off x="748539" y="1429528"/>
            <a:ext cx="576349" cy="436098"/>
          </a:xfrm>
          <a:prstGeom prst="rect">
            <a:avLst/>
          </a:prstGeom>
          <a:pattFill prst="ltVert">
            <a:fgClr>
              <a:srgbClr val="FF0000"/>
            </a:fgClr>
            <a:bgClr>
              <a:schemeClr val="bg1"/>
            </a:bgClr>
          </a:pattFill>
          <a:ln w="63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4" name="ZoneTexte 3"/>
          <p:cNvSpPr txBox="1"/>
          <p:nvPr/>
        </p:nvSpPr>
        <p:spPr>
          <a:xfrm>
            <a:off x="1346824" y="1408274"/>
            <a:ext cx="3186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D</a:t>
            </a:r>
            <a:r>
              <a:rPr lang="fr-FR" sz="1400" dirty="0" smtClean="0"/>
              <a:t>ictature sanglante, camps de détention,</a:t>
            </a:r>
          </a:p>
          <a:p>
            <a:r>
              <a:rPr lang="fr-FR" sz="1400" dirty="0" smtClean="0"/>
              <a:t>1/5</a:t>
            </a:r>
            <a:r>
              <a:rPr lang="fr-FR" sz="1400" baseline="30000" dirty="0" smtClean="0"/>
              <a:t>ème</a:t>
            </a:r>
            <a:r>
              <a:rPr lang="fr-FR" sz="1400" dirty="0" smtClean="0"/>
              <a:t> de la population a déjà fui.</a:t>
            </a:r>
            <a:endParaRPr lang="fr-FR" sz="1400" dirty="0"/>
          </a:p>
        </p:txBody>
      </p:sp>
      <p:sp>
        <p:nvSpPr>
          <p:cNvPr id="5" name="ZoneTexte 4"/>
          <p:cNvSpPr txBox="1"/>
          <p:nvPr/>
        </p:nvSpPr>
        <p:spPr>
          <a:xfrm>
            <a:off x="692621" y="2246888"/>
            <a:ext cx="32987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B) </a:t>
            </a:r>
            <a:r>
              <a:rPr lang="fr-FR" sz="1600" b="1" u="sng" dirty="0" smtClean="0"/>
              <a:t>Destinations et routes migratoires</a:t>
            </a:r>
            <a:endParaRPr lang="fr-FR" sz="1600" b="1" u="sng" dirty="0"/>
          </a:p>
        </p:txBody>
      </p:sp>
      <p:sp>
        <p:nvSpPr>
          <p:cNvPr id="6" name="ZoneTexte 5"/>
          <p:cNvSpPr txBox="1"/>
          <p:nvPr/>
        </p:nvSpPr>
        <p:spPr>
          <a:xfrm>
            <a:off x="1233055" y="2604653"/>
            <a:ext cx="11021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u="sng" dirty="0" smtClean="0"/>
              <a:t>Vers la Lybie</a:t>
            </a:r>
            <a:endParaRPr lang="fr-FR" sz="1400" b="1" u="sng" dirty="0"/>
          </a:p>
        </p:txBody>
      </p:sp>
      <p:sp>
        <p:nvSpPr>
          <p:cNvPr id="7" name="ZoneTexte 6"/>
          <p:cNvSpPr txBox="1"/>
          <p:nvPr/>
        </p:nvSpPr>
        <p:spPr>
          <a:xfrm>
            <a:off x="1440873" y="3047999"/>
            <a:ext cx="30705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Routes migratoires et lieux stratégiques</a:t>
            </a:r>
            <a:endParaRPr lang="fr-FR" sz="1400" dirty="0"/>
          </a:p>
        </p:txBody>
      </p:sp>
      <p:cxnSp>
        <p:nvCxnSpPr>
          <p:cNvPr id="8" name="Connecteur droit avec flèche 7"/>
          <p:cNvCxnSpPr/>
          <p:nvPr/>
        </p:nvCxnSpPr>
        <p:spPr>
          <a:xfrm flipH="1" flipV="1">
            <a:off x="878672" y="3130765"/>
            <a:ext cx="298965" cy="152763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296163" y="3176642"/>
            <a:ext cx="59106" cy="55629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855519" y="4027342"/>
            <a:ext cx="495300" cy="0"/>
          </a:xfrm>
          <a:custGeom>
            <a:avLst/>
            <a:gdLst>
              <a:gd name="connsiteX0" fmla="*/ 0 w 495300"/>
              <a:gd name="connsiteY0" fmla="*/ 0 h 0"/>
              <a:gd name="connsiteX1" fmla="*/ 495300 w 495300"/>
              <a:gd name="connsiteY1" fmla="*/ 0 h 0"/>
              <a:gd name="connsiteX2" fmla="*/ 495300 w 495300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300">
                <a:moveTo>
                  <a:pt x="0" y="0"/>
                </a:moveTo>
                <a:lnTo>
                  <a:pt x="495300" y="0"/>
                </a:lnTo>
                <a:lnTo>
                  <a:pt x="495300" y="0"/>
                </a:lnTo>
              </a:path>
            </a:pathLst>
          </a:cu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1440873" y="3906981"/>
            <a:ext cx="33203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Zone de concentration de départs vers l’UE</a:t>
            </a:r>
            <a:endParaRPr lang="fr-FR" sz="1400" dirty="0"/>
          </a:p>
        </p:txBody>
      </p:sp>
      <p:sp>
        <p:nvSpPr>
          <p:cNvPr id="12" name="Ellipse 11"/>
          <p:cNvSpPr/>
          <p:nvPr/>
        </p:nvSpPr>
        <p:spPr>
          <a:xfrm>
            <a:off x="837335" y="3483553"/>
            <a:ext cx="478847" cy="201756"/>
          </a:xfrm>
          <a:prstGeom prst="ellipse">
            <a:avLst/>
          </a:prstGeom>
          <a:noFill/>
          <a:ln w="28575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1454728" y="3435926"/>
            <a:ext cx="16355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Zone de destination</a:t>
            </a:r>
            <a:endParaRPr lang="fr-FR" sz="1400" dirty="0"/>
          </a:p>
        </p:txBody>
      </p:sp>
      <p:sp>
        <p:nvSpPr>
          <p:cNvPr id="14" name="ZoneTexte 13"/>
          <p:cNvSpPr txBox="1"/>
          <p:nvPr/>
        </p:nvSpPr>
        <p:spPr>
          <a:xfrm>
            <a:off x="1302328" y="4488871"/>
            <a:ext cx="2415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u="sng" dirty="0" smtClean="0"/>
              <a:t>Vers l’UE et l’espace Schengen</a:t>
            </a:r>
            <a:endParaRPr lang="fr-FR" sz="1400" b="1" u="sng" dirty="0"/>
          </a:p>
        </p:txBody>
      </p:sp>
      <p:sp>
        <p:nvSpPr>
          <p:cNvPr id="15" name="Triangle isocèle 14"/>
          <p:cNvSpPr/>
          <p:nvPr/>
        </p:nvSpPr>
        <p:spPr>
          <a:xfrm rot="1931186">
            <a:off x="970683" y="4957508"/>
            <a:ext cx="361659" cy="219359"/>
          </a:xfrm>
          <a:prstGeom prst="triangl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1356551" y="5062264"/>
            <a:ext cx="96591" cy="103398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1495302" y="4941123"/>
            <a:ext cx="34086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Lieu stratégique d’accès à l’espace Schengen</a:t>
            </a:r>
            <a:endParaRPr lang="fr-FR" sz="1400" dirty="0"/>
          </a:p>
        </p:txBody>
      </p:sp>
      <p:cxnSp>
        <p:nvCxnSpPr>
          <p:cNvPr id="18" name="Connecteur droit avec flèche 17"/>
          <p:cNvCxnSpPr/>
          <p:nvPr/>
        </p:nvCxnSpPr>
        <p:spPr>
          <a:xfrm flipV="1">
            <a:off x="962768" y="5507678"/>
            <a:ext cx="104775" cy="2095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orme libre 18"/>
          <p:cNvSpPr/>
          <p:nvPr/>
        </p:nvSpPr>
        <p:spPr>
          <a:xfrm>
            <a:off x="1013830" y="5350121"/>
            <a:ext cx="334019" cy="424256"/>
          </a:xfrm>
          <a:custGeom>
            <a:avLst/>
            <a:gdLst>
              <a:gd name="connsiteX0" fmla="*/ 336884 w 778145"/>
              <a:gd name="connsiteY0" fmla="*/ 998621 h 998621"/>
              <a:gd name="connsiteX1" fmla="*/ 770021 w 778145"/>
              <a:gd name="connsiteY1" fmla="*/ 794084 h 998621"/>
              <a:gd name="connsiteX2" fmla="*/ 0 w 778145"/>
              <a:gd name="connsiteY2" fmla="*/ 0 h 99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8145" h="998621">
                <a:moveTo>
                  <a:pt x="336884" y="998621"/>
                </a:moveTo>
                <a:cubicBezTo>
                  <a:pt x="581526" y="979571"/>
                  <a:pt x="826168" y="960521"/>
                  <a:pt x="770021" y="794084"/>
                </a:cubicBezTo>
                <a:cubicBezTo>
                  <a:pt x="713874" y="627647"/>
                  <a:pt x="356937" y="313823"/>
                  <a:pt x="0" y="0"/>
                </a:cubicBezTo>
              </a:path>
            </a:pathLst>
          </a:custGeom>
          <a:noFill/>
          <a:ln w="28575">
            <a:solidFill>
              <a:srgbClr val="0070C0"/>
            </a:solidFill>
            <a:prstDash val="lg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1517074" y="5420094"/>
            <a:ext cx="1415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Route migratoire</a:t>
            </a:r>
            <a:endParaRPr lang="fr-FR" sz="1400" dirty="0"/>
          </a:p>
        </p:txBody>
      </p:sp>
      <p:sp>
        <p:nvSpPr>
          <p:cNvPr id="21" name="ZoneTexte 20"/>
          <p:cNvSpPr txBox="1"/>
          <p:nvPr/>
        </p:nvSpPr>
        <p:spPr>
          <a:xfrm>
            <a:off x="1461883" y="6206980"/>
            <a:ext cx="9483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u="sng" dirty="0" smtClean="0"/>
              <a:t>Vers Israël</a:t>
            </a:r>
            <a:endParaRPr lang="fr-FR" sz="1400" b="1" u="sng" dirty="0"/>
          </a:p>
        </p:txBody>
      </p:sp>
      <p:sp>
        <p:nvSpPr>
          <p:cNvPr id="22" name="Forme libre 21"/>
          <p:cNvSpPr/>
          <p:nvPr/>
        </p:nvSpPr>
        <p:spPr>
          <a:xfrm>
            <a:off x="1122185" y="6194331"/>
            <a:ext cx="179615" cy="525237"/>
          </a:xfrm>
          <a:custGeom>
            <a:avLst/>
            <a:gdLst>
              <a:gd name="connsiteX0" fmla="*/ 440209 w 440209"/>
              <a:gd name="connsiteY0" fmla="*/ 2381250 h 2505155"/>
              <a:gd name="connsiteX1" fmla="*/ 173509 w 440209"/>
              <a:gd name="connsiteY1" fmla="*/ 2305050 h 2505155"/>
              <a:gd name="connsiteX2" fmla="*/ 2059 w 440209"/>
              <a:gd name="connsiteY2" fmla="*/ 504825 h 2505155"/>
              <a:gd name="connsiteX3" fmla="*/ 287809 w 440209"/>
              <a:gd name="connsiteY3" fmla="*/ 0 h 2505155"/>
              <a:gd name="connsiteX0" fmla="*/ 440209 w 440209"/>
              <a:gd name="connsiteY0" fmla="*/ 2381250 h 2381250"/>
              <a:gd name="connsiteX1" fmla="*/ 173509 w 440209"/>
              <a:gd name="connsiteY1" fmla="*/ 2305050 h 2381250"/>
              <a:gd name="connsiteX2" fmla="*/ 2059 w 440209"/>
              <a:gd name="connsiteY2" fmla="*/ 504825 h 2381250"/>
              <a:gd name="connsiteX3" fmla="*/ 287809 w 440209"/>
              <a:gd name="connsiteY3" fmla="*/ 0 h 2381250"/>
              <a:gd name="connsiteX0" fmla="*/ 440209 w 440209"/>
              <a:gd name="connsiteY0" fmla="*/ 2381250 h 2459922"/>
              <a:gd name="connsiteX1" fmla="*/ 173509 w 440209"/>
              <a:gd name="connsiteY1" fmla="*/ 2305050 h 2459922"/>
              <a:gd name="connsiteX2" fmla="*/ 2059 w 440209"/>
              <a:gd name="connsiteY2" fmla="*/ 504825 h 2459922"/>
              <a:gd name="connsiteX3" fmla="*/ 287809 w 440209"/>
              <a:gd name="connsiteY3" fmla="*/ 0 h 2459922"/>
              <a:gd name="connsiteX0" fmla="*/ 443821 w 443821"/>
              <a:gd name="connsiteY0" fmla="*/ 2381250 h 2414460"/>
              <a:gd name="connsiteX1" fmla="*/ 177121 w 443821"/>
              <a:gd name="connsiteY1" fmla="*/ 2305050 h 2414460"/>
              <a:gd name="connsiteX2" fmla="*/ 5671 w 443821"/>
              <a:gd name="connsiteY2" fmla="*/ 504825 h 2414460"/>
              <a:gd name="connsiteX3" fmla="*/ 291421 w 443821"/>
              <a:gd name="connsiteY3" fmla="*/ 0 h 2414460"/>
              <a:gd name="connsiteX0" fmla="*/ 442319 w 442319"/>
              <a:gd name="connsiteY0" fmla="*/ 2381250 h 2381250"/>
              <a:gd name="connsiteX1" fmla="*/ 175619 w 442319"/>
              <a:gd name="connsiteY1" fmla="*/ 2305050 h 2381250"/>
              <a:gd name="connsiteX2" fmla="*/ 4169 w 442319"/>
              <a:gd name="connsiteY2" fmla="*/ 504825 h 2381250"/>
              <a:gd name="connsiteX3" fmla="*/ 289919 w 442319"/>
              <a:gd name="connsiteY3" fmla="*/ 0 h 2381250"/>
              <a:gd name="connsiteX0" fmla="*/ 175619 w 289919"/>
              <a:gd name="connsiteY0" fmla="*/ 2305050 h 2305050"/>
              <a:gd name="connsiteX1" fmla="*/ 4169 w 289919"/>
              <a:gd name="connsiteY1" fmla="*/ 504825 h 2305050"/>
              <a:gd name="connsiteX2" fmla="*/ 289919 w 289919"/>
              <a:gd name="connsiteY2" fmla="*/ 0 h 2305050"/>
              <a:gd name="connsiteX0" fmla="*/ 114382 w 310325"/>
              <a:gd name="connsiteY0" fmla="*/ 982436 h 982436"/>
              <a:gd name="connsiteX1" fmla="*/ 24575 w 310325"/>
              <a:gd name="connsiteY1" fmla="*/ 504825 h 982436"/>
              <a:gd name="connsiteX2" fmla="*/ 310325 w 310325"/>
              <a:gd name="connsiteY2" fmla="*/ 0 h 982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325" h="982436">
                <a:moveTo>
                  <a:pt x="114382" y="982436"/>
                </a:moveTo>
                <a:cubicBezTo>
                  <a:pt x="-31726" y="901936"/>
                  <a:pt x="-8082" y="668564"/>
                  <a:pt x="24575" y="504825"/>
                </a:cubicBezTo>
                <a:cubicBezTo>
                  <a:pt x="57232" y="341086"/>
                  <a:pt x="176975" y="60325"/>
                  <a:pt x="310325" y="0"/>
                </a:cubicBezTo>
              </a:path>
            </a:pathLst>
          </a:custGeom>
          <a:noFill/>
          <a:ln w="12700">
            <a:solidFill>
              <a:srgbClr val="7030A0"/>
            </a:solidFill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6924394" y="969498"/>
            <a:ext cx="25026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C) </a:t>
            </a:r>
            <a:r>
              <a:rPr lang="fr-FR" sz="1600" b="1" u="sng" dirty="0" smtClean="0"/>
              <a:t>Une migration périlleuse</a:t>
            </a:r>
            <a:endParaRPr lang="fr-FR" sz="1600" b="1" u="sng" dirty="0"/>
          </a:p>
        </p:txBody>
      </p:sp>
      <p:sp>
        <p:nvSpPr>
          <p:cNvPr id="24" name="Rectangle 23"/>
          <p:cNvSpPr/>
          <p:nvPr/>
        </p:nvSpPr>
        <p:spPr>
          <a:xfrm>
            <a:off x="7048269" y="1576459"/>
            <a:ext cx="498456" cy="324077"/>
          </a:xfrm>
          <a:prstGeom prst="rect">
            <a:avLst/>
          </a:prstGeom>
          <a:noFill/>
          <a:ln w="762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25" name="ZoneTexte 24"/>
          <p:cNvSpPr txBox="1"/>
          <p:nvPr/>
        </p:nvSpPr>
        <p:spPr>
          <a:xfrm>
            <a:off x="7682192" y="1578803"/>
            <a:ext cx="15614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Frontières fermées</a:t>
            </a:r>
          </a:p>
        </p:txBody>
      </p:sp>
      <p:sp>
        <p:nvSpPr>
          <p:cNvPr id="26" name="Triangle isocèle 25"/>
          <p:cNvSpPr/>
          <p:nvPr/>
        </p:nvSpPr>
        <p:spPr>
          <a:xfrm>
            <a:off x="7191124" y="2273067"/>
            <a:ext cx="287867" cy="287867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7648327" y="2222269"/>
            <a:ext cx="3522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Camps de réfugiés que les migrants cherchent à éviter</a:t>
            </a:r>
          </a:p>
        </p:txBody>
      </p:sp>
      <p:sp>
        <p:nvSpPr>
          <p:cNvPr id="28" name="Multiplier 27"/>
          <p:cNvSpPr/>
          <p:nvPr/>
        </p:nvSpPr>
        <p:spPr>
          <a:xfrm>
            <a:off x="7231907" y="3988133"/>
            <a:ext cx="194688" cy="218927"/>
          </a:xfrm>
          <a:prstGeom prst="mathMultiply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7732993" y="3915602"/>
            <a:ext cx="3522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Risque de racket et/ou d’esclavage</a:t>
            </a:r>
          </a:p>
        </p:txBody>
      </p:sp>
      <p:sp>
        <p:nvSpPr>
          <p:cNvPr id="30" name="Ellipse 29"/>
          <p:cNvSpPr/>
          <p:nvPr/>
        </p:nvSpPr>
        <p:spPr>
          <a:xfrm>
            <a:off x="7041899" y="4587644"/>
            <a:ext cx="674159" cy="343958"/>
          </a:xfrm>
          <a:prstGeom prst="ellipse">
            <a:avLst/>
          </a:prstGeom>
          <a:noFill/>
          <a:ln cmpd="dbl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/>
          <p:cNvSpPr txBox="1"/>
          <p:nvPr/>
        </p:nvSpPr>
        <p:spPr>
          <a:xfrm>
            <a:off x="7766860" y="4609869"/>
            <a:ext cx="3522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Risque de noyade</a:t>
            </a:r>
          </a:p>
        </p:txBody>
      </p:sp>
      <p:sp>
        <p:nvSpPr>
          <p:cNvPr id="32" name="Ellipse 31"/>
          <p:cNvSpPr/>
          <p:nvPr/>
        </p:nvSpPr>
        <p:spPr>
          <a:xfrm>
            <a:off x="7021792" y="3102802"/>
            <a:ext cx="643467" cy="423334"/>
          </a:xfrm>
          <a:prstGeom prst="ellipse">
            <a:avLst/>
          </a:prstGeom>
          <a:noFill/>
          <a:ln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7749927" y="3153602"/>
            <a:ext cx="3522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Zone désertique difficile à franchir</a:t>
            </a:r>
          </a:p>
        </p:txBody>
      </p:sp>
      <p:sp>
        <p:nvSpPr>
          <p:cNvPr id="34" name="Forme libre 33"/>
          <p:cNvSpPr/>
          <p:nvPr/>
        </p:nvSpPr>
        <p:spPr>
          <a:xfrm>
            <a:off x="7292725" y="5439602"/>
            <a:ext cx="152400" cy="152400"/>
          </a:xfrm>
          <a:custGeom>
            <a:avLst/>
            <a:gdLst>
              <a:gd name="connsiteX0" fmla="*/ 0 w 152400"/>
              <a:gd name="connsiteY0" fmla="*/ 0 h 152400"/>
              <a:gd name="connsiteX1" fmla="*/ 152400 w 152400"/>
              <a:gd name="connsiteY1" fmla="*/ 152400 h 152400"/>
              <a:gd name="connsiteX2" fmla="*/ 152400 w 152400"/>
              <a:gd name="connsiteY2" fmla="*/ 1524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400" h="152400">
                <a:moveTo>
                  <a:pt x="0" y="0"/>
                </a:moveTo>
                <a:lnTo>
                  <a:pt x="152400" y="152400"/>
                </a:lnTo>
                <a:lnTo>
                  <a:pt x="152400" y="152400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/>
          <p:cNvSpPr txBox="1"/>
          <p:nvPr/>
        </p:nvSpPr>
        <p:spPr>
          <a:xfrm>
            <a:off x="7749928" y="5388802"/>
            <a:ext cx="3522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Mur de barbelés de plus de 200 km de long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3225339" y="249381"/>
            <a:ext cx="48522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Migrations : la fuite éperdue des Erythréens</a:t>
            </a:r>
            <a:br>
              <a:rPr lang="fr-FR" sz="2000" b="1" dirty="0"/>
            </a:br>
            <a:endParaRPr lang="fr-FR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65564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/>
      <p:bldP spid="7" grpId="0"/>
      <p:bldP spid="9" grpId="0" animBg="1"/>
      <p:bldP spid="10" grpId="0" animBg="1"/>
      <p:bldP spid="11" grpId="0"/>
      <p:bldP spid="12" grpId="0" animBg="1"/>
      <p:bldP spid="13" grpId="0"/>
      <p:bldP spid="14" grpId="0"/>
      <p:bldP spid="15" grpId="0" animBg="1"/>
      <p:bldP spid="16" grpId="0" animBg="1"/>
      <p:bldP spid="17" grpId="0"/>
      <p:bldP spid="19" grpId="0" animBg="1"/>
      <p:bldP spid="20" grpId="0"/>
      <p:bldP spid="21" grpId="0"/>
      <p:bldP spid="22" grpId="0" animBg="1"/>
      <p:bldP spid="23" grpId="0"/>
      <p:bldP spid="24" grpId="0" animBg="1"/>
      <p:bldP spid="25" grpId="0"/>
      <p:bldP spid="26" grpId="0" animBg="1"/>
      <p:bldP spid="27" grpId="0"/>
      <p:bldP spid="28" grpId="0" animBg="1"/>
      <p:bldP spid="29" grpId="0"/>
      <p:bldP spid="30" grpId="0" animBg="1"/>
      <p:bldP spid="31" grpId="0"/>
      <p:bldP spid="32" grpId="0" animBg="1"/>
      <p:bldP spid="33" grpId="0"/>
      <p:bldP spid="34" grpId="0" animBg="1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72742" y="2759825"/>
            <a:ext cx="43729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Diapos suivantes pour impression</a:t>
            </a:r>
          </a:p>
        </p:txBody>
      </p:sp>
    </p:spTree>
    <p:extLst>
      <p:ext uri="{BB962C8B-B14F-4D97-AF65-F5344CB8AC3E}">
        <p14:creationId xmlns:p14="http://schemas.microsoft.com/office/powerpoint/2010/main" val="326731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777068" y="1524000"/>
            <a:ext cx="3200400" cy="72111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riangle isocèle 3"/>
          <p:cNvSpPr/>
          <p:nvPr/>
        </p:nvSpPr>
        <p:spPr>
          <a:xfrm rot="1931186">
            <a:off x="3118139" y="1549289"/>
            <a:ext cx="361659" cy="219359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 rot="2483804">
            <a:off x="3038553" y="954429"/>
            <a:ext cx="761865" cy="3117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 rot="3633493">
            <a:off x="5510717" y="3591935"/>
            <a:ext cx="2250218" cy="283779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190211" y="4417256"/>
            <a:ext cx="576349" cy="4360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8" name="Rectangle 7"/>
          <p:cNvSpPr/>
          <p:nvPr/>
        </p:nvSpPr>
        <p:spPr>
          <a:xfrm>
            <a:off x="4709811" y="2353734"/>
            <a:ext cx="1266092" cy="14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676590" y="3820525"/>
            <a:ext cx="1434904" cy="1351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189296" y="4893489"/>
            <a:ext cx="1041009" cy="9706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358922" y="1733252"/>
            <a:ext cx="333633" cy="97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725440" y="2331152"/>
            <a:ext cx="1911469" cy="14951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239037" y="1860998"/>
            <a:ext cx="96591" cy="10339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3020096" y="1931831"/>
            <a:ext cx="55808" cy="6868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3073497" y="2277308"/>
            <a:ext cx="79966" cy="7996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4443358" y="2298169"/>
            <a:ext cx="59106" cy="55629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025562" y="2304543"/>
            <a:ext cx="59106" cy="55629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259505" y="3089142"/>
            <a:ext cx="59106" cy="55629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4468854" y="3481442"/>
            <a:ext cx="59106" cy="55629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5542377" y="2520840"/>
            <a:ext cx="79966" cy="7996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6023956" y="2249978"/>
            <a:ext cx="171797" cy="3214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5705860" y="4638123"/>
            <a:ext cx="79966" cy="7996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6567613" y="4674145"/>
            <a:ext cx="79966" cy="7996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1895302" y="282634"/>
            <a:ext cx="5552902" cy="591866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2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705100" y="1524000"/>
            <a:ext cx="3272368" cy="721110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 107"/>
          <p:cNvSpPr/>
          <p:nvPr/>
        </p:nvSpPr>
        <p:spPr>
          <a:xfrm>
            <a:off x="6190211" y="4429956"/>
            <a:ext cx="576349" cy="436098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86" name="Forme libre 85"/>
          <p:cNvSpPr/>
          <p:nvPr/>
        </p:nvSpPr>
        <p:spPr>
          <a:xfrm>
            <a:off x="2781300" y="2295525"/>
            <a:ext cx="495300" cy="0"/>
          </a:xfrm>
          <a:custGeom>
            <a:avLst/>
            <a:gdLst>
              <a:gd name="connsiteX0" fmla="*/ 0 w 495300"/>
              <a:gd name="connsiteY0" fmla="*/ 0 h 0"/>
              <a:gd name="connsiteX1" fmla="*/ 495300 w 495300"/>
              <a:gd name="connsiteY1" fmla="*/ 0 h 0"/>
              <a:gd name="connsiteX2" fmla="*/ 495300 w 495300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300">
                <a:moveTo>
                  <a:pt x="0" y="0"/>
                </a:moveTo>
                <a:lnTo>
                  <a:pt x="495300" y="0"/>
                </a:lnTo>
                <a:lnTo>
                  <a:pt x="495300" y="0"/>
                </a:lnTo>
              </a:path>
            </a:pathLst>
          </a:cu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676590" y="3820525"/>
            <a:ext cx="1434904" cy="13515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320822" y="1733252"/>
            <a:ext cx="333633" cy="97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725440" y="2331152"/>
            <a:ext cx="1911469" cy="14951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3239037" y="1860998"/>
            <a:ext cx="96591" cy="10339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3073497" y="2277308"/>
            <a:ext cx="79966" cy="7996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4443358" y="2298169"/>
            <a:ext cx="59106" cy="55629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025562" y="2304543"/>
            <a:ext cx="59106" cy="55629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343726" y="3137269"/>
            <a:ext cx="59106" cy="55629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5542377" y="2520840"/>
            <a:ext cx="79966" cy="7996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/>
          <p:cNvSpPr/>
          <p:nvPr/>
        </p:nvSpPr>
        <p:spPr>
          <a:xfrm>
            <a:off x="6567613" y="4674145"/>
            <a:ext cx="79966" cy="7996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6" name="Connecteur droit avec flèche 55"/>
          <p:cNvCxnSpPr/>
          <p:nvPr/>
        </p:nvCxnSpPr>
        <p:spPr>
          <a:xfrm flipH="1" flipV="1">
            <a:off x="5811252" y="4668253"/>
            <a:ext cx="690237" cy="53563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/>
          <p:nvPr/>
        </p:nvCxnSpPr>
        <p:spPr>
          <a:xfrm flipH="1" flipV="1">
            <a:off x="3180349" y="2518612"/>
            <a:ext cx="173025" cy="559467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avec flèche 67"/>
          <p:cNvCxnSpPr/>
          <p:nvPr/>
        </p:nvCxnSpPr>
        <p:spPr>
          <a:xfrm flipH="1" flipV="1">
            <a:off x="5589929" y="2624012"/>
            <a:ext cx="125071" cy="1899862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avec flèche 72"/>
          <p:cNvCxnSpPr/>
          <p:nvPr/>
        </p:nvCxnSpPr>
        <p:spPr>
          <a:xfrm flipH="1" flipV="1">
            <a:off x="4131370" y="2365702"/>
            <a:ext cx="264418" cy="1261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avec flèche 77"/>
          <p:cNvCxnSpPr/>
          <p:nvPr/>
        </p:nvCxnSpPr>
        <p:spPr>
          <a:xfrm flipH="1" flipV="1">
            <a:off x="3214688" y="2366963"/>
            <a:ext cx="721518" cy="2381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Forme libre 86"/>
          <p:cNvSpPr/>
          <p:nvPr/>
        </p:nvSpPr>
        <p:spPr>
          <a:xfrm>
            <a:off x="5691781" y="2247900"/>
            <a:ext cx="442319" cy="2381250"/>
          </a:xfrm>
          <a:custGeom>
            <a:avLst/>
            <a:gdLst>
              <a:gd name="connsiteX0" fmla="*/ 440209 w 440209"/>
              <a:gd name="connsiteY0" fmla="*/ 2381250 h 2505155"/>
              <a:gd name="connsiteX1" fmla="*/ 173509 w 440209"/>
              <a:gd name="connsiteY1" fmla="*/ 2305050 h 2505155"/>
              <a:gd name="connsiteX2" fmla="*/ 2059 w 440209"/>
              <a:gd name="connsiteY2" fmla="*/ 504825 h 2505155"/>
              <a:gd name="connsiteX3" fmla="*/ 287809 w 440209"/>
              <a:gd name="connsiteY3" fmla="*/ 0 h 2505155"/>
              <a:gd name="connsiteX0" fmla="*/ 440209 w 440209"/>
              <a:gd name="connsiteY0" fmla="*/ 2381250 h 2381250"/>
              <a:gd name="connsiteX1" fmla="*/ 173509 w 440209"/>
              <a:gd name="connsiteY1" fmla="*/ 2305050 h 2381250"/>
              <a:gd name="connsiteX2" fmla="*/ 2059 w 440209"/>
              <a:gd name="connsiteY2" fmla="*/ 504825 h 2381250"/>
              <a:gd name="connsiteX3" fmla="*/ 287809 w 440209"/>
              <a:gd name="connsiteY3" fmla="*/ 0 h 2381250"/>
              <a:gd name="connsiteX0" fmla="*/ 440209 w 440209"/>
              <a:gd name="connsiteY0" fmla="*/ 2381250 h 2459922"/>
              <a:gd name="connsiteX1" fmla="*/ 173509 w 440209"/>
              <a:gd name="connsiteY1" fmla="*/ 2305050 h 2459922"/>
              <a:gd name="connsiteX2" fmla="*/ 2059 w 440209"/>
              <a:gd name="connsiteY2" fmla="*/ 504825 h 2459922"/>
              <a:gd name="connsiteX3" fmla="*/ 287809 w 440209"/>
              <a:gd name="connsiteY3" fmla="*/ 0 h 2459922"/>
              <a:gd name="connsiteX0" fmla="*/ 443821 w 443821"/>
              <a:gd name="connsiteY0" fmla="*/ 2381250 h 2414460"/>
              <a:gd name="connsiteX1" fmla="*/ 177121 w 443821"/>
              <a:gd name="connsiteY1" fmla="*/ 2305050 h 2414460"/>
              <a:gd name="connsiteX2" fmla="*/ 5671 w 443821"/>
              <a:gd name="connsiteY2" fmla="*/ 504825 h 2414460"/>
              <a:gd name="connsiteX3" fmla="*/ 291421 w 443821"/>
              <a:gd name="connsiteY3" fmla="*/ 0 h 2414460"/>
              <a:gd name="connsiteX0" fmla="*/ 442319 w 442319"/>
              <a:gd name="connsiteY0" fmla="*/ 2381250 h 2381250"/>
              <a:gd name="connsiteX1" fmla="*/ 175619 w 442319"/>
              <a:gd name="connsiteY1" fmla="*/ 2305050 h 2381250"/>
              <a:gd name="connsiteX2" fmla="*/ 4169 w 442319"/>
              <a:gd name="connsiteY2" fmla="*/ 504825 h 2381250"/>
              <a:gd name="connsiteX3" fmla="*/ 289919 w 442319"/>
              <a:gd name="connsiteY3" fmla="*/ 0 h 238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2319" h="2381250">
                <a:moveTo>
                  <a:pt x="442319" y="2381250"/>
                </a:moveTo>
                <a:cubicBezTo>
                  <a:pt x="353419" y="2355850"/>
                  <a:pt x="321727" y="2385550"/>
                  <a:pt x="175619" y="2305050"/>
                </a:cubicBezTo>
                <a:cubicBezTo>
                  <a:pt x="29511" y="2224550"/>
                  <a:pt x="-14881" y="889000"/>
                  <a:pt x="4169" y="504825"/>
                </a:cubicBezTo>
                <a:cubicBezTo>
                  <a:pt x="23219" y="120650"/>
                  <a:pt x="156569" y="60325"/>
                  <a:pt x="289919" y="0"/>
                </a:cubicBezTo>
              </a:path>
            </a:pathLst>
          </a:custGeom>
          <a:noFill/>
          <a:ln w="12700">
            <a:solidFill>
              <a:srgbClr val="7030A0"/>
            </a:solidFill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9" name="Connecteur droit avec flèche 88"/>
          <p:cNvCxnSpPr/>
          <p:nvPr/>
        </p:nvCxnSpPr>
        <p:spPr>
          <a:xfrm flipV="1">
            <a:off x="3057525" y="2009775"/>
            <a:ext cx="9525" cy="2286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avec flèche 90"/>
          <p:cNvCxnSpPr/>
          <p:nvPr/>
        </p:nvCxnSpPr>
        <p:spPr>
          <a:xfrm flipV="1">
            <a:off x="3152775" y="1981200"/>
            <a:ext cx="104775" cy="2095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 avec flèche 92"/>
          <p:cNvCxnSpPr/>
          <p:nvPr/>
        </p:nvCxnSpPr>
        <p:spPr>
          <a:xfrm flipV="1">
            <a:off x="3140869" y="1752600"/>
            <a:ext cx="69056" cy="1404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Multiplier 97"/>
          <p:cNvSpPr/>
          <p:nvPr/>
        </p:nvSpPr>
        <p:spPr>
          <a:xfrm>
            <a:off x="5768481" y="2282331"/>
            <a:ext cx="194688" cy="218927"/>
          </a:xfrm>
          <a:prstGeom prst="mathMultiply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2733972" y="2281764"/>
            <a:ext cx="1885950" cy="276225"/>
          </a:xfrm>
          <a:prstGeom prst="ellipse">
            <a:avLst/>
          </a:prstGeom>
          <a:noFill/>
          <a:ln w="28575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riangle isocèle 3"/>
          <p:cNvSpPr/>
          <p:nvPr/>
        </p:nvSpPr>
        <p:spPr>
          <a:xfrm rot="1931186">
            <a:off x="3118139" y="1549289"/>
            <a:ext cx="361659" cy="219359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 rot="2483804">
            <a:off x="3038553" y="954429"/>
            <a:ext cx="761865" cy="3117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 rot="3633493">
            <a:off x="5364165" y="3506369"/>
            <a:ext cx="2446729" cy="283779"/>
          </a:xfrm>
          <a:prstGeom prst="rect">
            <a:avLst/>
          </a:prstGeom>
          <a:pattFill prst="pct2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709811" y="2353734"/>
            <a:ext cx="1266092" cy="14393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160721" y="4924425"/>
            <a:ext cx="1041009" cy="9397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3020095" y="1931831"/>
            <a:ext cx="56479" cy="5889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4468854" y="3481442"/>
            <a:ext cx="59106" cy="55629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6023956" y="2033410"/>
            <a:ext cx="171797" cy="321426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5705860" y="4638123"/>
            <a:ext cx="79966" cy="7996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Forme libre 39"/>
          <p:cNvSpPr/>
          <p:nvPr/>
        </p:nvSpPr>
        <p:spPr>
          <a:xfrm>
            <a:off x="3007895" y="745958"/>
            <a:ext cx="778145" cy="998621"/>
          </a:xfrm>
          <a:custGeom>
            <a:avLst/>
            <a:gdLst>
              <a:gd name="connsiteX0" fmla="*/ 336884 w 778145"/>
              <a:gd name="connsiteY0" fmla="*/ 998621 h 998621"/>
              <a:gd name="connsiteX1" fmla="*/ 770021 w 778145"/>
              <a:gd name="connsiteY1" fmla="*/ 794084 h 998621"/>
              <a:gd name="connsiteX2" fmla="*/ 0 w 778145"/>
              <a:gd name="connsiteY2" fmla="*/ 0 h 99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8145" h="998621">
                <a:moveTo>
                  <a:pt x="336884" y="998621"/>
                </a:moveTo>
                <a:cubicBezTo>
                  <a:pt x="581526" y="979571"/>
                  <a:pt x="826168" y="960521"/>
                  <a:pt x="770021" y="794084"/>
                </a:cubicBezTo>
                <a:cubicBezTo>
                  <a:pt x="713874" y="627647"/>
                  <a:pt x="356937" y="313823"/>
                  <a:pt x="0" y="0"/>
                </a:cubicBezTo>
              </a:path>
            </a:pathLst>
          </a:custGeom>
          <a:noFill/>
          <a:ln w="28575">
            <a:solidFill>
              <a:srgbClr val="0070C0"/>
            </a:solidFill>
            <a:prstDash val="lg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8" name="Connecteur droit avec flèche 57"/>
          <p:cNvCxnSpPr/>
          <p:nvPr/>
        </p:nvCxnSpPr>
        <p:spPr>
          <a:xfrm flipH="1" flipV="1">
            <a:off x="4596064" y="3585411"/>
            <a:ext cx="1010652" cy="1010652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avec flèche 62"/>
          <p:cNvCxnSpPr/>
          <p:nvPr/>
        </p:nvCxnSpPr>
        <p:spPr>
          <a:xfrm flipH="1" flipV="1">
            <a:off x="3497180" y="3172327"/>
            <a:ext cx="846220" cy="316831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/>
          <p:nvPr/>
        </p:nvCxnSpPr>
        <p:spPr>
          <a:xfrm flipH="1" flipV="1">
            <a:off x="4538151" y="2354173"/>
            <a:ext cx="972312" cy="172458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avec flèche 83"/>
          <p:cNvCxnSpPr/>
          <p:nvPr/>
        </p:nvCxnSpPr>
        <p:spPr>
          <a:xfrm flipH="1" flipV="1">
            <a:off x="4124325" y="2457450"/>
            <a:ext cx="333375" cy="942975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Ellipse 102"/>
          <p:cNvSpPr/>
          <p:nvPr/>
        </p:nvSpPr>
        <p:spPr>
          <a:xfrm>
            <a:off x="2847975" y="1552575"/>
            <a:ext cx="923925" cy="666750"/>
          </a:xfrm>
          <a:prstGeom prst="ellipse">
            <a:avLst/>
          </a:prstGeom>
          <a:noFill/>
          <a:ln cmpd="dbl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Multiplier 103"/>
          <p:cNvSpPr/>
          <p:nvPr/>
        </p:nvSpPr>
        <p:spPr>
          <a:xfrm>
            <a:off x="3164981" y="2764931"/>
            <a:ext cx="194688" cy="218927"/>
          </a:xfrm>
          <a:prstGeom prst="mathMultiply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Multiplier 104"/>
          <p:cNvSpPr/>
          <p:nvPr/>
        </p:nvSpPr>
        <p:spPr>
          <a:xfrm>
            <a:off x="4219081" y="2815731"/>
            <a:ext cx="194688" cy="218927"/>
          </a:xfrm>
          <a:prstGeom prst="mathMultiply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Multiplier 105"/>
          <p:cNvSpPr/>
          <p:nvPr/>
        </p:nvSpPr>
        <p:spPr>
          <a:xfrm>
            <a:off x="4168281" y="2244231"/>
            <a:ext cx="194688" cy="218927"/>
          </a:xfrm>
          <a:prstGeom prst="mathMultiply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Multiplier 106"/>
          <p:cNvSpPr/>
          <p:nvPr/>
        </p:nvSpPr>
        <p:spPr>
          <a:xfrm>
            <a:off x="5679581" y="3425331"/>
            <a:ext cx="194688" cy="218927"/>
          </a:xfrm>
          <a:prstGeom prst="mathMultiply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riangle isocèle 18"/>
          <p:cNvSpPr/>
          <p:nvPr/>
        </p:nvSpPr>
        <p:spPr>
          <a:xfrm>
            <a:off x="6553200" y="4995333"/>
            <a:ext cx="287867" cy="287867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Triangle isocèle 91"/>
          <p:cNvSpPr/>
          <p:nvPr/>
        </p:nvSpPr>
        <p:spPr>
          <a:xfrm>
            <a:off x="5452533" y="4199467"/>
            <a:ext cx="287867" cy="287867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2844800" y="2573867"/>
            <a:ext cx="3268133" cy="1405466"/>
          </a:xfrm>
          <a:prstGeom prst="ellipse">
            <a:avLst/>
          </a:prstGeom>
          <a:noFill/>
          <a:ln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orme libre 28"/>
          <p:cNvSpPr/>
          <p:nvPr/>
        </p:nvSpPr>
        <p:spPr>
          <a:xfrm>
            <a:off x="5943599" y="2269067"/>
            <a:ext cx="152400" cy="152400"/>
          </a:xfrm>
          <a:custGeom>
            <a:avLst/>
            <a:gdLst>
              <a:gd name="connsiteX0" fmla="*/ 0 w 152400"/>
              <a:gd name="connsiteY0" fmla="*/ 0 h 152400"/>
              <a:gd name="connsiteX1" fmla="*/ 152400 w 152400"/>
              <a:gd name="connsiteY1" fmla="*/ 152400 h 152400"/>
              <a:gd name="connsiteX2" fmla="*/ 152400 w 152400"/>
              <a:gd name="connsiteY2" fmla="*/ 1524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400" h="152400">
                <a:moveTo>
                  <a:pt x="0" y="0"/>
                </a:moveTo>
                <a:lnTo>
                  <a:pt x="152400" y="152400"/>
                </a:lnTo>
                <a:lnTo>
                  <a:pt x="152400" y="152400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Rectangle 113"/>
          <p:cNvSpPr/>
          <p:nvPr/>
        </p:nvSpPr>
        <p:spPr>
          <a:xfrm>
            <a:off x="1895302" y="282634"/>
            <a:ext cx="5552902" cy="591866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057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90827" y="914400"/>
            <a:ext cx="21403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A)                                      </a:t>
            </a:r>
            <a:endParaRPr lang="fr-FR" sz="1600" b="1" u="sng" dirty="0"/>
          </a:p>
        </p:txBody>
      </p:sp>
      <p:sp>
        <p:nvSpPr>
          <p:cNvPr id="3" name="Rectangle 2"/>
          <p:cNvSpPr/>
          <p:nvPr/>
        </p:nvSpPr>
        <p:spPr>
          <a:xfrm>
            <a:off x="748539" y="1429528"/>
            <a:ext cx="576349" cy="436098"/>
          </a:xfrm>
          <a:prstGeom prst="rect">
            <a:avLst/>
          </a:prstGeom>
          <a:pattFill prst="ltVert">
            <a:fgClr>
              <a:srgbClr val="FF0000"/>
            </a:fgClr>
            <a:bgClr>
              <a:schemeClr val="bg1"/>
            </a:bgClr>
          </a:pattFill>
          <a:ln w="63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5" name="ZoneTexte 4"/>
          <p:cNvSpPr txBox="1"/>
          <p:nvPr/>
        </p:nvSpPr>
        <p:spPr>
          <a:xfrm>
            <a:off x="692621" y="2246888"/>
            <a:ext cx="28696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B)                                                      </a:t>
            </a:r>
            <a:endParaRPr lang="fr-FR" sz="1600" b="1" u="sng" dirty="0"/>
          </a:p>
        </p:txBody>
      </p:sp>
      <p:cxnSp>
        <p:nvCxnSpPr>
          <p:cNvPr id="8" name="Connecteur droit avec flèche 7"/>
          <p:cNvCxnSpPr/>
          <p:nvPr/>
        </p:nvCxnSpPr>
        <p:spPr>
          <a:xfrm flipH="1" flipV="1">
            <a:off x="878672" y="3130765"/>
            <a:ext cx="298965" cy="152763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296163" y="3176642"/>
            <a:ext cx="59106" cy="55629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855519" y="4027342"/>
            <a:ext cx="495300" cy="0"/>
          </a:xfrm>
          <a:custGeom>
            <a:avLst/>
            <a:gdLst>
              <a:gd name="connsiteX0" fmla="*/ 0 w 495300"/>
              <a:gd name="connsiteY0" fmla="*/ 0 h 0"/>
              <a:gd name="connsiteX1" fmla="*/ 495300 w 495300"/>
              <a:gd name="connsiteY1" fmla="*/ 0 h 0"/>
              <a:gd name="connsiteX2" fmla="*/ 495300 w 495300"/>
              <a:gd name="connsiteY2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300">
                <a:moveTo>
                  <a:pt x="0" y="0"/>
                </a:moveTo>
                <a:lnTo>
                  <a:pt x="495300" y="0"/>
                </a:lnTo>
                <a:lnTo>
                  <a:pt x="495300" y="0"/>
                </a:lnTo>
              </a:path>
            </a:pathLst>
          </a:cu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/>
          <p:cNvSpPr/>
          <p:nvPr/>
        </p:nvSpPr>
        <p:spPr>
          <a:xfrm>
            <a:off x="837335" y="3483553"/>
            <a:ext cx="478847" cy="201756"/>
          </a:xfrm>
          <a:prstGeom prst="ellipse">
            <a:avLst/>
          </a:prstGeom>
          <a:noFill/>
          <a:ln w="28575">
            <a:solidFill>
              <a:srgbClr val="92D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riangle isocèle 14"/>
          <p:cNvSpPr/>
          <p:nvPr/>
        </p:nvSpPr>
        <p:spPr>
          <a:xfrm rot="1931186">
            <a:off x="970683" y="4957508"/>
            <a:ext cx="361659" cy="219359"/>
          </a:xfrm>
          <a:prstGeom prst="triangl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1356551" y="5062264"/>
            <a:ext cx="96591" cy="103398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" name="Connecteur droit avec flèche 17"/>
          <p:cNvCxnSpPr/>
          <p:nvPr/>
        </p:nvCxnSpPr>
        <p:spPr>
          <a:xfrm flipV="1">
            <a:off x="962768" y="5507678"/>
            <a:ext cx="104775" cy="2095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orme libre 18"/>
          <p:cNvSpPr/>
          <p:nvPr/>
        </p:nvSpPr>
        <p:spPr>
          <a:xfrm>
            <a:off x="1013830" y="5350121"/>
            <a:ext cx="334019" cy="424256"/>
          </a:xfrm>
          <a:custGeom>
            <a:avLst/>
            <a:gdLst>
              <a:gd name="connsiteX0" fmla="*/ 336884 w 778145"/>
              <a:gd name="connsiteY0" fmla="*/ 998621 h 998621"/>
              <a:gd name="connsiteX1" fmla="*/ 770021 w 778145"/>
              <a:gd name="connsiteY1" fmla="*/ 794084 h 998621"/>
              <a:gd name="connsiteX2" fmla="*/ 0 w 778145"/>
              <a:gd name="connsiteY2" fmla="*/ 0 h 998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8145" h="998621">
                <a:moveTo>
                  <a:pt x="336884" y="998621"/>
                </a:moveTo>
                <a:cubicBezTo>
                  <a:pt x="581526" y="979571"/>
                  <a:pt x="826168" y="960521"/>
                  <a:pt x="770021" y="794084"/>
                </a:cubicBezTo>
                <a:cubicBezTo>
                  <a:pt x="713874" y="627647"/>
                  <a:pt x="356937" y="313823"/>
                  <a:pt x="0" y="0"/>
                </a:cubicBezTo>
              </a:path>
            </a:pathLst>
          </a:custGeom>
          <a:noFill/>
          <a:ln w="28575">
            <a:solidFill>
              <a:srgbClr val="0070C0"/>
            </a:solidFill>
            <a:prstDash val="lg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orme libre 21"/>
          <p:cNvSpPr/>
          <p:nvPr/>
        </p:nvSpPr>
        <p:spPr>
          <a:xfrm>
            <a:off x="1122185" y="6194331"/>
            <a:ext cx="179615" cy="525237"/>
          </a:xfrm>
          <a:custGeom>
            <a:avLst/>
            <a:gdLst>
              <a:gd name="connsiteX0" fmla="*/ 440209 w 440209"/>
              <a:gd name="connsiteY0" fmla="*/ 2381250 h 2505155"/>
              <a:gd name="connsiteX1" fmla="*/ 173509 w 440209"/>
              <a:gd name="connsiteY1" fmla="*/ 2305050 h 2505155"/>
              <a:gd name="connsiteX2" fmla="*/ 2059 w 440209"/>
              <a:gd name="connsiteY2" fmla="*/ 504825 h 2505155"/>
              <a:gd name="connsiteX3" fmla="*/ 287809 w 440209"/>
              <a:gd name="connsiteY3" fmla="*/ 0 h 2505155"/>
              <a:gd name="connsiteX0" fmla="*/ 440209 w 440209"/>
              <a:gd name="connsiteY0" fmla="*/ 2381250 h 2381250"/>
              <a:gd name="connsiteX1" fmla="*/ 173509 w 440209"/>
              <a:gd name="connsiteY1" fmla="*/ 2305050 h 2381250"/>
              <a:gd name="connsiteX2" fmla="*/ 2059 w 440209"/>
              <a:gd name="connsiteY2" fmla="*/ 504825 h 2381250"/>
              <a:gd name="connsiteX3" fmla="*/ 287809 w 440209"/>
              <a:gd name="connsiteY3" fmla="*/ 0 h 2381250"/>
              <a:gd name="connsiteX0" fmla="*/ 440209 w 440209"/>
              <a:gd name="connsiteY0" fmla="*/ 2381250 h 2459922"/>
              <a:gd name="connsiteX1" fmla="*/ 173509 w 440209"/>
              <a:gd name="connsiteY1" fmla="*/ 2305050 h 2459922"/>
              <a:gd name="connsiteX2" fmla="*/ 2059 w 440209"/>
              <a:gd name="connsiteY2" fmla="*/ 504825 h 2459922"/>
              <a:gd name="connsiteX3" fmla="*/ 287809 w 440209"/>
              <a:gd name="connsiteY3" fmla="*/ 0 h 2459922"/>
              <a:gd name="connsiteX0" fmla="*/ 443821 w 443821"/>
              <a:gd name="connsiteY0" fmla="*/ 2381250 h 2414460"/>
              <a:gd name="connsiteX1" fmla="*/ 177121 w 443821"/>
              <a:gd name="connsiteY1" fmla="*/ 2305050 h 2414460"/>
              <a:gd name="connsiteX2" fmla="*/ 5671 w 443821"/>
              <a:gd name="connsiteY2" fmla="*/ 504825 h 2414460"/>
              <a:gd name="connsiteX3" fmla="*/ 291421 w 443821"/>
              <a:gd name="connsiteY3" fmla="*/ 0 h 2414460"/>
              <a:gd name="connsiteX0" fmla="*/ 442319 w 442319"/>
              <a:gd name="connsiteY0" fmla="*/ 2381250 h 2381250"/>
              <a:gd name="connsiteX1" fmla="*/ 175619 w 442319"/>
              <a:gd name="connsiteY1" fmla="*/ 2305050 h 2381250"/>
              <a:gd name="connsiteX2" fmla="*/ 4169 w 442319"/>
              <a:gd name="connsiteY2" fmla="*/ 504825 h 2381250"/>
              <a:gd name="connsiteX3" fmla="*/ 289919 w 442319"/>
              <a:gd name="connsiteY3" fmla="*/ 0 h 2381250"/>
              <a:gd name="connsiteX0" fmla="*/ 175619 w 289919"/>
              <a:gd name="connsiteY0" fmla="*/ 2305050 h 2305050"/>
              <a:gd name="connsiteX1" fmla="*/ 4169 w 289919"/>
              <a:gd name="connsiteY1" fmla="*/ 504825 h 2305050"/>
              <a:gd name="connsiteX2" fmla="*/ 289919 w 289919"/>
              <a:gd name="connsiteY2" fmla="*/ 0 h 2305050"/>
              <a:gd name="connsiteX0" fmla="*/ 114382 w 310325"/>
              <a:gd name="connsiteY0" fmla="*/ 982436 h 982436"/>
              <a:gd name="connsiteX1" fmla="*/ 24575 w 310325"/>
              <a:gd name="connsiteY1" fmla="*/ 504825 h 982436"/>
              <a:gd name="connsiteX2" fmla="*/ 310325 w 310325"/>
              <a:gd name="connsiteY2" fmla="*/ 0 h 982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0325" h="982436">
                <a:moveTo>
                  <a:pt x="114382" y="982436"/>
                </a:moveTo>
                <a:cubicBezTo>
                  <a:pt x="-31726" y="901936"/>
                  <a:pt x="-8082" y="668564"/>
                  <a:pt x="24575" y="504825"/>
                </a:cubicBezTo>
                <a:cubicBezTo>
                  <a:pt x="57232" y="341086"/>
                  <a:pt x="176975" y="60325"/>
                  <a:pt x="310325" y="0"/>
                </a:cubicBezTo>
              </a:path>
            </a:pathLst>
          </a:custGeom>
          <a:noFill/>
          <a:ln w="12700">
            <a:solidFill>
              <a:srgbClr val="7030A0"/>
            </a:solidFill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6924394" y="969498"/>
            <a:ext cx="30540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C)                                                          </a:t>
            </a:r>
            <a:endParaRPr lang="fr-FR" sz="1600" b="1" u="sng" dirty="0"/>
          </a:p>
        </p:txBody>
      </p:sp>
      <p:sp>
        <p:nvSpPr>
          <p:cNvPr id="24" name="Rectangle 23"/>
          <p:cNvSpPr/>
          <p:nvPr/>
        </p:nvSpPr>
        <p:spPr>
          <a:xfrm>
            <a:off x="7048269" y="1576459"/>
            <a:ext cx="498456" cy="324077"/>
          </a:xfrm>
          <a:prstGeom prst="rect">
            <a:avLst/>
          </a:prstGeom>
          <a:noFill/>
          <a:ln w="762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/>
          </a:p>
        </p:txBody>
      </p:sp>
      <p:sp>
        <p:nvSpPr>
          <p:cNvPr id="26" name="Triangle isocèle 25"/>
          <p:cNvSpPr/>
          <p:nvPr/>
        </p:nvSpPr>
        <p:spPr>
          <a:xfrm>
            <a:off x="7191124" y="2273067"/>
            <a:ext cx="287867" cy="287867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Multiplier 27"/>
          <p:cNvSpPr/>
          <p:nvPr/>
        </p:nvSpPr>
        <p:spPr>
          <a:xfrm>
            <a:off x="7231907" y="3988133"/>
            <a:ext cx="194688" cy="218927"/>
          </a:xfrm>
          <a:prstGeom prst="mathMultiply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7041899" y="4587644"/>
            <a:ext cx="674159" cy="343958"/>
          </a:xfrm>
          <a:prstGeom prst="ellipse">
            <a:avLst/>
          </a:prstGeom>
          <a:noFill/>
          <a:ln cmpd="dbl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7021792" y="3102802"/>
            <a:ext cx="643467" cy="423334"/>
          </a:xfrm>
          <a:prstGeom prst="ellipse">
            <a:avLst/>
          </a:prstGeom>
          <a:noFill/>
          <a:ln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Forme libre 33"/>
          <p:cNvSpPr/>
          <p:nvPr/>
        </p:nvSpPr>
        <p:spPr>
          <a:xfrm>
            <a:off x="7292725" y="5439602"/>
            <a:ext cx="152400" cy="152400"/>
          </a:xfrm>
          <a:custGeom>
            <a:avLst/>
            <a:gdLst>
              <a:gd name="connsiteX0" fmla="*/ 0 w 152400"/>
              <a:gd name="connsiteY0" fmla="*/ 0 h 152400"/>
              <a:gd name="connsiteX1" fmla="*/ 152400 w 152400"/>
              <a:gd name="connsiteY1" fmla="*/ 152400 h 152400"/>
              <a:gd name="connsiteX2" fmla="*/ 152400 w 152400"/>
              <a:gd name="connsiteY2" fmla="*/ 152400 h 15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400" h="152400">
                <a:moveTo>
                  <a:pt x="0" y="0"/>
                </a:moveTo>
                <a:lnTo>
                  <a:pt x="152400" y="152400"/>
                </a:lnTo>
                <a:lnTo>
                  <a:pt x="152400" y="152400"/>
                </a:ln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ZoneTexte 35"/>
          <p:cNvSpPr txBox="1"/>
          <p:nvPr/>
        </p:nvSpPr>
        <p:spPr>
          <a:xfrm>
            <a:off x="3225339" y="249381"/>
            <a:ext cx="48522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Migrations : la fuite éperdue des Erythréens</a:t>
            </a:r>
            <a:br>
              <a:rPr lang="fr-FR" sz="2000" b="1" dirty="0"/>
            </a:br>
            <a:endParaRPr lang="fr-FR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04918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1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288</Words>
  <Application>Microsoft Office PowerPoint</Application>
  <PresentationFormat>Grand écran</PresentationFormat>
  <Paragraphs>91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Rester ou partir, toujours risquer sa vie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</dc:creator>
  <cp:lastModifiedBy>Alain</cp:lastModifiedBy>
  <cp:revision>27</cp:revision>
  <dcterms:created xsi:type="dcterms:W3CDTF">2015-09-06T06:05:31Z</dcterms:created>
  <dcterms:modified xsi:type="dcterms:W3CDTF">2015-09-06T10:05:30Z</dcterms:modified>
</cp:coreProperties>
</file>