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71" r:id="rId2"/>
    <p:sldId id="297" r:id="rId3"/>
    <p:sldId id="291" r:id="rId4"/>
    <p:sldId id="298" r:id="rId5"/>
    <p:sldId id="299" r:id="rId6"/>
    <p:sldId id="295" r:id="rId7"/>
    <p:sldId id="296" r:id="rId8"/>
    <p:sldId id="290" r:id="rId9"/>
    <p:sldId id="289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654BD-67AD-43AB-AC3C-956E71E197C8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21B28-71AE-4A46-AF0E-B6F511E38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57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757-B688-4E5B-BBA8-3AC2419E67F4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0F1C-4155-4027-B7C6-E7707790E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14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757-B688-4E5B-BBA8-3AC2419E67F4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0F1C-4155-4027-B7C6-E7707790E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20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757-B688-4E5B-BBA8-3AC2419E67F4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0F1C-4155-4027-B7C6-E7707790E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4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757-B688-4E5B-BBA8-3AC2419E67F4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0F1C-4155-4027-B7C6-E7707790E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757-B688-4E5B-BBA8-3AC2419E67F4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0F1C-4155-4027-B7C6-E7707790E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2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757-B688-4E5B-BBA8-3AC2419E67F4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0F1C-4155-4027-B7C6-E7707790E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61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757-B688-4E5B-BBA8-3AC2419E67F4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0F1C-4155-4027-B7C6-E7707790E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40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757-B688-4E5B-BBA8-3AC2419E67F4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0F1C-4155-4027-B7C6-E7707790E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899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757-B688-4E5B-BBA8-3AC2419E67F4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0F1C-4155-4027-B7C6-E7707790E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71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757-B688-4E5B-BBA8-3AC2419E67F4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0F1C-4155-4027-B7C6-E7707790E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34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757-B688-4E5B-BBA8-3AC2419E67F4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0F1C-4155-4027-B7C6-E7707790E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61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FF757-B688-4E5B-BBA8-3AC2419E67F4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80F1C-4155-4027-B7C6-E7707790E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21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theque.fr/thematiques/arts-et-lettres/partenaire/chateau-de-versailles.html" TargetMode="External"/><Relationship Id="rId13" Type="http://schemas.openxmlformats.org/officeDocument/2006/relationships/image" Target="../media/image15.png"/><Relationship Id="rId18" Type="http://schemas.openxmlformats.org/officeDocument/2006/relationships/hyperlink" Target="http://www.edutheque.fr/thematiques/sciences-et-techniques/partenaire/ifremer.html" TargetMode="External"/><Relationship Id="rId26" Type="http://schemas.openxmlformats.org/officeDocument/2006/relationships/hyperlink" Target="http://www.edutheque.fr/thematiques/sciences-humaines-et-sociales/partenaire/insee.html" TargetMode="External"/><Relationship Id="rId39" Type="http://schemas.openxmlformats.org/officeDocument/2006/relationships/image" Target="../media/image28.png"/><Relationship Id="rId3" Type="http://schemas.openxmlformats.org/officeDocument/2006/relationships/image" Target="../media/image10.png"/><Relationship Id="rId21" Type="http://schemas.openxmlformats.org/officeDocument/2006/relationships/image" Target="../media/image19.png"/><Relationship Id="rId34" Type="http://schemas.openxmlformats.org/officeDocument/2006/relationships/hyperlink" Target="http://www.edutheque.fr/thematiques/arts-et-lettres/partenaire/rmn-lhistoire-par-limage.html" TargetMode="External"/><Relationship Id="rId42" Type="http://schemas.openxmlformats.org/officeDocument/2006/relationships/image" Target="../media/image30.jpeg"/><Relationship Id="rId47" Type="http://schemas.openxmlformats.org/officeDocument/2006/relationships/hyperlink" Target="mailto:valerie.marcon@education.gouv.fr" TargetMode="External"/><Relationship Id="rId7" Type="http://schemas.openxmlformats.org/officeDocument/2006/relationships/image" Target="../media/image12.png"/><Relationship Id="rId12" Type="http://schemas.openxmlformats.org/officeDocument/2006/relationships/hyperlink" Target="http://www.edutheque.fr/thematiques/arts-et-lettres/partenaire/cite-de-la-musique.html" TargetMode="External"/><Relationship Id="rId17" Type="http://schemas.openxmlformats.org/officeDocument/2006/relationships/image" Target="../media/image17.png"/><Relationship Id="rId25" Type="http://schemas.openxmlformats.org/officeDocument/2006/relationships/image" Target="../media/image21.png"/><Relationship Id="rId33" Type="http://schemas.openxmlformats.org/officeDocument/2006/relationships/image" Target="../media/image25.png"/><Relationship Id="rId38" Type="http://schemas.openxmlformats.org/officeDocument/2006/relationships/hyperlink" Target="http://www.edutheque.fr/thematiques/arts-et-lettres/partenaire/antigone-enligne.html" TargetMode="External"/><Relationship Id="rId46" Type="http://schemas.openxmlformats.org/officeDocument/2006/relationships/image" Target="../media/image32.png"/><Relationship Id="rId2" Type="http://schemas.openxmlformats.org/officeDocument/2006/relationships/hyperlink" Target="http://www.edutheque.fr/thematiques/arts-et-lettres/partenaire/arte.html" TargetMode="External"/><Relationship Id="rId16" Type="http://schemas.openxmlformats.org/officeDocument/2006/relationships/hyperlink" Target="http://www.edutheque.fr/thematiques/sciences-et-techniques/partenaire/cnrs.html" TargetMode="External"/><Relationship Id="rId20" Type="http://schemas.openxmlformats.org/officeDocument/2006/relationships/hyperlink" Target="http://www.edutheque.fr/thematiques/sciences-humaines-et-sociales/partenaire/ign-edugeo.html" TargetMode="External"/><Relationship Id="rId29" Type="http://schemas.openxmlformats.org/officeDocument/2006/relationships/image" Target="../media/image23.png"/><Relationship Id="rId41" Type="http://schemas.openxmlformats.org/officeDocument/2006/relationships/hyperlink" Target="http://www.education.gouv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theque.fr/thematiques/arts-et-lettres/partenaire/le-centre-pompidou.html" TargetMode="External"/><Relationship Id="rId11" Type="http://schemas.openxmlformats.org/officeDocument/2006/relationships/image" Target="../media/image14.png"/><Relationship Id="rId24" Type="http://schemas.openxmlformats.org/officeDocument/2006/relationships/hyperlink" Target="http://www.edutheque.fr/thematiques/sciences-humaines-et-sociales/partenaire/ina.html" TargetMode="External"/><Relationship Id="rId32" Type="http://schemas.openxmlformats.org/officeDocument/2006/relationships/hyperlink" Target="http://www.edutheque.fr/thematiques/sciences-et-techniques/partenaire/meteo-france.html" TargetMode="External"/><Relationship Id="rId37" Type="http://schemas.openxmlformats.org/officeDocument/2006/relationships/image" Target="../media/image27.png"/><Relationship Id="rId40" Type="http://schemas.openxmlformats.org/officeDocument/2006/relationships/image" Target="../media/image29.png"/><Relationship Id="rId45" Type="http://schemas.openxmlformats.org/officeDocument/2006/relationships/hyperlink" Target="http://www.education.gouv.fr/pid29064/ecole-numerique.html" TargetMode="External"/><Relationship Id="rId5" Type="http://schemas.openxmlformats.org/officeDocument/2006/relationships/image" Target="../media/image11.png"/><Relationship Id="rId15" Type="http://schemas.openxmlformats.org/officeDocument/2006/relationships/image" Target="../media/image16.png"/><Relationship Id="rId23" Type="http://schemas.openxmlformats.org/officeDocument/2006/relationships/image" Target="../media/image20.png"/><Relationship Id="rId28" Type="http://schemas.openxmlformats.org/officeDocument/2006/relationships/hyperlink" Target="http://www.edutheque.fr/thematiques/sciences-humaines-et-sociales/partenaire/lesitetv.html" TargetMode="External"/><Relationship Id="rId36" Type="http://schemas.openxmlformats.org/officeDocument/2006/relationships/hyperlink" Target="http://www.edutheque.fr/thematiques/arts-et-lettres/partenaire/rmn-panorama-de-lart.html" TargetMode="External"/><Relationship Id="rId10" Type="http://schemas.openxmlformats.org/officeDocument/2006/relationships/hyperlink" Target="http://www.edutheque.fr/thematiques/arts-et-lettres/partenaire/cite-de-larchitecture-et-du-patrimoine.html" TargetMode="External"/><Relationship Id="rId19" Type="http://schemas.openxmlformats.org/officeDocument/2006/relationships/image" Target="../media/image18.png"/><Relationship Id="rId31" Type="http://schemas.openxmlformats.org/officeDocument/2006/relationships/image" Target="../media/image24.png"/><Relationship Id="rId44" Type="http://schemas.openxmlformats.org/officeDocument/2006/relationships/image" Target="../media/image31.png"/><Relationship Id="rId4" Type="http://schemas.openxmlformats.org/officeDocument/2006/relationships/hyperlink" Target="http://www.edutheque.fr/thematiques/sciences-et-techniques/partenaire/brgm.html" TargetMode="External"/><Relationship Id="rId9" Type="http://schemas.openxmlformats.org/officeDocument/2006/relationships/image" Target="../media/image13.png"/><Relationship Id="rId14" Type="http://schemas.openxmlformats.org/officeDocument/2006/relationships/hyperlink" Target="http://www.edutheque.fr/thematiques/sciences-et-techniques/partenaire/cnes.html" TargetMode="External"/><Relationship Id="rId22" Type="http://schemas.openxmlformats.org/officeDocument/2006/relationships/hyperlink" Target="http://www.edutheque.fr/thematiques/arts-et-lettres/partenaire/ina-grm.html" TargetMode="External"/><Relationship Id="rId27" Type="http://schemas.openxmlformats.org/officeDocument/2006/relationships/image" Target="../media/image22.png"/><Relationship Id="rId30" Type="http://schemas.openxmlformats.org/officeDocument/2006/relationships/hyperlink" Target="http://www.edutheque.fr/thematiques/arts-et-lettres/partenaire/louvre.html" TargetMode="External"/><Relationship Id="rId35" Type="http://schemas.openxmlformats.org/officeDocument/2006/relationships/image" Target="../media/image26.png"/><Relationship Id="rId43" Type="http://schemas.openxmlformats.org/officeDocument/2006/relationships/hyperlink" Target="http://www.edutheque.fr/accueil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8161" y="2420888"/>
            <a:ext cx="7772400" cy="193813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le </a:t>
            </a:r>
            <a:r>
              <a:rPr lang="fr-FR" dirty="0"/>
              <a:t>langage </a:t>
            </a:r>
            <a:r>
              <a:rPr lang="fr-FR" dirty="0" smtClean="0"/>
              <a:t>cartographique ET Le numérique : des enjeux pour nos disciplines</a:t>
            </a:r>
            <a:br>
              <a:rPr lang="fr-FR" dirty="0" smtClean="0"/>
            </a:b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4984" y="5013176"/>
            <a:ext cx="7772400" cy="1500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altLang="fr-FR" dirty="0"/>
              <a:t>STAGE AEFE Europe du Sud-Est  Athènes</a:t>
            </a:r>
          </a:p>
          <a:p>
            <a:pPr>
              <a:lnSpc>
                <a:spcPct val="90000"/>
              </a:lnSpc>
            </a:pPr>
            <a:r>
              <a:rPr lang="fr-FR" altLang="fr-FR" dirty="0"/>
              <a:t>Novembre 2015</a:t>
            </a:r>
          </a:p>
          <a:p>
            <a:pPr>
              <a:lnSpc>
                <a:spcPct val="90000"/>
              </a:lnSpc>
            </a:pPr>
            <a:r>
              <a:rPr lang="fr-FR" altLang="fr-FR" dirty="0"/>
              <a:t>Bruno </a:t>
            </a:r>
            <a:r>
              <a:rPr lang="fr-FR" altLang="fr-FR" dirty="0" err="1"/>
              <a:t>Eldin</a:t>
            </a:r>
            <a:r>
              <a:rPr lang="fr-FR" altLang="fr-FR" dirty="0"/>
              <a:t>- IA-IPR, académie de Grenoble</a:t>
            </a:r>
          </a:p>
          <a:p>
            <a:endParaRPr lang="fr-FR" altLang="fr-FR" dirty="0"/>
          </a:p>
        </p:txBody>
      </p:sp>
      <p:pic>
        <p:nvPicPr>
          <p:cNvPr id="4" name="Picture 7" descr="G:\Divet2\Frédéric\Divers et archives\Logos\LOGO_AC_GRENOBLE 2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53282" cy="900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79296" cy="93610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Finalités au cœur de nos enseignements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32500" lnSpcReduction="20000"/>
          </a:bodyPr>
          <a:lstStyle/>
          <a:p>
            <a:r>
              <a:rPr lang="fr-FR" sz="4500" dirty="0" smtClean="0"/>
              <a:t>C3 :</a:t>
            </a:r>
            <a:r>
              <a:rPr lang="fr-FR" sz="4500" dirty="0"/>
              <a:t>l’élève va acquérir les bases de langages scientifiques qui lui permettent de formuler et de résoudre des problèmes, de traiter des données. Il est formé à </a:t>
            </a:r>
            <a:r>
              <a:rPr lang="fr-FR" sz="4500" dirty="0">
                <a:solidFill>
                  <a:srgbClr val="FF0000"/>
                </a:solidFill>
              </a:rPr>
              <a:t>utiliser des représentations variées </a:t>
            </a:r>
            <a:r>
              <a:rPr lang="fr-FR" sz="4500" dirty="0"/>
              <a:t>d’objets, d’expériences, de phénomènes naturels (schémas, dessins d’observation, maquettes</a:t>
            </a:r>
            <a:r>
              <a:rPr lang="fr-FR" sz="4500" dirty="0" smtClean="0"/>
              <a:t>…)</a:t>
            </a:r>
          </a:p>
          <a:p>
            <a:r>
              <a:rPr lang="fr-FR" sz="4500" dirty="0" smtClean="0"/>
              <a:t>C4 : </a:t>
            </a:r>
            <a:r>
              <a:rPr lang="fr-FR" sz="4500" dirty="0"/>
              <a:t>les élèves sont amenés à </a:t>
            </a:r>
            <a:r>
              <a:rPr lang="fr-FR" sz="4500" dirty="0">
                <a:solidFill>
                  <a:srgbClr val="FF0000"/>
                </a:solidFill>
              </a:rPr>
              <a:t>passer d’un langage à un autre puis à choisir le mode de langage adapté à la situation</a:t>
            </a:r>
            <a:r>
              <a:rPr lang="fr-FR" sz="4500" dirty="0"/>
              <a:t>, en utilisant les langues naturelles, l’expression corporelle ou artistique, les langages scientifiques, les différents moyens de la société de la communication et de l’information (images, sons, supports numériques</a:t>
            </a:r>
            <a:r>
              <a:rPr lang="fr-FR" sz="4500" dirty="0" smtClean="0"/>
              <a:t>…).</a:t>
            </a:r>
          </a:p>
          <a:p>
            <a:r>
              <a:rPr lang="fr-FR" sz="4500" dirty="0" smtClean="0"/>
              <a:t>Volet 2:  </a:t>
            </a:r>
          </a:p>
          <a:p>
            <a:pPr lvl="1"/>
            <a:r>
              <a:rPr lang="fr-FR" sz="4000" dirty="0" smtClean="0"/>
              <a:t>L'histoire </a:t>
            </a:r>
            <a:r>
              <a:rPr lang="fr-FR" sz="4000" dirty="0"/>
              <a:t>et la géographie, </a:t>
            </a:r>
            <a:r>
              <a:rPr lang="fr-FR" sz="4000" dirty="0" smtClean="0"/>
              <a:t>…forment </a:t>
            </a:r>
            <a:r>
              <a:rPr lang="fr-FR" sz="4000" dirty="0"/>
              <a:t>à l'acquisition de </a:t>
            </a:r>
            <a:r>
              <a:rPr lang="fr-FR" sz="4000" b="1" dirty="0">
                <a:solidFill>
                  <a:srgbClr val="FF0000"/>
                </a:solidFill>
              </a:rPr>
              <a:t>langages spécifiques </a:t>
            </a:r>
            <a:r>
              <a:rPr lang="fr-FR" sz="4000" dirty="0"/>
              <a:t>qui permettent de comprendre le </a:t>
            </a:r>
            <a:r>
              <a:rPr lang="fr-FR" sz="4000" dirty="0" smtClean="0"/>
              <a:t>monde</a:t>
            </a:r>
          </a:p>
          <a:p>
            <a:pPr lvl="1"/>
            <a:r>
              <a:rPr lang="fr-FR" sz="4000" dirty="0"/>
              <a:t>Le monde contemporain a introduit à l'école les </a:t>
            </a:r>
            <a:r>
              <a:rPr lang="fr-FR" sz="4000" b="1" dirty="0">
                <a:solidFill>
                  <a:srgbClr val="FF0000"/>
                </a:solidFill>
              </a:rPr>
              <a:t>outils numériques </a:t>
            </a:r>
            <a:r>
              <a:rPr lang="fr-FR" sz="4000" dirty="0"/>
              <a:t>qui donnent accès à une information </a:t>
            </a:r>
            <a:r>
              <a:rPr lang="fr-FR" sz="4000" dirty="0" err="1"/>
              <a:t>proliférante</a:t>
            </a:r>
            <a:r>
              <a:rPr lang="fr-FR" sz="4000" dirty="0"/>
              <a:t> dont le traitement constitue une compétence majeure. Le domaine 2 </a:t>
            </a:r>
            <a:r>
              <a:rPr lang="fr-FR" sz="4000" b="1" dirty="0">
                <a:solidFill>
                  <a:srgbClr val="FF0000"/>
                </a:solidFill>
              </a:rPr>
              <a:t>vise un usage éclairé de ces outils,</a:t>
            </a:r>
            <a:r>
              <a:rPr lang="fr-FR" sz="4000" dirty="0"/>
              <a:t> à des fins de connaissance et pas seulement d'information, pour former des utilisateurs conscients de leurs potentialités mais aussi des risques qu'ils peuvent comporter et des responsabilités des utilisateurs</a:t>
            </a:r>
            <a:r>
              <a:rPr lang="fr-FR" sz="4000" dirty="0" smtClean="0"/>
              <a:t>.</a:t>
            </a:r>
          </a:p>
          <a:p>
            <a:pPr lvl="1"/>
            <a:r>
              <a:rPr lang="fr-FR" sz="4000" dirty="0" smtClean="0"/>
              <a:t>Ils </a:t>
            </a:r>
            <a:r>
              <a:rPr lang="fr-FR" sz="4000" dirty="0"/>
              <a:t>apprennent aussi à utiliser des outils de communication en opérant notamment une distinction, absolument nécessaire, entre espace privé et espace public, en comprenant que les médias véhiculent des </a:t>
            </a:r>
            <a:r>
              <a:rPr lang="fr-FR" sz="4000" b="1" dirty="0">
                <a:solidFill>
                  <a:srgbClr val="FF0000"/>
                </a:solidFill>
              </a:rPr>
              <a:t>représentations du monde</a:t>
            </a:r>
            <a:r>
              <a:rPr lang="fr-FR" sz="4000" dirty="0"/>
              <a:t> qu'il faut connaitre et reconnaitre</a:t>
            </a:r>
            <a:r>
              <a:rPr lang="fr-FR" sz="4000" dirty="0" smtClean="0"/>
              <a:t>.</a:t>
            </a:r>
          </a:p>
          <a:p>
            <a:pPr lvl="1"/>
            <a:r>
              <a:rPr lang="fr-FR" sz="4000" dirty="0"/>
              <a:t>Se représenter le monde dans sa complexité et ses processus passe par </a:t>
            </a:r>
            <a:r>
              <a:rPr lang="fr-FR" sz="4000" b="1" dirty="0">
                <a:solidFill>
                  <a:srgbClr val="FF0000"/>
                </a:solidFill>
              </a:rPr>
              <a:t>des réalisations de projets. </a:t>
            </a:r>
            <a:r>
              <a:rPr lang="fr-FR" sz="4000" dirty="0"/>
              <a:t>Ceux-ci peuvent notamment se développer dans le cadre des enseignements pratiques interdisciplinaires auxquels chaque discipline apporte sa spécificité. </a:t>
            </a:r>
            <a:r>
              <a:rPr lang="fr-FR" sz="4000" b="1" dirty="0">
                <a:solidFill>
                  <a:srgbClr val="FF0000"/>
                </a:solidFill>
              </a:rPr>
              <a:t>L'objectif d'une production y est toujours présent, qu'il s'agisse de rendre compte de la complexité du monde par la réalisation de cartes mentales, de schémas, de croquis</a:t>
            </a:r>
            <a:r>
              <a:rPr lang="fr-FR" sz="4000" b="1" dirty="0" smtClean="0">
                <a:solidFill>
                  <a:srgbClr val="FF0000"/>
                </a:solidFill>
              </a:rPr>
              <a:t>,…</a:t>
            </a:r>
            <a:endParaRPr lang="fr-FR" sz="4000" b="1" dirty="0">
              <a:solidFill>
                <a:srgbClr val="FF0000"/>
              </a:solidFill>
            </a:endParaRP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678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sz="2700" b="1" dirty="0"/>
              <a:t>Des apprentissages cartographiques au service de 4 </a:t>
            </a:r>
            <a:r>
              <a:rPr lang="fr-FR" sz="2700" b="1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7606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5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maîtrise des langages</a:t>
            </a:r>
          </a:p>
          <a:p>
            <a:pPr>
              <a:buFontTx/>
              <a:buChar char="-"/>
            </a:pPr>
            <a:r>
              <a:rPr lang="fr-FR" sz="5600" dirty="0" smtClean="0"/>
              <a:t>HG = seules disciplines qui forment au langage cartographique</a:t>
            </a:r>
          </a:p>
          <a:p>
            <a:pPr>
              <a:buFontTx/>
              <a:buChar char="-"/>
            </a:pPr>
            <a:r>
              <a:rPr lang="fr-FR" sz="5600" dirty="0" smtClean="0"/>
              <a:t>Le langage graphique : </a:t>
            </a:r>
          </a:p>
          <a:p>
            <a:pPr lvl="1">
              <a:buFontTx/>
              <a:buChar char="-"/>
            </a:pPr>
            <a:r>
              <a:rPr lang="fr-FR" sz="5600" dirty="0" smtClean="0"/>
              <a:t>signes, figurés qui dans le cadre de règle de base transcrivent visuellement une information, hiérarchisent, différencient, indiquent des dynamiques, expriment une interprétation du territoire</a:t>
            </a:r>
          </a:p>
          <a:p>
            <a:pPr lvl="1">
              <a:buFontTx/>
              <a:buChar char="-"/>
            </a:pPr>
            <a:r>
              <a:rPr lang="fr-FR" sz="5600" dirty="0" smtClean="0"/>
              <a:t>Repérage de lieux et extension de phénomène dans le cadre d’une hiérarchie grâce à une échelle</a:t>
            </a:r>
          </a:p>
          <a:p>
            <a:pPr lvl="1">
              <a:buFontTx/>
              <a:buChar char="-"/>
            </a:pPr>
            <a:r>
              <a:rPr lang="fr-FR" sz="5600" dirty="0" smtClean="0"/>
              <a:t>Le croquis utilise le même langage que la carte: fond de carte, nomenclature, échelle, légende organisée et hiérarchisée; dans le but de raisonner sur l’espace (exercice de synthèse)</a:t>
            </a:r>
          </a:p>
          <a:p>
            <a:pPr>
              <a:buFontTx/>
              <a:buChar char="-"/>
            </a:pPr>
            <a:r>
              <a:rPr lang="fr-FR" sz="5600" dirty="0" smtClean="0"/>
              <a:t>Croiser et mettre en relation  les langages : le texte est indispensable à la carte et complète le langage graphique et lui  donne du sens : titre, intitulé des rubriques de la légendes, nomenclatures…</a:t>
            </a:r>
          </a:p>
          <a:p>
            <a:pPr>
              <a:buFontTx/>
              <a:buChar char="-"/>
            </a:pPr>
            <a:r>
              <a:rPr lang="fr-FR" sz="5600" dirty="0" smtClean="0"/>
              <a:t>Ouverture exceptionnel  grâce au numérique : caractère illimité  des ressources, diversification,  accès à al ressources scientifique, possibilité de réalisation par de nombreux outils</a:t>
            </a:r>
          </a:p>
          <a:p>
            <a:pPr>
              <a:buFontTx/>
              <a:buChar char="-"/>
            </a:pPr>
            <a:endParaRPr lang="fr-FR" sz="5600" dirty="0" smtClean="0"/>
          </a:p>
          <a:p>
            <a:pPr marL="0" indent="0">
              <a:buNone/>
            </a:pPr>
            <a:r>
              <a:rPr lang="fr-FR" sz="5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Mémoriser des repères, raisonner sur l’espace</a:t>
            </a:r>
          </a:p>
          <a:p>
            <a:pPr>
              <a:buFontTx/>
              <a:buChar char="-"/>
            </a:pPr>
            <a:r>
              <a:rPr lang="fr-FR" sz="5600" dirty="0" smtClean="0"/>
              <a:t>Lecture et analyse de cartes et réalisation de croquis = mobiliser des repères (situer et localiser) et les fixer dans la mémoire  des élèves</a:t>
            </a:r>
          </a:p>
          <a:p>
            <a:pPr>
              <a:buFontTx/>
              <a:buChar char="-"/>
            </a:pPr>
            <a:r>
              <a:rPr lang="fr-FR" sz="5600" dirty="0" smtClean="0"/>
              <a:t>Lecture et analyse de cartes et réalisation de croquis = acquisition de compétences sur l’espace : localisation, observation, sélection, classement d’informations, questionnement géographique et démarche d’investigation</a:t>
            </a:r>
          </a:p>
          <a:p>
            <a:pPr>
              <a:buFontTx/>
              <a:buChar char="-"/>
            </a:pPr>
            <a:endParaRPr lang="fr-FR" sz="5600" dirty="0" smtClean="0"/>
          </a:p>
          <a:p>
            <a:pPr marL="0" indent="0">
              <a:buNone/>
            </a:pPr>
            <a:r>
              <a:rPr lang="fr-FR" sz="5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Acquisition d’une attitude critique face à un document, car représenter le monde, c’est  faire des choix</a:t>
            </a:r>
          </a:p>
          <a:p>
            <a:pPr>
              <a:buFontTx/>
              <a:buChar char="-"/>
            </a:pPr>
            <a:r>
              <a:rPr lang="fr-FR" sz="5600" dirty="0" smtClean="0"/>
              <a:t>Les types de projection</a:t>
            </a:r>
          </a:p>
          <a:p>
            <a:pPr>
              <a:buFontTx/>
              <a:buChar char="-"/>
            </a:pPr>
            <a:r>
              <a:rPr lang="fr-FR" sz="5600" dirty="0" smtClean="0"/>
              <a:t>L’échelle de la carte</a:t>
            </a:r>
          </a:p>
          <a:p>
            <a:pPr>
              <a:buFontTx/>
              <a:buChar char="-"/>
            </a:pPr>
            <a:r>
              <a:rPr lang="fr-FR" sz="5600" dirty="0" smtClean="0"/>
              <a:t>Le concepteur,  le commanditaire de la carte, le contexte</a:t>
            </a:r>
          </a:p>
          <a:p>
            <a:pPr>
              <a:buFont typeface="Wingdings" pitchFamily="2" charset="2"/>
              <a:buChar char="è"/>
            </a:pPr>
            <a:r>
              <a:rPr lang="fr-FR" sz="5600" dirty="0" smtClean="0">
                <a:sym typeface="Wingdings" pitchFamily="2" charset="2"/>
              </a:rPr>
              <a:t>Réinvesti dans la réalisation de croquis : faire des choix, prendre conscience de la subjectivité des cartes</a:t>
            </a:r>
          </a:p>
          <a:p>
            <a:pPr>
              <a:buFont typeface="Wingdings" pitchFamily="2" charset="2"/>
              <a:buChar char="è"/>
            </a:pPr>
            <a:endParaRPr lang="fr-FR" sz="5600" dirty="0" smtClean="0"/>
          </a:p>
          <a:p>
            <a:pPr marL="0" indent="0">
              <a:buNone/>
            </a:pPr>
            <a:r>
              <a:rPr lang="fr-FR" sz="5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S’informer, donner le goût pour l’ailleurs</a:t>
            </a:r>
          </a:p>
          <a:p>
            <a:pPr marL="0" indent="0">
              <a:buNone/>
            </a:pPr>
            <a:r>
              <a:rPr lang="fr-FR" sz="5600" dirty="0" smtClean="0">
                <a:sym typeface="Wingdings" pitchFamily="2" charset="2"/>
              </a:rPr>
              <a:t> Carte support de  connaissances, de rêves et de désirs, curiosité et ouverture au monde</a:t>
            </a:r>
            <a:endParaRPr lang="fr-FR" sz="56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726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7" y="24165"/>
            <a:ext cx="8229600" cy="70609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Des compétences clés pour les apprentissages</a:t>
            </a:r>
            <a:endParaRPr lang="fr-FR" sz="32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71" y="692696"/>
            <a:ext cx="8677034" cy="18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45" y="2539381"/>
            <a:ext cx="8712968" cy="2067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72" y="4649936"/>
            <a:ext cx="8665343" cy="1613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552" y="1592796"/>
            <a:ext cx="4248472" cy="216024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11560" y="5816024"/>
            <a:ext cx="7272808" cy="44754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82028" y="2888940"/>
            <a:ext cx="4248472" cy="216024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41471" y="3284984"/>
            <a:ext cx="642261" cy="216024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42375" y="3933056"/>
            <a:ext cx="642261" cy="216024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940151" y="4145070"/>
            <a:ext cx="642261" cy="216024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11560" y="4149080"/>
            <a:ext cx="1911392" cy="216024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8" y="6453335"/>
            <a:ext cx="8426472" cy="275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 flipV="1">
            <a:off x="603004" y="6453333"/>
            <a:ext cx="1575792" cy="275092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80631" y="3104964"/>
            <a:ext cx="642261" cy="216024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58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ulle ronde 5"/>
          <p:cNvSpPr/>
          <p:nvPr/>
        </p:nvSpPr>
        <p:spPr>
          <a:xfrm>
            <a:off x="5761806" y="4797152"/>
            <a:ext cx="3024336" cy="1296144"/>
          </a:xfrm>
          <a:prstGeom prst="wedgeEllipseCallout">
            <a:avLst>
              <a:gd name="adj1" fmla="val -55477"/>
              <a:gd name="adj2" fmla="val -9829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Ce thème se prête à la réalisation de croquis ou de schémas.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67544" y="4581128"/>
            <a:ext cx="2845383" cy="1584176"/>
          </a:xfrm>
          <a:prstGeom prst="wedgeRoundRectCallout">
            <a:avLst>
              <a:gd name="adj1" fmla="val 46722"/>
              <a:gd name="adj2" fmla="val -76222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La démarche se prête à la réalisation d’un croquis de l’organisation du territoire national.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6409878" y="392746"/>
            <a:ext cx="2376264" cy="1476164"/>
          </a:xfrm>
          <a:prstGeom prst="wedgeRoundRectCallout">
            <a:avLst>
              <a:gd name="adj1" fmla="val -58512"/>
              <a:gd name="adj2" fmla="val 79277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L’analyse cartographique pourra être privilégiée.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8591" y="366392"/>
            <a:ext cx="3024336" cy="1224136"/>
          </a:xfrm>
          <a:prstGeom prst="wedgeRoundRectCallout">
            <a:avLst>
              <a:gd name="adj1" fmla="val 47990"/>
              <a:gd name="adj2" fmla="val 11311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L’outil cartographique est important pour aborder les questions liées à ce thème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3702" y="2420888"/>
            <a:ext cx="8532440" cy="16921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Certains sujets d’étude peuvent déboucher sur la réalisation de croquis et de schémas qui initient les élèves au langage cartographique. À côté de l’apprentissage des grands principes de la cartographie « classique », on veille à initier les élèves aux principes de la cartographie et de l’imagerie géographique numériques.</a:t>
            </a:r>
          </a:p>
        </p:txBody>
      </p:sp>
    </p:spTree>
    <p:extLst>
      <p:ext uri="{BB962C8B-B14F-4D97-AF65-F5344CB8AC3E}">
        <p14:creationId xmlns:p14="http://schemas.microsoft.com/office/powerpoint/2010/main" val="171752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336303"/>
            <a:ext cx="3744416" cy="1143000"/>
          </a:xfrm>
        </p:spPr>
        <p:txBody>
          <a:bodyPr>
            <a:normAutofit fontScale="90000"/>
          </a:bodyPr>
          <a:lstStyle/>
          <a:p>
            <a:r>
              <a:rPr lang="fr-FR" sz="2800" dirty="0" smtClean="0"/>
              <a:t>Le portail </a:t>
            </a:r>
            <a:r>
              <a:rPr lang="fr-FR" sz="2800" dirty="0" err="1" smtClean="0"/>
              <a:t>Eduscol</a:t>
            </a:r>
            <a:r>
              <a:rPr lang="fr-FR" sz="2800" dirty="0"/>
              <a:t> :</a:t>
            </a:r>
            <a:br>
              <a:rPr lang="fr-FR" sz="2800" dirty="0"/>
            </a:br>
            <a:r>
              <a:rPr lang="fr-FR" sz="2800" dirty="0"/>
              <a:t>http://eduscol.education.fr/histoire-geographie/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52614"/>
            <a:ext cx="4924425" cy="616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39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4"/>
            <a:ext cx="6417890" cy="5932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52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Ressources cartographiques </a:t>
            </a:r>
            <a:br>
              <a:rPr lang="fr-FR" dirty="0" smtClean="0"/>
            </a:br>
            <a:r>
              <a:rPr lang="fr-FR" dirty="0" smtClean="0"/>
              <a:t>sur le portail </a:t>
            </a:r>
            <a:r>
              <a:rPr lang="fr-FR" dirty="0" err="1" smtClean="0"/>
              <a:t>eduscol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07268"/>
            <a:ext cx="6120680" cy="3586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899506"/>
            <a:ext cx="4389633" cy="1759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86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6250" y="22860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www.edutheque.fr</a:t>
            </a:r>
            <a:endParaRPr lang="fr-FR" dirty="0"/>
          </a:p>
        </p:txBody>
      </p:sp>
      <p:pic>
        <p:nvPicPr>
          <p:cNvPr id="4099" name="Picture 3" descr="http://www.edutheque.fr/uploads/pics/art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096" y="3490368"/>
            <a:ext cx="9525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brgm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708" y="3974008"/>
            <a:ext cx="9525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http://www.edutheque.fr/uploads/pics/logo_pompidou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707393"/>
            <a:ext cx="9525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edutheque.fr/uploads/pics/versailles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07396"/>
            <a:ext cx="9525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ité de l'architecture et du patrimoine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708" y="5374018"/>
            <a:ext cx="9525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ité de la musique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269" y="5226381"/>
            <a:ext cx="9525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http://www.edutheque.fr/uploads/pics/logo_cnes_2.png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074" y="5078743"/>
            <a:ext cx="9525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cnrs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078743"/>
            <a:ext cx="9525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http://www.edutheque.fr/uploads/pics/ifremer.png">
            <a:hlinkClick r:id="rId18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4931106"/>
            <a:ext cx="9525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IGN - édugéo">
            <a:hlinkClick r:id="rId20"/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946" y="3497430"/>
            <a:ext cx="9525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http://www.edutheque.fr/uploads/pics/logo_ina_GRM_BW_01.png">
            <a:hlinkClick r:id="rId22"/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96784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ina">
            <a:hlinkClick r:id="rId24"/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2559000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 descr="Insee">
            <a:hlinkClick r:id="rId26"/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218" y="4135933"/>
            <a:ext cx="9525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lesite.tv">
            <a:hlinkClick r:id="rId28"/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293096"/>
            <a:ext cx="9525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Louvre">
            <a:hlinkClick r:id="rId30"/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3645024"/>
            <a:ext cx="95250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Météo France">
            <a:hlinkClick r:id="rId32"/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720925"/>
            <a:ext cx="95250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5" name="Picture 19" descr="RMN - L’Histoire par l’image">
            <a:hlinkClick r:id="rId34"/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420888"/>
            <a:ext cx="9525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RMN - Panorama de l’art">
            <a:hlinkClick r:id="rId36"/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20888"/>
            <a:ext cx="9525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antigone-enligne">
            <a:hlinkClick r:id="rId38"/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958" y="4730154"/>
            <a:ext cx="9525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0" y="-25315"/>
            <a:ext cx="24878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endParaRPr kumimoji="0" lang="fr-FR" alt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118" name="Picture 22" descr="BnF"/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244675"/>
            <a:ext cx="952500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0" y="-323167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120" name="Picture 24" descr="Ministère de l'Éducation nationale">
            <a:hlinkClick r:id="rId41" tooltip="Site du Ministère de l'Éducation nationale - Nouvelle fenêtre"/>
          </p:cNvPr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12" y="1670662"/>
            <a:ext cx="19431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1" name="Picture 25" descr="Éduthèque">
            <a:hlinkClick r:id="rId43" tooltip="retour à l'accueil"/>
          </p:cNvPr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904" y="1065825"/>
            <a:ext cx="20097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2" name="Picture 26" descr="Faire entrer l'école dans l'ère du numérique">
            <a:hlinkClick r:id="rId45" tooltip="Tout savoir sur le numérique à l’École – Ministère de l’Éducation nationale – Nouvelle fenêtre"/>
          </p:cNvPr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458" y="1624712"/>
            <a:ext cx="1905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23258" y="149204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Arial" charset="0"/>
              </a:rPr>
              <a:t>Ressources pédagogiques, culturelles et scientifiques, pour les enseignants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49940" y="5948052"/>
            <a:ext cx="57188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Inscription avec </a:t>
            </a:r>
            <a:r>
              <a:rPr lang="fr-FR" u="sng" dirty="0"/>
              <a:t>adresse administrative </a:t>
            </a:r>
            <a:r>
              <a:rPr lang="fr-FR" u="sng" dirty="0" smtClean="0"/>
              <a:t> (nom de domaine) </a:t>
            </a:r>
            <a:endParaRPr lang="fr-FR" dirty="0"/>
          </a:p>
          <a:p>
            <a:r>
              <a:rPr lang="fr-FR" dirty="0" smtClean="0">
                <a:hlinkClick r:id="rId47"/>
              </a:rPr>
              <a:t>valerie.marcon@education.gouv.fr</a:t>
            </a:r>
            <a:r>
              <a:rPr lang="fr-FR" dirty="0" smtClean="0"/>
              <a:t>)</a:t>
            </a:r>
          </a:p>
          <a:p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2223258" y="3363534"/>
            <a:ext cx="1139066" cy="1043862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265534" y="2424078"/>
            <a:ext cx="1426145" cy="1043862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671530" y="3945666"/>
            <a:ext cx="1139066" cy="1043862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3038557" y="3883192"/>
            <a:ext cx="1139066" cy="1043862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3038557" y="2319672"/>
            <a:ext cx="1139066" cy="1043862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97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1" grpId="0" animBg="1"/>
      <p:bldP spid="32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</TotalTime>
  <Words>780</Words>
  <Application>Microsoft Office PowerPoint</Application>
  <PresentationFormat>Affichage à l'écran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Thème Office</vt:lpstr>
      <vt:lpstr>le langage cartographique ET Le numérique : des enjeux pour nos disciplines  </vt:lpstr>
      <vt:lpstr>Finalités au cœur de nos enseignements</vt:lpstr>
      <vt:lpstr>Des apprentissages cartographiques au service de 4 objectifs</vt:lpstr>
      <vt:lpstr>Des compétences clés pour les apprentissages</vt:lpstr>
      <vt:lpstr>Présentation PowerPoint</vt:lpstr>
      <vt:lpstr>Le portail Eduscol : http://eduscol.education.fr/histoire-geographie/</vt:lpstr>
      <vt:lpstr>Présentation PowerPoint</vt:lpstr>
      <vt:lpstr>Ressources cartographiques  sur le portail eduscol</vt:lpstr>
      <vt:lpstr>www.edutheque.fr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ELDIN BRUNO IA-IPR</dc:creator>
  <cp:lastModifiedBy>Alain</cp:lastModifiedBy>
  <cp:revision>45</cp:revision>
  <dcterms:created xsi:type="dcterms:W3CDTF">2014-09-30T13:48:19Z</dcterms:created>
  <dcterms:modified xsi:type="dcterms:W3CDTF">2015-12-07T13:15:04Z</dcterms:modified>
</cp:coreProperties>
</file>