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33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8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5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7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69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5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04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62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99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73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28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D496D-E11E-4715-974F-5FB62711C38D}" type="datetimeFigureOut">
              <a:rPr lang="fr-FR" smtClean="0"/>
              <a:t>12/12/2015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B543-543F-4CAD-9E25-C85E3682B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13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L’agriculture au Sénégal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Potentiel, héritage, diversité, évolution.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1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e libre 24"/>
          <p:cNvSpPr/>
          <p:nvPr/>
        </p:nvSpPr>
        <p:spPr>
          <a:xfrm>
            <a:off x="1233714" y="856343"/>
            <a:ext cx="4876800" cy="2191657"/>
          </a:xfrm>
          <a:custGeom>
            <a:avLst/>
            <a:gdLst>
              <a:gd name="connsiteX0" fmla="*/ 0 w 4876800"/>
              <a:gd name="connsiteY0" fmla="*/ 580571 h 2191657"/>
              <a:gd name="connsiteX1" fmla="*/ 203200 w 4876800"/>
              <a:gd name="connsiteY1" fmla="*/ 783771 h 2191657"/>
              <a:gd name="connsiteX2" fmla="*/ 522515 w 4876800"/>
              <a:gd name="connsiteY2" fmla="*/ 406400 h 2191657"/>
              <a:gd name="connsiteX3" fmla="*/ 1016000 w 4876800"/>
              <a:gd name="connsiteY3" fmla="*/ 304800 h 2191657"/>
              <a:gd name="connsiteX4" fmla="*/ 2394857 w 4876800"/>
              <a:gd name="connsiteY4" fmla="*/ 217714 h 2191657"/>
              <a:gd name="connsiteX5" fmla="*/ 2975429 w 4876800"/>
              <a:gd name="connsiteY5" fmla="*/ 478971 h 2191657"/>
              <a:gd name="connsiteX6" fmla="*/ 4673600 w 4876800"/>
              <a:gd name="connsiteY6" fmla="*/ 2191657 h 2191657"/>
              <a:gd name="connsiteX7" fmla="*/ 4876800 w 4876800"/>
              <a:gd name="connsiteY7" fmla="*/ 2017486 h 2191657"/>
              <a:gd name="connsiteX8" fmla="*/ 3193143 w 4876800"/>
              <a:gd name="connsiteY8" fmla="*/ 377371 h 2191657"/>
              <a:gd name="connsiteX9" fmla="*/ 2525486 w 4876800"/>
              <a:gd name="connsiteY9" fmla="*/ 0 h 2191657"/>
              <a:gd name="connsiteX10" fmla="*/ 2525486 w 4876800"/>
              <a:gd name="connsiteY10" fmla="*/ 0 h 2191657"/>
              <a:gd name="connsiteX11" fmla="*/ 1233715 w 4876800"/>
              <a:gd name="connsiteY11" fmla="*/ 0 h 2191657"/>
              <a:gd name="connsiteX12" fmla="*/ 377372 w 4876800"/>
              <a:gd name="connsiteY12" fmla="*/ 217714 h 2191657"/>
              <a:gd name="connsiteX13" fmla="*/ 0 w 4876800"/>
              <a:gd name="connsiteY13" fmla="*/ 580571 h 219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76800" h="2191657">
                <a:moveTo>
                  <a:pt x="0" y="580571"/>
                </a:moveTo>
                <a:lnTo>
                  <a:pt x="203200" y="783771"/>
                </a:lnTo>
                <a:lnTo>
                  <a:pt x="522515" y="406400"/>
                </a:lnTo>
                <a:lnTo>
                  <a:pt x="1016000" y="304800"/>
                </a:lnTo>
                <a:lnTo>
                  <a:pt x="2394857" y="217714"/>
                </a:lnTo>
                <a:lnTo>
                  <a:pt x="2975429" y="478971"/>
                </a:lnTo>
                <a:lnTo>
                  <a:pt x="4673600" y="2191657"/>
                </a:lnTo>
                <a:lnTo>
                  <a:pt x="4876800" y="2017486"/>
                </a:lnTo>
                <a:lnTo>
                  <a:pt x="3193143" y="377371"/>
                </a:lnTo>
                <a:lnTo>
                  <a:pt x="2525486" y="0"/>
                </a:lnTo>
                <a:lnTo>
                  <a:pt x="2525486" y="0"/>
                </a:lnTo>
                <a:lnTo>
                  <a:pt x="1233715" y="0"/>
                </a:lnTo>
                <a:lnTo>
                  <a:pt x="377372" y="217714"/>
                </a:lnTo>
                <a:lnTo>
                  <a:pt x="0" y="580571"/>
                </a:lnTo>
                <a:close/>
              </a:path>
            </a:pathLst>
          </a:custGeom>
          <a:solidFill>
            <a:srgbClr val="92D050">
              <a:alpha val="3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231820" y="914400"/>
            <a:ext cx="7018986" cy="4893972"/>
          </a:xfrm>
          <a:custGeom>
            <a:avLst/>
            <a:gdLst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2279560 w 7018986"/>
              <a:gd name="connsiteY2" fmla="*/ 38637 h 4893972"/>
              <a:gd name="connsiteX3" fmla="*/ 3515932 w 7018986"/>
              <a:gd name="connsiteY3" fmla="*/ 0 h 4893972"/>
              <a:gd name="connsiteX4" fmla="*/ 5911403 w 7018986"/>
              <a:gd name="connsiteY4" fmla="*/ 2228045 h 4893972"/>
              <a:gd name="connsiteX5" fmla="*/ 6349284 w 7018986"/>
              <a:gd name="connsiteY5" fmla="*/ 3760631 h 4893972"/>
              <a:gd name="connsiteX6" fmla="*/ 7018986 w 7018986"/>
              <a:gd name="connsiteY6" fmla="*/ 4713668 h 4893972"/>
              <a:gd name="connsiteX7" fmla="*/ 5769735 w 7018986"/>
              <a:gd name="connsiteY7" fmla="*/ 4893972 h 4893972"/>
              <a:gd name="connsiteX8" fmla="*/ 4443211 w 7018986"/>
              <a:gd name="connsiteY8" fmla="*/ 4494727 h 4893972"/>
              <a:gd name="connsiteX9" fmla="*/ 2614411 w 7018986"/>
              <a:gd name="connsiteY9" fmla="*/ 4507606 h 4893972"/>
              <a:gd name="connsiteX10" fmla="*/ 2021983 w 7018986"/>
              <a:gd name="connsiteY10" fmla="*/ 4803820 h 4893972"/>
              <a:gd name="connsiteX11" fmla="*/ 824248 w 7018986"/>
              <a:gd name="connsiteY11" fmla="*/ 4868214 h 4893972"/>
              <a:gd name="connsiteX12" fmla="*/ 798490 w 7018986"/>
              <a:gd name="connsiteY12" fmla="*/ 4031087 h 4893972"/>
              <a:gd name="connsiteX13" fmla="*/ 4018208 w 7018986"/>
              <a:gd name="connsiteY13" fmla="*/ 3786389 h 4893972"/>
              <a:gd name="connsiteX14" fmla="*/ 4043966 w 7018986"/>
              <a:gd name="connsiteY14" fmla="*/ 3464417 h 4893972"/>
              <a:gd name="connsiteX15" fmla="*/ 1056067 w 7018986"/>
              <a:gd name="connsiteY15" fmla="*/ 3438659 h 4893972"/>
              <a:gd name="connsiteX16" fmla="*/ 309093 w 7018986"/>
              <a:gd name="connsiteY16" fmla="*/ 2189408 h 4893972"/>
              <a:gd name="connsiteX17" fmla="*/ 12879 w 7018986"/>
              <a:gd name="connsiteY17" fmla="*/ 2215166 h 4893972"/>
              <a:gd name="connsiteX18" fmla="*/ 0 w 7018986"/>
              <a:gd name="connsiteY18" fmla="*/ 2086377 h 4893972"/>
              <a:gd name="connsiteX19" fmla="*/ 103031 w 7018986"/>
              <a:gd name="connsiteY19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5911403 w 7018986"/>
              <a:gd name="connsiteY5" fmla="*/ 2228045 h 4893972"/>
              <a:gd name="connsiteX6" fmla="*/ 6349284 w 7018986"/>
              <a:gd name="connsiteY6" fmla="*/ 3760631 h 4893972"/>
              <a:gd name="connsiteX7" fmla="*/ 7018986 w 7018986"/>
              <a:gd name="connsiteY7" fmla="*/ 4713668 h 4893972"/>
              <a:gd name="connsiteX8" fmla="*/ 5769735 w 7018986"/>
              <a:gd name="connsiteY8" fmla="*/ 4893972 h 4893972"/>
              <a:gd name="connsiteX9" fmla="*/ 4443211 w 7018986"/>
              <a:gd name="connsiteY9" fmla="*/ 4494727 h 4893972"/>
              <a:gd name="connsiteX10" fmla="*/ 2614411 w 7018986"/>
              <a:gd name="connsiteY10" fmla="*/ 4507606 h 4893972"/>
              <a:gd name="connsiteX11" fmla="*/ 2021983 w 7018986"/>
              <a:gd name="connsiteY11" fmla="*/ 4803820 h 4893972"/>
              <a:gd name="connsiteX12" fmla="*/ 824248 w 7018986"/>
              <a:gd name="connsiteY12" fmla="*/ 4868214 h 4893972"/>
              <a:gd name="connsiteX13" fmla="*/ 798490 w 7018986"/>
              <a:gd name="connsiteY13" fmla="*/ 4031087 h 4893972"/>
              <a:gd name="connsiteX14" fmla="*/ 4018208 w 7018986"/>
              <a:gd name="connsiteY14" fmla="*/ 3786389 h 4893972"/>
              <a:gd name="connsiteX15" fmla="*/ 4043966 w 7018986"/>
              <a:gd name="connsiteY15" fmla="*/ 3464417 h 4893972"/>
              <a:gd name="connsiteX16" fmla="*/ 1056067 w 7018986"/>
              <a:gd name="connsiteY16" fmla="*/ 3438659 h 4893972"/>
              <a:gd name="connsiteX17" fmla="*/ 309093 w 7018986"/>
              <a:gd name="connsiteY17" fmla="*/ 2189408 h 4893972"/>
              <a:gd name="connsiteX18" fmla="*/ 12879 w 7018986"/>
              <a:gd name="connsiteY18" fmla="*/ 2215166 h 4893972"/>
              <a:gd name="connsiteX19" fmla="*/ 0 w 7018986"/>
              <a:gd name="connsiteY19" fmla="*/ 2086377 h 4893972"/>
              <a:gd name="connsiteX20" fmla="*/ 103031 w 7018986"/>
              <a:gd name="connsiteY20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3991837 w 7018986"/>
              <a:gd name="connsiteY5" fmla="*/ 275771 h 4893972"/>
              <a:gd name="connsiteX6" fmla="*/ 5911403 w 7018986"/>
              <a:gd name="connsiteY6" fmla="*/ 2228045 h 4893972"/>
              <a:gd name="connsiteX7" fmla="*/ 6349284 w 7018986"/>
              <a:gd name="connsiteY7" fmla="*/ 3760631 h 4893972"/>
              <a:gd name="connsiteX8" fmla="*/ 7018986 w 7018986"/>
              <a:gd name="connsiteY8" fmla="*/ 4713668 h 4893972"/>
              <a:gd name="connsiteX9" fmla="*/ 5769735 w 7018986"/>
              <a:gd name="connsiteY9" fmla="*/ 4893972 h 4893972"/>
              <a:gd name="connsiteX10" fmla="*/ 4443211 w 7018986"/>
              <a:gd name="connsiteY10" fmla="*/ 4494727 h 4893972"/>
              <a:gd name="connsiteX11" fmla="*/ 2614411 w 7018986"/>
              <a:gd name="connsiteY11" fmla="*/ 4507606 h 4893972"/>
              <a:gd name="connsiteX12" fmla="*/ 2021983 w 7018986"/>
              <a:gd name="connsiteY12" fmla="*/ 4803820 h 4893972"/>
              <a:gd name="connsiteX13" fmla="*/ 824248 w 7018986"/>
              <a:gd name="connsiteY13" fmla="*/ 4868214 h 4893972"/>
              <a:gd name="connsiteX14" fmla="*/ 798490 w 7018986"/>
              <a:gd name="connsiteY14" fmla="*/ 4031087 h 4893972"/>
              <a:gd name="connsiteX15" fmla="*/ 4018208 w 7018986"/>
              <a:gd name="connsiteY15" fmla="*/ 3786389 h 4893972"/>
              <a:gd name="connsiteX16" fmla="*/ 4043966 w 7018986"/>
              <a:gd name="connsiteY16" fmla="*/ 3464417 h 4893972"/>
              <a:gd name="connsiteX17" fmla="*/ 1056067 w 7018986"/>
              <a:gd name="connsiteY17" fmla="*/ 3438659 h 4893972"/>
              <a:gd name="connsiteX18" fmla="*/ 309093 w 7018986"/>
              <a:gd name="connsiteY18" fmla="*/ 2189408 h 4893972"/>
              <a:gd name="connsiteX19" fmla="*/ 12879 w 7018986"/>
              <a:gd name="connsiteY19" fmla="*/ 2215166 h 4893972"/>
              <a:gd name="connsiteX20" fmla="*/ 0 w 7018986"/>
              <a:gd name="connsiteY20" fmla="*/ 2086377 h 4893972"/>
              <a:gd name="connsiteX21" fmla="*/ 103031 w 7018986"/>
              <a:gd name="connsiteY21" fmla="*/ 2060620 h 489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18986" h="4893972">
                <a:moveTo>
                  <a:pt x="103031" y="2060620"/>
                </a:moveTo>
                <a:lnTo>
                  <a:pt x="1081825" y="618186"/>
                </a:lnTo>
                <a:cubicBezTo>
                  <a:pt x="1270715" y="523741"/>
                  <a:pt x="1356575" y="274749"/>
                  <a:pt x="1545465" y="180304"/>
                </a:cubicBezTo>
                <a:lnTo>
                  <a:pt x="2279560" y="38637"/>
                </a:lnTo>
                <a:lnTo>
                  <a:pt x="3515932" y="0"/>
                </a:lnTo>
                <a:cubicBezTo>
                  <a:pt x="3635862" y="116114"/>
                  <a:pt x="3871907" y="159657"/>
                  <a:pt x="3991837" y="275771"/>
                </a:cubicBezTo>
                <a:lnTo>
                  <a:pt x="5911403" y="2228045"/>
                </a:lnTo>
                <a:lnTo>
                  <a:pt x="6349284" y="3760631"/>
                </a:lnTo>
                <a:lnTo>
                  <a:pt x="7018986" y="4713668"/>
                </a:lnTo>
                <a:lnTo>
                  <a:pt x="5769735" y="4893972"/>
                </a:lnTo>
                <a:lnTo>
                  <a:pt x="4443211" y="4494727"/>
                </a:lnTo>
                <a:lnTo>
                  <a:pt x="2614411" y="4507606"/>
                </a:lnTo>
                <a:lnTo>
                  <a:pt x="2021983" y="4803820"/>
                </a:lnTo>
                <a:lnTo>
                  <a:pt x="824248" y="4868214"/>
                </a:lnTo>
                <a:lnTo>
                  <a:pt x="798490" y="4031087"/>
                </a:lnTo>
                <a:lnTo>
                  <a:pt x="4018208" y="3786389"/>
                </a:lnTo>
                <a:lnTo>
                  <a:pt x="4043966" y="3464417"/>
                </a:lnTo>
                <a:lnTo>
                  <a:pt x="1056067" y="3438659"/>
                </a:lnTo>
                <a:lnTo>
                  <a:pt x="309093" y="2189408"/>
                </a:lnTo>
                <a:lnTo>
                  <a:pt x="12879" y="2215166"/>
                </a:lnTo>
                <a:lnTo>
                  <a:pt x="0" y="2086377"/>
                </a:lnTo>
                <a:lnTo>
                  <a:pt x="103031" y="20606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236372" y="941174"/>
            <a:ext cx="4652953" cy="1926113"/>
          </a:xfrm>
          <a:custGeom>
            <a:avLst/>
            <a:gdLst>
              <a:gd name="connsiteX0" fmla="*/ 4391696 w 4391696"/>
              <a:gd name="connsiteY0" fmla="*/ 1843711 h 1843711"/>
              <a:gd name="connsiteX1" fmla="*/ 2640169 w 4391696"/>
              <a:gd name="connsiteY1" fmla="*/ 156579 h 1843711"/>
              <a:gd name="connsiteX2" fmla="*/ 927279 w 4391696"/>
              <a:gd name="connsiteY2" fmla="*/ 130821 h 1843711"/>
              <a:gd name="connsiteX3" fmla="*/ 167425 w 4391696"/>
              <a:gd name="connsiteY3" fmla="*/ 658855 h 1843711"/>
              <a:gd name="connsiteX4" fmla="*/ 0 w 4391696"/>
              <a:gd name="connsiteY4" fmla="*/ 671734 h 1843711"/>
              <a:gd name="connsiteX5" fmla="*/ 0 w 4391696"/>
              <a:gd name="connsiteY5" fmla="*/ 671734 h 1843711"/>
              <a:gd name="connsiteX0" fmla="*/ 4391696 w 4391696"/>
              <a:gd name="connsiteY0" fmla="*/ 1822004 h 1822004"/>
              <a:gd name="connsiteX1" fmla="*/ 2640169 w 4391696"/>
              <a:gd name="connsiteY1" fmla="*/ 134872 h 1822004"/>
              <a:gd name="connsiteX2" fmla="*/ 927279 w 4391696"/>
              <a:gd name="connsiteY2" fmla="*/ 109114 h 1822004"/>
              <a:gd name="connsiteX3" fmla="*/ 501253 w 4391696"/>
              <a:gd name="connsiteY3" fmla="*/ 158176 h 1822004"/>
              <a:gd name="connsiteX4" fmla="*/ 0 w 4391696"/>
              <a:gd name="connsiteY4" fmla="*/ 650027 h 1822004"/>
              <a:gd name="connsiteX5" fmla="*/ 0 w 4391696"/>
              <a:gd name="connsiteY5" fmla="*/ 650027 h 1822004"/>
              <a:gd name="connsiteX0" fmla="*/ 4391696 w 4391696"/>
              <a:gd name="connsiteY0" fmla="*/ 1866234 h 1866234"/>
              <a:gd name="connsiteX1" fmla="*/ 2640169 w 4391696"/>
              <a:gd name="connsiteY1" fmla="*/ 179102 h 1866234"/>
              <a:gd name="connsiteX2" fmla="*/ 1319165 w 4391696"/>
              <a:gd name="connsiteY2" fmla="*/ 51744 h 1866234"/>
              <a:gd name="connsiteX3" fmla="*/ 501253 w 4391696"/>
              <a:gd name="connsiteY3" fmla="*/ 202406 h 1866234"/>
              <a:gd name="connsiteX4" fmla="*/ 0 w 4391696"/>
              <a:gd name="connsiteY4" fmla="*/ 694257 h 1866234"/>
              <a:gd name="connsiteX5" fmla="*/ 0 w 4391696"/>
              <a:gd name="connsiteY5" fmla="*/ 694257 h 1866234"/>
              <a:gd name="connsiteX0" fmla="*/ 4391696 w 4391696"/>
              <a:gd name="connsiteY0" fmla="*/ 1882001 h 1882001"/>
              <a:gd name="connsiteX1" fmla="*/ 2640169 w 4391696"/>
              <a:gd name="connsiteY1" fmla="*/ 194869 h 1882001"/>
              <a:gd name="connsiteX2" fmla="*/ 1319165 w 4391696"/>
              <a:gd name="connsiteY2" fmla="*/ 67511 h 1882001"/>
              <a:gd name="connsiteX3" fmla="*/ 501253 w 4391696"/>
              <a:gd name="connsiteY3" fmla="*/ 218173 h 1882001"/>
              <a:gd name="connsiteX4" fmla="*/ 0 w 4391696"/>
              <a:gd name="connsiteY4" fmla="*/ 710024 h 1882001"/>
              <a:gd name="connsiteX5" fmla="*/ 0 w 4391696"/>
              <a:gd name="connsiteY5" fmla="*/ 710024 h 1882001"/>
              <a:gd name="connsiteX0" fmla="*/ 4391696 w 4391696"/>
              <a:gd name="connsiteY0" fmla="*/ 1957145 h 1957145"/>
              <a:gd name="connsiteX1" fmla="*/ 2596626 w 4391696"/>
              <a:gd name="connsiteY1" fmla="*/ 139385 h 1957145"/>
              <a:gd name="connsiteX2" fmla="*/ 1319165 w 4391696"/>
              <a:gd name="connsiteY2" fmla="*/ 142655 h 1957145"/>
              <a:gd name="connsiteX3" fmla="*/ 501253 w 4391696"/>
              <a:gd name="connsiteY3" fmla="*/ 293317 h 1957145"/>
              <a:gd name="connsiteX4" fmla="*/ 0 w 4391696"/>
              <a:gd name="connsiteY4" fmla="*/ 785168 h 1957145"/>
              <a:gd name="connsiteX5" fmla="*/ 0 w 4391696"/>
              <a:gd name="connsiteY5" fmla="*/ 785168 h 1957145"/>
              <a:gd name="connsiteX0" fmla="*/ 4391696 w 4391696"/>
              <a:gd name="connsiteY0" fmla="*/ 1848048 h 1848048"/>
              <a:gd name="connsiteX1" fmla="*/ 2596626 w 4391696"/>
              <a:gd name="connsiteY1" fmla="*/ 30288 h 1848048"/>
              <a:gd name="connsiteX2" fmla="*/ 1319165 w 4391696"/>
              <a:gd name="connsiteY2" fmla="*/ 33558 h 1848048"/>
              <a:gd name="connsiteX3" fmla="*/ 501253 w 4391696"/>
              <a:gd name="connsiteY3" fmla="*/ 184220 h 1848048"/>
              <a:gd name="connsiteX4" fmla="*/ 0 w 4391696"/>
              <a:gd name="connsiteY4" fmla="*/ 676071 h 1848048"/>
              <a:gd name="connsiteX5" fmla="*/ 0 w 4391696"/>
              <a:gd name="connsiteY5" fmla="*/ 676071 h 1848048"/>
              <a:gd name="connsiteX0" fmla="*/ 4391696 w 4391696"/>
              <a:gd name="connsiteY0" fmla="*/ 1835839 h 1835839"/>
              <a:gd name="connsiteX1" fmla="*/ 2596626 w 4391696"/>
              <a:gd name="connsiteY1" fmla="*/ 18079 h 1835839"/>
              <a:gd name="connsiteX2" fmla="*/ 1319165 w 4391696"/>
              <a:gd name="connsiteY2" fmla="*/ 21349 h 1835839"/>
              <a:gd name="connsiteX3" fmla="*/ 501253 w 4391696"/>
              <a:gd name="connsiteY3" fmla="*/ 172011 h 1835839"/>
              <a:gd name="connsiteX4" fmla="*/ 0 w 4391696"/>
              <a:gd name="connsiteY4" fmla="*/ 663862 h 1835839"/>
              <a:gd name="connsiteX5" fmla="*/ 0 w 4391696"/>
              <a:gd name="connsiteY5" fmla="*/ 663862 h 1835839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407881"/>
              <a:gd name="connsiteY0" fmla="*/ 1964768 h 1964768"/>
              <a:gd name="connsiteX1" fmla="*/ 4220999 w 4407881"/>
              <a:gd name="connsiteY1" fmla="*/ 1608452 h 1964768"/>
              <a:gd name="connsiteX2" fmla="*/ 2538569 w 4407881"/>
              <a:gd name="connsiteY2" fmla="*/ 103465 h 1964768"/>
              <a:gd name="connsiteX3" fmla="*/ 1319165 w 4407881"/>
              <a:gd name="connsiteY3" fmla="*/ 150278 h 1964768"/>
              <a:gd name="connsiteX4" fmla="*/ 501253 w 4407881"/>
              <a:gd name="connsiteY4" fmla="*/ 300940 h 1964768"/>
              <a:gd name="connsiteX5" fmla="*/ 0 w 4407881"/>
              <a:gd name="connsiteY5" fmla="*/ 792791 h 1964768"/>
              <a:gd name="connsiteX6" fmla="*/ 0 w 4407881"/>
              <a:gd name="connsiteY6" fmla="*/ 792791 h 1964768"/>
              <a:gd name="connsiteX0" fmla="*/ 4652953 w 4652953"/>
              <a:gd name="connsiteY0" fmla="*/ 2037339 h 2037339"/>
              <a:gd name="connsiteX1" fmla="*/ 4220999 w 4652953"/>
              <a:gd name="connsiteY1" fmla="*/ 1608452 h 2037339"/>
              <a:gd name="connsiteX2" fmla="*/ 2538569 w 4652953"/>
              <a:gd name="connsiteY2" fmla="*/ 103465 h 2037339"/>
              <a:gd name="connsiteX3" fmla="*/ 1319165 w 4652953"/>
              <a:gd name="connsiteY3" fmla="*/ 150278 h 2037339"/>
              <a:gd name="connsiteX4" fmla="*/ 501253 w 4652953"/>
              <a:gd name="connsiteY4" fmla="*/ 300940 h 2037339"/>
              <a:gd name="connsiteX5" fmla="*/ 0 w 4652953"/>
              <a:gd name="connsiteY5" fmla="*/ 792791 h 2037339"/>
              <a:gd name="connsiteX6" fmla="*/ 0 w 4652953"/>
              <a:gd name="connsiteY6" fmla="*/ 792791 h 2037339"/>
              <a:gd name="connsiteX0" fmla="*/ 4652953 w 4652953"/>
              <a:gd name="connsiteY0" fmla="*/ 2043759 h 2043759"/>
              <a:gd name="connsiteX1" fmla="*/ 4220999 w 4652953"/>
              <a:gd name="connsiteY1" fmla="*/ 1614872 h 2043759"/>
              <a:gd name="connsiteX2" fmla="*/ 2538569 w 4652953"/>
              <a:gd name="connsiteY2" fmla="*/ 109885 h 2043759"/>
              <a:gd name="connsiteX3" fmla="*/ 2058371 w 4652953"/>
              <a:gd name="connsiteY3" fmla="*/ 119901 h 2043759"/>
              <a:gd name="connsiteX4" fmla="*/ 1319165 w 4652953"/>
              <a:gd name="connsiteY4" fmla="*/ 156698 h 2043759"/>
              <a:gd name="connsiteX5" fmla="*/ 501253 w 4652953"/>
              <a:gd name="connsiteY5" fmla="*/ 307360 h 2043759"/>
              <a:gd name="connsiteX6" fmla="*/ 0 w 4652953"/>
              <a:gd name="connsiteY6" fmla="*/ 799211 h 2043759"/>
              <a:gd name="connsiteX7" fmla="*/ 0 w 4652953"/>
              <a:gd name="connsiteY7" fmla="*/ 799211 h 2043759"/>
              <a:gd name="connsiteX0" fmla="*/ 4652953 w 4652953"/>
              <a:gd name="connsiteY0" fmla="*/ 1924573 h 1924573"/>
              <a:gd name="connsiteX1" fmla="*/ 4220999 w 4652953"/>
              <a:gd name="connsiteY1" fmla="*/ 1495686 h 1924573"/>
              <a:gd name="connsiteX2" fmla="*/ 3003026 w 4652953"/>
              <a:gd name="connsiteY2" fmla="*/ 295499 h 1924573"/>
              <a:gd name="connsiteX3" fmla="*/ 2058371 w 4652953"/>
              <a:gd name="connsiteY3" fmla="*/ 715 h 1924573"/>
              <a:gd name="connsiteX4" fmla="*/ 1319165 w 4652953"/>
              <a:gd name="connsiteY4" fmla="*/ 37512 h 1924573"/>
              <a:gd name="connsiteX5" fmla="*/ 501253 w 4652953"/>
              <a:gd name="connsiteY5" fmla="*/ 188174 h 1924573"/>
              <a:gd name="connsiteX6" fmla="*/ 0 w 4652953"/>
              <a:gd name="connsiteY6" fmla="*/ 680025 h 1924573"/>
              <a:gd name="connsiteX7" fmla="*/ 0 w 4652953"/>
              <a:gd name="connsiteY7" fmla="*/ 680025 h 1924573"/>
              <a:gd name="connsiteX0" fmla="*/ 4652953 w 4652953"/>
              <a:gd name="connsiteY0" fmla="*/ 1926113 h 1926113"/>
              <a:gd name="connsiteX1" fmla="*/ 4220999 w 4652953"/>
              <a:gd name="connsiteY1" fmla="*/ 1497226 h 1926113"/>
              <a:gd name="connsiteX2" fmla="*/ 3003026 w 4652953"/>
              <a:gd name="connsiteY2" fmla="*/ 297039 h 1926113"/>
              <a:gd name="connsiteX3" fmla="*/ 2058371 w 4652953"/>
              <a:gd name="connsiteY3" fmla="*/ 2255 h 1926113"/>
              <a:gd name="connsiteX4" fmla="*/ 1319165 w 4652953"/>
              <a:gd name="connsiteY4" fmla="*/ 39052 h 1926113"/>
              <a:gd name="connsiteX5" fmla="*/ 501253 w 4652953"/>
              <a:gd name="connsiteY5" fmla="*/ 189714 h 1926113"/>
              <a:gd name="connsiteX6" fmla="*/ 0 w 4652953"/>
              <a:gd name="connsiteY6" fmla="*/ 681565 h 1926113"/>
              <a:gd name="connsiteX7" fmla="*/ 0 w 4652953"/>
              <a:gd name="connsiteY7" fmla="*/ 681565 h 192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2953" h="1926113">
                <a:moveTo>
                  <a:pt x="4652953" y="1926113"/>
                </a:moveTo>
                <a:cubicBezTo>
                  <a:pt x="4614827" y="1873984"/>
                  <a:pt x="4529853" y="1807443"/>
                  <a:pt x="4220999" y="1497226"/>
                </a:cubicBezTo>
                <a:cubicBezTo>
                  <a:pt x="3912145" y="1187009"/>
                  <a:pt x="3407006" y="604258"/>
                  <a:pt x="3003026" y="297039"/>
                </a:cubicBezTo>
                <a:cubicBezTo>
                  <a:pt x="2599046" y="-10180"/>
                  <a:pt x="2261605" y="-5547"/>
                  <a:pt x="2058371" y="2255"/>
                </a:cubicBezTo>
                <a:cubicBezTo>
                  <a:pt x="1855137" y="10057"/>
                  <a:pt x="1578685" y="7809"/>
                  <a:pt x="1319165" y="39052"/>
                </a:cubicBezTo>
                <a:cubicBezTo>
                  <a:pt x="1059645" y="70295"/>
                  <a:pt x="721114" y="82629"/>
                  <a:pt x="501253" y="189714"/>
                </a:cubicBezTo>
                <a:cubicBezTo>
                  <a:pt x="281392" y="296800"/>
                  <a:pt x="83542" y="599590"/>
                  <a:pt x="0" y="681565"/>
                </a:cubicBezTo>
                <a:lnTo>
                  <a:pt x="0" y="681565"/>
                </a:ln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030310" y="5203065"/>
            <a:ext cx="1609859" cy="309093"/>
          </a:xfrm>
          <a:custGeom>
            <a:avLst/>
            <a:gdLst>
              <a:gd name="connsiteX0" fmla="*/ 1609859 w 1609859"/>
              <a:gd name="connsiteY0" fmla="*/ 0 h 309093"/>
              <a:gd name="connsiteX1" fmla="*/ 1107583 w 1609859"/>
              <a:gd name="connsiteY1" fmla="*/ 257577 h 309093"/>
              <a:gd name="connsiteX2" fmla="*/ 425003 w 1609859"/>
              <a:gd name="connsiteY2" fmla="*/ 270456 h 309093"/>
              <a:gd name="connsiteX3" fmla="*/ 0 w 1609859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309093">
                <a:moveTo>
                  <a:pt x="1609859" y="0"/>
                </a:moveTo>
                <a:cubicBezTo>
                  <a:pt x="1457459" y="106250"/>
                  <a:pt x="1305059" y="212501"/>
                  <a:pt x="1107583" y="257577"/>
                </a:cubicBezTo>
                <a:cubicBezTo>
                  <a:pt x="910107" y="302653"/>
                  <a:pt x="609600" y="261870"/>
                  <a:pt x="425003" y="270456"/>
                </a:cubicBezTo>
                <a:cubicBezTo>
                  <a:pt x="240406" y="279042"/>
                  <a:pt x="120203" y="294067"/>
                  <a:pt x="0" y="309093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197735" y="4456090"/>
            <a:ext cx="1184857" cy="219618"/>
          </a:xfrm>
          <a:custGeom>
            <a:avLst/>
            <a:gdLst>
              <a:gd name="connsiteX0" fmla="*/ 1184857 w 1184857"/>
              <a:gd name="connsiteY0" fmla="*/ 0 h 219618"/>
              <a:gd name="connsiteX1" fmla="*/ 734096 w 1184857"/>
              <a:gd name="connsiteY1" fmla="*/ 115910 h 219618"/>
              <a:gd name="connsiteX2" fmla="*/ 180304 w 1184857"/>
              <a:gd name="connsiteY2" fmla="*/ 218941 h 219618"/>
              <a:gd name="connsiteX3" fmla="*/ 0 w 1184857"/>
              <a:gd name="connsiteY3" fmla="*/ 64395 h 21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857" h="219618">
                <a:moveTo>
                  <a:pt x="1184857" y="0"/>
                </a:moveTo>
                <a:cubicBezTo>
                  <a:pt x="1043189" y="39710"/>
                  <a:pt x="901521" y="79420"/>
                  <a:pt x="734096" y="115910"/>
                </a:cubicBezTo>
                <a:cubicBezTo>
                  <a:pt x="566671" y="152400"/>
                  <a:pt x="302653" y="227527"/>
                  <a:pt x="180304" y="218941"/>
                </a:cubicBezTo>
                <a:cubicBezTo>
                  <a:pt x="57955" y="210355"/>
                  <a:pt x="28977" y="137375"/>
                  <a:pt x="0" y="64395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068946" y="3677877"/>
            <a:ext cx="708339" cy="237300"/>
          </a:xfrm>
          <a:custGeom>
            <a:avLst/>
            <a:gdLst>
              <a:gd name="connsiteX0" fmla="*/ 708339 w 708339"/>
              <a:gd name="connsiteY0" fmla="*/ 95633 h 237300"/>
              <a:gd name="connsiteX1" fmla="*/ 399246 w 708339"/>
              <a:gd name="connsiteY1" fmla="*/ 5481 h 237300"/>
              <a:gd name="connsiteX2" fmla="*/ 0 w 708339"/>
              <a:gd name="connsiteY2" fmla="*/ 237300 h 2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339" h="237300">
                <a:moveTo>
                  <a:pt x="708339" y="95633"/>
                </a:moveTo>
                <a:cubicBezTo>
                  <a:pt x="612821" y="38751"/>
                  <a:pt x="517303" y="-18130"/>
                  <a:pt x="399246" y="5481"/>
                </a:cubicBezTo>
                <a:cubicBezTo>
                  <a:pt x="281189" y="29092"/>
                  <a:pt x="140594" y="133196"/>
                  <a:pt x="0" y="237300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172250" y="1557740"/>
            <a:ext cx="154745" cy="148397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439724" y="5407856"/>
            <a:ext cx="97051" cy="92588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16115" y="2844800"/>
            <a:ext cx="362857" cy="377372"/>
          </a:xfrm>
          <a:prstGeom prst="ellipse">
            <a:avLst/>
          </a:prstGeom>
          <a:solidFill>
            <a:srgbClr val="0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138457">
            <a:off x="3962401" y="870857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1"/>
                </a:solidFill>
              </a:rPr>
              <a:t>Sénégal</a:t>
            </a:r>
            <a:endParaRPr lang="fr-FR" i="1" dirty="0">
              <a:solidFill>
                <a:schemeClr val="accent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 rot="20183846">
            <a:off x="897173" y="3477920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Saloum</a:t>
            </a:r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 rot="20969185">
            <a:off x="1316791" y="4326132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chemeClr val="accent1"/>
                </a:solidFill>
              </a:rPr>
              <a:t>Gambie</a:t>
            </a:r>
            <a:endParaRPr lang="fr-FR" sz="1600" i="1" dirty="0">
              <a:solidFill>
                <a:schemeClr val="accent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20969185">
            <a:off x="1940057" y="5349391"/>
            <a:ext cx="11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chemeClr val="accent1"/>
                </a:solidFill>
              </a:rPr>
              <a:t>Casamance</a:t>
            </a:r>
            <a:endParaRPr lang="fr-FR" sz="1600" i="1" dirty="0">
              <a:solidFill>
                <a:schemeClr val="accent1"/>
              </a:solidFill>
            </a:endParaRPr>
          </a:p>
        </p:txBody>
      </p:sp>
      <p:sp>
        <p:nvSpPr>
          <p:cNvPr id="28" name="Forme libre 27"/>
          <p:cNvSpPr/>
          <p:nvPr/>
        </p:nvSpPr>
        <p:spPr>
          <a:xfrm>
            <a:off x="1219200" y="1335314"/>
            <a:ext cx="290286" cy="319315"/>
          </a:xfrm>
          <a:custGeom>
            <a:avLst/>
            <a:gdLst>
              <a:gd name="connsiteX0" fmla="*/ 0 w 290286"/>
              <a:gd name="connsiteY0" fmla="*/ 0 h 319315"/>
              <a:gd name="connsiteX1" fmla="*/ 290286 w 290286"/>
              <a:gd name="connsiteY1" fmla="*/ 319315 h 319315"/>
              <a:gd name="connsiteX2" fmla="*/ 290286 w 290286"/>
              <a:gd name="connsiteY2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319315">
                <a:moveTo>
                  <a:pt x="0" y="0"/>
                </a:moveTo>
                <a:lnTo>
                  <a:pt x="290286" y="319315"/>
                </a:lnTo>
                <a:lnTo>
                  <a:pt x="290286" y="319315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0" y="3280229"/>
            <a:ext cx="835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DAKAR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06399" y="1436914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 Louis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211943" y="5014686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Ziguinchor</a:t>
            </a:r>
            <a:endParaRPr lang="fr-FR" sz="1400" dirty="0"/>
          </a:p>
        </p:txBody>
      </p:sp>
      <p:sp>
        <p:nvSpPr>
          <p:cNvPr id="35" name="Forme libre 34"/>
          <p:cNvSpPr/>
          <p:nvPr/>
        </p:nvSpPr>
        <p:spPr>
          <a:xfrm>
            <a:off x="304800" y="2046820"/>
            <a:ext cx="5631543" cy="275466"/>
          </a:xfrm>
          <a:custGeom>
            <a:avLst/>
            <a:gdLst>
              <a:gd name="connsiteX0" fmla="*/ 0 w 5631543"/>
              <a:gd name="connsiteY0" fmla="*/ 275466 h 275466"/>
              <a:gd name="connsiteX1" fmla="*/ 2177143 w 5631543"/>
              <a:gd name="connsiteY1" fmla="*/ 14209 h 275466"/>
              <a:gd name="connsiteX2" fmla="*/ 3846286 w 5631543"/>
              <a:gd name="connsiteY2" fmla="*/ 43237 h 275466"/>
              <a:gd name="connsiteX3" fmla="*/ 5631543 w 5631543"/>
              <a:gd name="connsiteY3" fmla="*/ 115809 h 2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1543" h="275466">
                <a:moveTo>
                  <a:pt x="0" y="275466"/>
                </a:moveTo>
                <a:cubicBezTo>
                  <a:pt x="768047" y="164190"/>
                  <a:pt x="1536095" y="52914"/>
                  <a:pt x="2177143" y="14209"/>
                </a:cubicBezTo>
                <a:cubicBezTo>
                  <a:pt x="2818191" y="-24496"/>
                  <a:pt x="3270553" y="26304"/>
                  <a:pt x="3846286" y="43237"/>
                </a:cubicBezTo>
                <a:cubicBezTo>
                  <a:pt x="4422019" y="60170"/>
                  <a:pt x="5026781" y="87989"/>
                  <a:pt x="5631543" y="115809"/>
                </a:cubicBezTo>
              </a:path>
            </a:pathLst>
          </a:custGeom>
          <a:noFill/>
          <a:ln w="28575"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928914" y="4677566"/>
            <a:ext cx="6183086" cy="228263"/>
          </a:xfrm>
          <a:custGeom>
            <a:avLst/>
            <a:gdLst>
              <a:gd name="connsiteX0" fmla="*/ 0 w 6183086"/>
              <a:gd name="connsiteY0" fmla="*/ 228263 h 228263"/>
              <a:gd name="connsiteX1" fmla="*/ 2409372 w 6183086"/>
              <a:gd name="connsiteY1" fmla="*/ 10548 h 228263"/>
              <a:gd name="connsiteX2" fmla="*/ 6183086 w 6183086"/>
              <a:gd name="connsiteY2" fmla="*/ 54091 h 22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3086" h="228263">
                <a:moveTo>
                  <a:pt x="0" y="228263"/>
                </a:moveTo>
                <a:cubicBezTo>
                  <a:pt x="689429" y="133920"/>
                  <a:pt x="1378858" y="39577"/>
                  <a:pt x="2409372" y="10548"/>
                </a:cubicBezTo>
                <a:cubicBezTo>
                  <a:pt x="3439886" y="-18481"/>
                  <a:pt x="4811486" y="17805"/>
                  <a:pt x="6183086" y="54091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 rot="21107001">
            <a:off x="130628" y="2002972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C000"/>
                </a:solidFill>
              </a:rPr>
              <a:t>400 mm</a:t>
            </a:r>
            <a:endParaRPr lang="fr-FR" sz="1400" i="1" dirty="0">
              <a:solidFill>
                <a:srgbClr val="FFC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21107001">
            <a:off x="324428" y="4666344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1000 mm</a:t>
            </a:r>
            <a:endParaRPr lang="fr-FR" sz="1400" i="1" dirty="0">
              <a:solidFill>
                <a:srgbClr val="00B05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576457" y="203201"/>
            <a:ext cx="291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A) L’eau rare ou abondante? </a:t>
            </a:r>
            <a:endParaRPr lang="fr-FR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7620000" y="711200"/>
            <a:ext cx="3269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P</a:t>
            </a:r>
            <a:r>
              <a:rPr lang="fr-FR" u="sng" dirty="0" smtClean="0"/>
              <a:t>luies rares et pluies abondantes</a:t>
            </a:r>
            <a:endParaRPr lang="fr-FR" u="sng" dirty="0"/>
          </a:p>
        </p:txBody>
      </p:sp>
      <p:cxnSp>
        <p:nvCxnSpPr>
          <p:cNvPr id="42" name="Connecteur droit 41"/>
          <p:cNvCxnSpPr/>
          <p:nvPr/>
        </p:nvCxnSpPr>
        <p:spPr>
          <a:xfrm>
            <a:off x="7358743" y="0"/>
            <a:ext cx="2902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orme libre 44"/>
          <p:cNvSpPr/>
          <p:nvPr/>
        </p:nvSpPr>
        <p:spPr>
          <a:xfrm>
            <a:off x="8955315" y="1313848"/>
            <a:ext cx="820057" cy="45719"/>
          </a:xfrm>
          <a:custGeom>
            <a:avLst/>
            <a:gdLst>
              <a:gd name="connsiteX0" fmla="*/ 0 w 5631543"/>
              <a:gd name="connsiteY0" fmla="*/ 275466 h 275466"/>
              <a:gd name="connsiteX1" fmla="*/ 2177143 w 5631543"/>
              <a:gd name="connsiteY1" fmla="*/ 14209 h 275466"/>
              <a:gd name="connsiteX2" fmla="*/ 3846286 w 5631543"/>
              <a:gd name="connsiteY2" fmla="*/ 43237 h 275466"/>
              <a:gd name="connsiteX3" fmla="*/ 5631543 w 5631543"/>
              <a:gd name="connsiteY3" fmla="*/ 115809 h 2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1543" h="275466">
                <a:moveTo>
                  <a:pt x="0" y="275466"/>
                </a:moveTo>
                <a:cubicBezTo>
                  <a:pt x="768047" y="164190"/>
                  <a:pt x="1536095" y="52914"/>
                  <a:pt x="2177143" y="14209"/>
                </a:cubicBezTo>
                <a:cubicBezTo>
                  <a:pt x="2818191" y="-24496"/>
                  <a:pt x="3270553" y="26304"/>
                  <a:pt x="3846286" y="43237"/>
                </a:cubicBezTo>
                <a:cubicBezTo>
                  <a:pt x="4422019" y="60170"/>
                  <a:pt x="5026781" y="87989"/>
                  <a:pt x="5631543" y="115809"/>
                </a:cubicBezTo>
              </a:path>
            </a:pathLst>
          </a:custGeom>
          <a:noFill/>
          <a:ln w="28575"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8977085" y="1625905"/>
            <a:ext cx="820057" cy="45719"/>
          </a:xfrm>
          <a:custGeom>
            <a:avLst/>
            <a:gdLst>
              <a:gd name="connsiteX0" fmla="*/ 0 w 5631543"/>
              <a:gd name="connsiteY0" fmla="*/ 275466 h 275466"/>
              <a:gd name="connsiteX1" fmla="*/ 2177143 w 5631543"/>
              <a:gd name="connsiteY1" fmla="*/ 14209 h 275466"/>
              <a:gd name="connsiteX2" fmla="*/ 3846286 w 5631543"/>
              <a:gd name="connsiteY2" fmla="*/ 43237 h 275466"/>
              <a:gd name="connsiteX3" fmla="*/ 5631543 w 5631543"/>
              <a:gd name="connsiteY3" fmla="*/ 115809 h 2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1543" h="275466">
                <a:moveTo>
                  <a:pt x="0" y="275466"/>
                </a:moveTo>
                <a:cubicBezTo>
                  <a:pt x="768047" y="164190"/>
                  <a:pt x="1536095" y="52914"/>
                  <a:pt x="2177143" y="14209"/>
                </a:cubicBezTo>
                <a:cubicBezTo>
                  <a:pt x="2818191" y="-24496"/>
                  <a:pt x="3270553" y="26304"/>
                  <a:pt x="3846286" y="43237"/>
                </a:cubicBezTo>
                <a:cubicBezTo>
                  <a:pt x="4422019" y="60170"/>
                  <a:pt x="5026781" y="87989"/>
                  <a:pt x="5631543" y="115809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7634514" y="1306287"/>
            <a:ext cx="106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Isohyètes</a:t>
            </a:r>
            <a:endParaRPr lang="fr-FR" dirty="0"/>
          </a:p>
        </p:txBody>
      </p:sp>
      <p:sp>
        <p:nvSpPr>
          <p:cNvPr id="48" name="Forme libre 47"/>
          <p:cNvSpPr/>
          <p:nvPr/>
        </p:nvSpPr>
        <p:spPr>
          <a:xfrm>
            <a:off x="7627052" y="2946401"/>
            <a:ext cx="762205" cy="178158"/>
          </a:xfrm>
          <a:custGeom>
            <a:avLst/>
            <a:gdLst>
              <a:gd name="connsiteX0" fmla="*/ 1609859 w 1609859"/>
              <a:gd name="connsiteY0" fmla="*/ 0 h 309093"/>
              <a:gd name="connsiteX1" fmla="*/ 1107583 w 1609859"/>
              <a:gd name="connsiteY1" fmla="*/ 257577 h 309093"/>
              <a:gd name="connsiteX2" fmla="*/ 425003 w 1609859"/>
              <a:gd name="connsiteY2" fmla="*/ 270456 h 309093"/>
              <a:gd name="connsiteX3" fmla="*/ 0 w 1609859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309093">
                <a:moveTo>
                  <a:pt x="1609859" y="0"/>
                </a:moveTo>
                <a:cubicBezTo>
                  <a:pt x="1457459" y="106250"/>
                  <a:pt x="1305059" y="212501"/>
                  <a:pt x="1107583" y="257577"/>
                </a:cubicBezTo>
                <a:cubicBezTo>
                  <a:pt x="910107" y="302653"/>
                  <a:pt x="609600" y="261870"/>
                  <a:pt x="425003" y="270456"/>
                </a:cubicBezTo>
                <a:cubicBezTo>
                  <a:pt x="240406" y="279042"/>
                  <a:pt x="120203" y="294067"/>
                  <a:pt x="0" y="309093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8657771" y="2721430"/>
            <a:ext cx="3534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Cours d’eau nourricier (pêche) mais infertilisant : remontée d’eau de mer et salinité</a:t>
            </a:r>
            <a:endParaRPr lang="fr-FR" dirty="0"/>
          </a:p>
        </p:txBody>
      </p:sp>
      <p:sp>
        <p:nvSpPr>
          <p:cNvPr id="50" name="Forme libre 49"/>
          <p:cNvSpPr/>
          <p:nvPr/>
        </p:nvSpPr>
        <p:spPr>
          <a:xfrm>
            <a:off x="7786914" y="4013200"/>
            <a:ext cx="290286" cy="319315"/>
          </a:xfrm>
          <a:custGeom>
            <a:avLst/>
            <a:gdLst>
              <a:gd name="connsiteX0" fmla="*/ 0 w 290286"/>
              <a:gd name="connsiteY0" fmla="*/ 0 h 319315"/>
              <a:gd name="connsiteX1" fmla="*/ 290286 w 290286"/>
              <a:gd name="connsiteY1" fmla="*/ 319315 h 319315"/>
              <a:gd name="connsiteX2" fmla="*/ 290286 w 290286"/>
              <a:gd name="connsiteY2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319315">
                <a:moveTo>
                  <a:pt x="0" y="0"/>
                </a:moveTo>
                <a:lnTo>
                  <a:pt x="290286" y="319315"/>
                </a:lnTo>
                <a:lnTo>
                  <a:pt x="290286" y="319315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8657771" y="3846286"/>
            <a:ext cx="3534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Barrage </a:t>
            </a:r>
            <a:r>
              <a:rPr lang="fr-FR" dirty="0" err="1" smtClean="0"/>
              <a:t>antisel</a:t>
            </a:r>
            <a:r>
              <a:rPr lang="fr-FR" dirty="0" smtClean="0"/>
              <a:t> et régulant le débit du fleuve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7598228" y="2227943"/>
            <a:ext cx="367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Le cours d’eau, un don de la nature?</a:t>
            </a:r>
            <a:endParaRPr lang="fr-FR" u="sng" dirty="0"/>
          </a:p>
        </p:txBody>
      </p:sp>
      <p:sp>
        <p:nvSpPr>
          <p:cNvPr id="53" name="ZoneTexte 52"/>
          <p:cNvSpPr txBox="1"/>
          <p:nvPr/>
        </p:nvSpPr>
        <p:spPr>
          <a:xfrm>
            <a:off x="10145487" y="1117601"/>
            <a:ext cx="828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Forages</a:t>
            </a:r>
            <a:endParaRPr lang="fr-FR" sz="1600" dirty="0"/>
          </a:p>
        </p:txBody>
      </p:sp>
      <p:sp>
        <p:nvSpPr>
          <p:cNvPr id="54" name="ZoneTexte 53"/>
          <p:cNvSpPr txBox="1"/>
          <p:nvPr/>
        </p:nvSpPr>
        <p:spPr>
          <a:xfrm>
            <a:off x="10094684" y="1661886"/>
            <a:ext cx="1650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Cultures pluviales</a:t>
            </a:r>
            <a:endParaRPr lang="fr-FR" sz="1600" dirty="0"/>
          </a:p>
        </p:txBody>
      </p:sp>
      <p:sp>
        <p:nvSpPr>
          <p:cNvPr id="59" name="Rectangle 58"/>
          <p:cNvSpPr/>
          <p:nvPr/>
        </p:nvSpPr>
        <p:spPr>
          <a:xfrm>
            <a:off x="7736115" y="5050972"/>
            <a:ext cx="522514" cy="246742"/>
          </a:xfrm>
          <a:prstGeom prst="rect">
            <a:avLst/>
          </a:prstGeom>
          <a:solidFill>
            <a:srgbClr val="92D050">
              <a:alpha val="3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8657771" y="4913088"/>
            <a:ext cx="3534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Mise en valeur de la vallée fluviale sous l’égide d’une organisation transfrontalière. Développement de cultures irriguées.</a:t>
            </a:r>
            <a:endParaRPr lang="fr-FR" dirty="0"/>
          </a:p>
        </p:txBody>
      </p:sp>
      <p:cxnSp>
        <p:nvCxnSpPr>
          <p:cNvPr id="62" name="Connecteur droit avec flèche 61"/>
          <p:cNvCxnSpPr>
            <a:endCxn id="53" idx="1"/>
          </p:cNvCxnSpPr>
          <p:nvPr/>
        </p:nvCxnSpPr>
        <p:spPr>
          <a:xfrm flipV="1">
            <a:off x="9927771" y="1286878"/>
            <a:ext cx="217716" cy="10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9971314" y="1683657"/>
            <a:ext cx="188686" cy="43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3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 animBg="1"/>
      <p:bldP spid="5" grpId="0" animBg="1"/>
      <p:bldP spid="6" grpId="0" animBg="1"/>
      <p:bldP spid="7" grpId="0" animBg="1"/>
      <p:bldP spid="18" grpId="0"/>
      <p:bldP spid="19" grpId="0"/>
      <p:bldP spid="20" grpId="0"/>
      <p:bldP spid="21" grpId="0"/>
      <p:bldP spid="28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5" grpId="0" animBg="1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/>
      <p:bldP spid="53" grpId="0"/>
      <p:bldP spid="54" grpId="0"/>
      <p:bldP spid="59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e libre 24"/>
          <p:cNvSpPr/>
          <p:nvPr/>
        </p:nvSpPr>
        <p:spPr>
          <a:xfrm>
            <a:off x="1233714" y="856343"/>
            <a:ext cx="4876800" cy="2191657"/>
          </a:xfrm>
          <a:custGeom>
            <a:avLst/>
            <a:gdLst>
              <a:gd name="connsiteX0" fmla="*/ 0 w 4876800"/>
              <a:gd name="connsiteY0" fmla="*/ 580571 h 2191657"/>
              <a:gd name="connsiteX1" fmla="*/ 203200 w 4876800"/>
              <a:gd name="connsiteY1" fmla="*/ 783771 h 2191657"/>
              <a:gd name="connsiteX2" fmla="*/ 522515 w 4876800"/>
              <a:gd name="connsiteY2" fmla="*/ 406400 h 2191657"/>
              <a:gd name="connsiteX3" fmla="*/ 1016000 w 4876800"/>
              <a:gd name="connsiteY3" fmla="*/ 304800 h 2191657"/>
              <a:gd name="connsiteX4" fmla="*/ 2394857 w 4876800"/>
              <a:gd name="connsiteY4" fmla="*/ 217714 h 2191657"/>
              <a:gd name="connsiteX5" fmla="*/ 2975429 w 4876800"/>
              <a:gd name="connsiteY5" fmla="*/ 478971 h 2191657"/>
              <a:gd name="connsiteX6" fmla="*/ 4673600 w 4876800"/>
              <a:gd name="connsiteY6" fmla="*/ 2191657 h 2191657"/>
              <a:gd name="connsiteX7" fmla="*/ 4876800 w 4876800"/>
              <a:gd name="connsiteY7" fmla="*/ 2017486 h 2191657"/>
              <a:gd name="connsiteX8" fmla="*/ 3193143 w 4876800"/>
              <a:gd name="connsiteY8" fmla="*/ 377371 h 2191657"/>
              <a:gd name="connsiteX9" fmla="*/ 2525486 w 4876800"/>
              <a:gd name="connsiteY9" fmla="*/ 0 h 2191657"/>
              <a:gd name="connsiteX10" fmla="*/ 2525486 w 4876800"/>
              <a:gd name="connsiteY10" fmla="*/ 0 h 2191657"/>
              <a:gd name="connsiteX11" fmla="*/ 1233715 w 4876800"/>
              <a:gd name="connsiteY11" fmla="*/ 0 h 2191657"/>
              <a:gd name="connsiteX12" fmla="*/ 377372 w 4876800"/>
              <a:gd name="connsiteY12" fmla="*/ 217714 h 2191657"/>
              <a:gd name="connsiteX13" fmla="*/ 0 w 4876800"/>
              <a:gd name="connsiteY13" fmla="*/ 580571 h 219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76800" h="2191657">
                <a:moveTo>
                  <a:pt x="0" y="580571"/>
                </a:moveTo>
                <a:lnTo>
                  <a:pt x="203200" y="783771"/>
                </a:lnTo>
                <a:lnTo>
                  <a:pt x="522515" y="406400"/>
                </a:lnTo>
                <a:lnTo>
                  <a:pt x="1016000" y="304800"/>
                </a:lnTo>
                <a:lnTo>
                  <a:pt x="2394857" y="217714"/>
                </a:lnTo>
                <a:lnTo>
                  <a:pt x="2975429" y="478971"/>
                </a:lnTo>
                <a:lnTo>
                  <a:pt x="4673600" y="2191657"/>
                </a:lnTo>
                <a:lnTo>
                  <a:pt x="4876800" y="2017486"/>
                </a:lnTo>
                <a:lnTo>
                  <a:pt x="3193143" y="377371"/>
                </a:lnTo>
                <a:lnTo>
                  <a:pt x="2525486" y="0"/>
                </a:lnTo>
                <a:lnTo>
                  <a:pt x="2525486" y="0"/>
                </a:lnTo>
                <a:lnTo>
                  <a:pt x="1233715" y="0"/>
                </a:lnTo>
                <a:lnTo>
                  <a:pt x="377372" y="217714"/>
                </a:lnTo>
                <a:lnTo>
                  <a:pt x="0" y="580571"/>
                </a:lnTo>
                <a:close/>
              </a:path>
            </a:pathLst>
          </a:custGeom>
          <a:solidFill>
            <a:srgbClr val="92D050">
              <a:alpha val="3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1202200">
            <a:off x="1218269" y="2478662"/>
            <a:ext cx="2788606" cy="1588617"/>
          </a:xfrm>
          <a:prstGeom prst="ellipse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030310" y="4984124"/>
            <a:ext cx="1171977" cy="708338"/>
          </a:xfrm>
          <a:prstGeom prst="ellipse">
            <a:avLst/>
          </a:prstGeom>
          <a:pattFill prst="divot">
            <a:fgClr>
              <a:srgbClr val="00B050"/>
            </a:fgClr>
            <a:bgClr>
              <a:schemeClr val="bg1"/>
            </a:bgClr>
          </a:patt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231820" y="914400"/>
            <a:ext cx="7018986" cy="4893972"/>
          </a:xfrm>
          <a:custGeom>
            <a:avLst/>
            <a:gdLst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2279560 w 7018986"/>
              <a:gd name="connsiteY2" fmla="*/ 38637 h 4893972"/>
              <a:gd name="connsiteX3" fmla="*/ 3515932 w 7018986"/>
              <a:gd name="connsiteY3" fmla="*/ 0 h 4893972"/>
              <a:gd name="connsiteX4" fmla="*/ 5911403 w 7018986"/>
              <a:gd name="connsiteY4" fmla="*/ 2228045 h 4893972"/>
              <a:gd name="connsiteX5" fmla="*/ 6349284 w 7018986"/>
              <a:gd name="connsiteY5" fmla="*/ 3760631 h 4893972"/>
              <a:gd name="connsiteX6" fmla="*/ 7018986 w 7018986"/>
              <a:gd name="connsiteY6" fmla="*/ 4713668 h 4893972"/>
              <a:gd name="connsiteX7" fmla="*/ 5769735 w 7018986"/>
              <a:gd name="connsiteY7" fmla="*/ 4893972 h 4893972"/>
              <a:gd name="connsiteX8" fmla="*/ 4443211 w 7018986"/>
              <a:gd name="connsiteY8" fmla="*/ 4494727 h 4893972"/>
              <a:gd name="connsiteX9" fmla="*/ 2614411 w 7018986"/>
              <a:gd name="connsiteY9" fmla="*/ 4507606 h 4893972"/>
              <a:gd name="connsiteX10" fmla="*/ 2021983 w 7018986"/>
              <a:gd name="connsiteY10" fmla="*/ 4803820 h 4893972"/>
              <a:gd name="connsiteX11" fmla="*/ 824248 w 7018986"/>
              <a:gd name="connsiteY11" fmla="*/ 4868214 h 4893972"/>
              <a:gd name="connsiteX12" fmla="*/ 798490 w 7018986"/>
              <a:gd name="connsiteY12" fmla="*/ 4031087 h 4893972"/>
              <a:gd name="connsiteX13" fmla="*/ 4018208 w 7018986"/>
              <a:gd name="connsiteY13" fmla="*/ 3786389 h 4893972"/>
              <a:gd name="connsiteX14" fmla="*/ 4043966 w 7018986"/>
              <a:gd name="connsiteY14" fmla="*/ 3464417 h 4893972"/>
              <a:gd name="connsiteX15" fmla="*/ 1056067 w 7018986"/>
              <a:gd name="connsiteY15" fmla="*/ 3438659 h 4893972"/>
              <a:gd name="connsiteX16" fmla="*/ 309093 w 7018986"/>
              <a:gd name="connsiteY16" fmla="*/ 2189408 h 4893972"/>
              <a:gd name="connsiteX17" fmla="*/ 12879 w 7018986"/>
              <a:gd name="connsiteY17" fmla="*/ 2215166 h 4893972"/>
              <a:gd name="connsiteX18" fmla="*/ 0 w 7018986"/>
              <a:gd name="connsiteY18" fmla="*/ 2086377 h 4893972"/>
              <a:gd name="connsiteX19" fmla="*/ 103031 w 7018986"/>
              <a:gd name="connsiteY19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5911403 w 7018986"/>
              <a:gd name="connsiteY5" fmla="*/ 2228045 h 4893972"/>
              <a:gd name="connsiteX6" fmla="*/ 6349284 w 7018986"/>
              <a:gd name="connsiteY6" fmla="*/ 3760631 h 4893972"/>
              <a:gd name="connsiteX7" fmla="*/ 7018986 w 7018986"/>
              <a:gd name="connsiteY7" fmla="*/ 4713668 h 4893972"/>
              <a:gd name="connsiteX8" fmla="*/ 5769735 w 7018986"/>
              <a:gd name="connsiteY8" fmla="*/ 4893972 h 4893972"/>
              <a:gd name="connsiteX9" fmla="*/ 4443211 w 7018986"/>
              <a:gd name="connsiteY9" fmla="*/ 4494727 h 4893972"/>
              <a:gd name="connsiteX10" fmla="*/ 2614411 w 7018986"/>
              <a:gd name="connsiteY10" fmla="*/ 4507606 h 4893972"/>
              <a:gd name="connsiteX11" fmla="*/ 2021983 w 7018986"/>
              <a:gd name="connsiteY11" fmla="*/ 4803820 h 4893972"/>
              <a:gd name="connsiteX12" fmla="*/ 824248 w 7018986"/>
              <a:gd name="connsiteY12" fmla="*/ 4868214 h 4893972"/>
              <a:gd name="connsiteX13" fmla="*/ 798490 w 7018986"/>
              <a:gd name="connsiteY13" fmla="*/ 4031087 h 4893972"/>
              <a:gd name="connsiteX14" fmla="*/ 4018208 w 7018986"/>
              <a:gd name="connsiteY14" fmla="*/ 3786389 h 4893972"/>
              <a:gd name="connsiteX15" fmla="*/ 4043966 w 7018986"/>
              <a:gd name="connsiteY15" fmla="*/ 3464417 h 4893972"/>
              <a:gd name="connsiteX16" fmla="*/ 1056067 w 7018986"/>
              <a:gd name="connsiteY16" fmla="*/ 3438659 h 4893972"/>
              <a:gd name="connsiteX17" fmla="*/ 309093 w 7018986"/>
              <a:gd name="connsiteY17" fmla="*/ 2189408 h 4893972"/>
              <a:gd name="connsiteX18" fmla="*/ 12879 w 7018986"/>
              <a:gd name="connsiteY18" fmla="*/ 2215166 h 4893972"/>
              <a:gd name="connsiteX19" fmla="*/ 0 w 7018986"/>
              <a:gd name="connsiteY19" fmla="*/ 2086377 h 4893972"/>
              <a:gd name="connsiteX20" fmla="*/ 103031 w 7018986"/>
              <a:gd name="connsiteY20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3991837 w 7018986"/>
              <a:gd name="connsiteY5" fmla="*/ 275771 h 4893972"/>
              <a:gd name="connsiteX6" fmla="*/ 5911403 w 7018986"/>
              <a:gd name="connsiteY6" fmla="*/ 2228045 h 4893972"/>
              <a:gd name="connsiteX7" fmla="*/ 6349284 w 7018986"/>
              <a:gd name="connsiteY7" fmla="*/ 3760631 h 4893972"/>
              <a:gd name="connsiteX8" fmla="*/ 7018986 w 7018986"/>
              <a:gd name="connsiteY8" fmla="*/ 4713668 h 4893972"/>
              <a:gd name="connsiteX9" fmla="*/ 5769735 w 7018986"/>
              <a:gd name="connsiteY9" fmla="*/ 4893972 h 4893972"/>
              <a:gd name="connsiteX10" fmla="*/ 4443211 w 7018986"/>
              <a:gd name="connsiteY10" fmla="*/ 4494727 h 4893972"/>
              <a:gd name="connsiteX11" fmla="*/ 2614411 w 7018986"/>
              <a:gd name="connsiteY11" fmla="*/ 4507606 h 4893972"/>
              <a:gd name="connsiteX12" fmla="*/ 2021983 w 7018986"/>
              <a:gd name="connsiteY12" fmla="*/ 4803820 h 4893972"/>
              <a:gd name="connsiteX13" fmla="*/ 824248 w 7018986"/>
              <a:gd name="connsiteY13" fmla="*/ 4868214 h 4893972"/>
              <a:gd name="connsiteX14" fmla="*/ 798490 w 7018986"/>
              <a:gd name="connsiteY14" fmla="*/ 4031087 h 4893972"/>
              <a:gd name="connsiteX15" fmla="*/ 4018208 w 7018986"/>
              <a:gd name="connsiteY15" fmla="*/ 3786389 h 4893972"/>
              <a:gd name="connsiteX16" fmla="*/ 4043966 w 7018986"/>
              <a:gd name="connsiteY16" fmla="*/ 3464417 h 4893972"/>
              <a:gd name="connsiteX17" fmla="*/ 1056067 w 7018986"/>
              <a:gd name="connsiteY17" fmla="*/ 3438659 h 4893972"/>
              <a:gd name="connsiteX18" fmla="*/ 309093 w 7018986"/>
              <a:gd name="connsiteY18" fmla="*/ 2189408 h 4893972"/>
              <a:gd name="connsiteX19" fmla="*/ 12879 w 7018986"/>
              <a:gd name="connsiteY19" fmla="*/ 2215166 h 4893972"/>
              <a:gd name="connsiteX20" fmla="*/ 0 w 7018986"/>
              <a:gd name="connsiteY20" fmla="*/ 2086377 h 4893972"/>
              <a:gd name="connsiteX21" fmla="*/ 103031 w 7018986"/>
              <a:gd name="connsiteY21" fmla="*/ 2060620 h 489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18986" h="4893972">
                <a:moveTo>
                  <a:pt x="103031" y="2060620"/>
                </a:moveTo>
                <a:lnTo>
                  <a:pt x="1081825" y="618186"/>
                </a:lnTo>
                <a:cubicBezTo>
                  <a:pt x="1270715" y="523741"/>
                  <a:pt x="1356575" y="274749"/>
                  <a:pt x="1545465" y="180304"/>
                </a:cubicBezTo>
                <a:lnTo>
                  <a:pt x="2279560" y="38637"/>
                </a:lnTo>
                <a:lnTo>
                  <a:pt x="3515932" y="0"/>
                </a:lnTo>
                <a:cubicBezTo>
                  <a:pt x="3635862" y="116114"/>
                  <a:pt x="3871907" y="159657"/>
                  <a:pt x="3991837" y="275771"/>
                </a:cubicBezTo>
                <a:lnTo>
                  <a:pt x="5911403" y="2228045"/>
                </a:lnTo>
                <a:lnTo>
                  <a:pt x="6349284" y="3760631"/>
                </a:lnTo>
                <a:lnTo>
                  <a:pt x="7018986" y="4713668"/>
                </a:lnTo>
                <a:lnTo>
                  <a:pt x="5769735" y="4893972"/>
                </a:lnTo>
                <a:lnTo>
                  <a:pt x="4443211" y="4494727"/>
                </a:lnTo>
                <a:lnTo>
                  <a:pt x="2614411" y="4507606"/>
                </a:lnTo>
                <a:lnTo>
                  <a:pt x="2021983" y="4803820"/>
                </a:lnTo>
                <a:lnTo>
                  <a:pt x="824248" y="4868214"/>
                </a:lnTo>
                <a:lnTo>
                  <a:pt x="798490" y="4031087"/>
                </a:lnTo>
                <a:lnTo>
                  <a:pt x="4018208" y="3786389"/>
                </a:lnTo>
                <a:lnTo>
                  <a:pt x="4043966" y="3464417"/>
                </a:lnTo>
                <a:lnTo>
                  <a:pt x="1056067" y="3438659"/>
                </a:lnTo>
                <a:lnTo>
                  <a:pt x="309093" y="2189408"/>
                </a:lnTo>
                <a:lnTo>
                  <a:pt x="12879" y="2215166"/>
                </a:lnTo>
                <a:lnTo>
                  <a:pt x="0" y="2086377"/>
                </a:lnTo>
                <a:lnTo>
                  <a:pt x="103031" y="20606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236372" y="941174"/>
            <a:ext cx="4652953" cy="1926113"/>
          </a:xfrm>
          <a:custGeom>
            <a:avLst/>
            <a:gdLst>
              <a:gd name="connsiteX0" fmla="*/ 4391696 w 4391696"/>
              <a:gd name="connsiteY0" fmla="*/ 1843711 h 1843711"/>
              <a:gd name="connsiteX1" fmla="*/ 2640169 w 4391696"/>
              <a:gd name="connsiteY1" fmla="*/ 156579 h 1843711"/>
              <a:gd name="connsiteX2" fmla="*/ 927279 w 4391696"/>
              <a:gd name="connsiteY2" fmla="*/ 130821 h 1843711"/>
              <a:gd name="connsiteX3" fmla="*/ 167425 w 4391696"/>
              <a:gd name="connsiteY3" fmla="*/ 658855 h 1843711"/>
              <a:gd name="connsiteX4" fmla="*/ 0 w 4391696"/>
              <a:gd name="connsiteY4" fmla="*/ 671734 h 1843711"/>
              <a:gd name="connsiteX5" fmla="*/ 0 w 4391696"/>
              <a:gd name="connsiteY5" fmla="*/ 671734 h 1843711"/>
              <a:gd name="connsiteX0" fmla="*/ 4391696 w 4391696"/>
              <a:gd name="connsiteY0" fmla="*/ 1822004 h 1822004"/>
              <a:gd name="connsiteX1" fmla="*/ 2640169 w 4391696"/>
              <a:gd name="connsiteY1" fmla="*/ 134872 h 1822004"/>
              <a:gd name="connsiteX2" fmla="*/ 927279 w 4391696"/>
              <a:gd name="connsiteY2" fmla="*/ 109114 h 1822004"/>
              <a:gd name="connsiteX3" fmla="*/ 501253 w 4391696"/>
              <a:gd name="connsiteY3" fmla="*/ 158176 h 1822004"/>
              <a:gd name="connsiteX4" fmla="*/ 0 w 4391696"/>
              <a:gd name="connsiteY4" fmla="*/ 650027 h 1822004"/>
              <a:gd name="connsiteX5" fmla="*/ 0 w 4391696"/>
              <a:gd name="connsiteY5" fmla="*/ 650027 h 1822004"/>
              <a:gd name="connsiteX0" fmla="*/ 4391696 w 4391696"/>
              <a:gd name="connsiteY0" fmla="*/ 1866234 h 1866234"/>
              <a:gd name="connsiteX1" fmla="*/ 2640169 w 4391696"/>
              <a:gd name="connsiteY1" fmla="*/ 179102 h 1866234"/>
              <a:gd name="connsiteX2" fmla="*/ 1319165 w 4391696"/>
              <a:gd name="connsiteY2" fmla="*/ 51744 h 1866234"/>
              <a:gd name="connsiteX3" fmla="*/ 501253 w 4391696"/>
              <a:gd name="connsiteY3" fmla="*/ 202406 h 1866234"/>
              <a:gd name="connsiteX4" fmla="*/ 0 w 4391696"/>
              <a:gd name="connsiteY4" fmla="*/ 694257 h 1866234"/>
              <a:gd name="connsiteX5" fmla="*/ 0 w 4391696"/>
              <a:gd name="connsiteY5" fmla="*/ 694257 h 1866234"/>
              <a:gd name="connsiteX0" fmla="*/ 4391696 w 4391696"/>
              <a:gd name="connsiteY0" fmla="*/ 1882001 h 1882001"/>
              <a:gd name="connsiteX1" fmla="*/ 2640169 w 4391696"/>
              <a:gd name="connsiteY1" fmla="*/ 194869 h 1882001"/>
              <a:gd name="connsiteX2" fmla="*/ 1319165 w 4391696"/>
              <a:gd name="connsiteY2" fmla="*/ 67511 h 1882001"/>
              <a:gd name="connsiteX3" fmla="*/ 501253 w 4391696"/>
              <a:gd name="connsiteY3" fmla="*/ 218173 h 1882001"/>
              <a:gd name="connsiteX4" fmla="*/ 0 w 4391696"/>
              <a:gd name="connsiteY4" fmla="*/ 710024 h 1882001"/>
              <a:gd name="connsiteX5" fmla="*/ 0 w 4391696"/>
              <a:gd name="connsiteY5" fmla="*/ 710024 h 1882001"/>
              <a:gd name="connsiteX0" fmla="*/ 4391696 w 4391696"/>
              <a:gd name="connsiteY0" fmla="*/ 1957145 h 1957145"/>
              <a:gd name="connsiteX1" fmla="*/ 2596626 w 4391696"/>
              <a:gd name="connsiteY1" fmla="*/ 139385 h 1957145"/>
              <a:gd name="connsiteX2" fmla="*/ 1319165 w 4391696"/>
              <a:gd name="connsiteY2" fmla="*/ 142655 h 1957145"/>
              <a:gd name="connsiteX3" fmla="*/ 501253 w 4391696"/>
              <a:gd name="connsiteY3" fmla="*/ 293317 h 1957145"/>
              <a:gd name="connsiteX4" fmla="*/ 0 w 4391696"/>
              <a:gd name="connsiteY4" fmla="*/ 785168 h 1957145"/>
              <a:gd name="connsiteX5" fmla="*/ 0 w 4391696"/>
              <a:gd name="connsiteY5" fmla="*/ 785168 h 1957145"/>
              <a:gd name="connsiteX0" fmla="*/ 4391696 w 4391696"/>
              <a:gd name="connsiteY0" fmla="*/ 1848048 h 1848048"/>
              <a:gd name="connsiteX1" fmla="*/ 2596626 w 4391696"/>
              <a:gd name="connsiteY1" fmla="*/ 30288 h 1848048"/>
              <a:gd name="connsiteX2" fmla="*/ 1319165 w 4391696"/>
              <a:gd name="connsiteY2" fmla="*/ 33558 h 1848048"/>
              <a:gd name="connsiteX3" fmla="*/ 501253 w 4391696"/>
              <a:gd name="connsiteY3" fmla="*/ 184220 h 1848048"/>
              <a:gd name="connsiteX4" fmla="*/ 0 w 4391696"/>
              <a:gd name="connsiteY4" fmla="*/ 676071 h 1848048"/>
              <a:gd name="connsiteX5" fmla="*/ 0 w 4391696"/>
              <a:gd name="connsiteY5" fmla="*/ 676071 h 1848048"/>
              <a:gd name="connsiteX0" fmla="*/ 4391696 w 4391696"/>
              <a:gd name="connsiteY0" fmla="*/ 1835839 h 1835839"/>
              <a:gd name="connsiteX1" fmla="*/ 2596626 w 4391696"/>
              <a:gd name="connsiteY1" fmla="*/ 18079 h 1835839"/>
              <a:gd name="connsiteX2" fmla="*/ 1319165 w 4391696"/>
              <a:gd name="connsiteY2" fmla="*/ 21349 h 1835839"/>
              <a:gd name="connsiteX3" fmla="*/ 501253 w 4391696"/>
              <a:gd name="connsiteY3" fmla="*/ 172011 h 1835839"/>
              <a:gd name="connsiteX4" fmla="*/ 0 w 4391696"/>
              <a:gd name="connsiteY4" fmla="*/ 663862 h 1835839"/>
              <a:gd name="connsiteX5" fmla="*/ 0 w 4391696"/>
              <a:gd name="connsiteY5" fmla="*/ 663862 h 1835839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407881"/>
              <a:gd name="connsiteY0" fmla="*/ 1964768 h 1964768"/>
              <a:gd name="connsiteX1" fmla="*/ 4220999 w 4407881"/>
              <a:gd name="connsiteY1" fmla="*/ 1608452 h 1964768"/>
              <a:gd name="connsiteX2" fmla="*/ 2538569 w 4407881"/>
              <a:gd name="connsiteY2" fmla="*/ 103465 h 1964768"/>
              <a:gd name="connsiteX3" fmla="*/ 1319165 w 4407881"/>
              <a:gd name="connsiteY3" fmla="*/ 150278 h 1964768"/>
              <a:gd name="connsiteX4" fmla="*/ 501253 w 4407881"/>
              <a:gd name="connsiteY4" fmla="*/ 300940 h 1964768"/>
              <a:gd name="connsiteX5" fmla="*/ 0 w 4407881"/>
              <a:gd name="connsiteY5" fmla="*/ 792791 h 1964768"/>
              <a:gd name="connsiteX6" fmla="*/ 0 w 4407881"/>
              <a:gd name="connsiteY6" fmla="*/ 792791 h 1964768"/>
              <a:gd name="connsiteX0" fmla="*/ 4652953 w 4652953"/>
              <a:gd name="connsiteY0" fmla="*/ 2037339 h 2037339"/>
              <a:gd name="connsiteX1" fmla="*/ 4220999 w 4652953"/>
              <a:gd name="connsiteY1" fmla="*/ 1608452 h 2037339"/>
              <a:gd name="connsiteX2" fmla="*/ 2538569 w 4652953"/>
              <a:gd name="connsiteY2" fmla="*/ 103465 h 2037339"/>
              <a:gd name="connsiteX3" fmla="*/ 1319165 w 4652953"/>
              <a:gd name="connsiteY3" fmla="*/ 150278 h 2037339"/>
              <a:gd name="connsiteX4" fmla="*/ 501253 w 4652953"/>
              <a:gd name="connsiteY4" fmla="*/ 300940 h 2037339"/>
              <a:gd name="connsiteX5" fmla="*/ 0 w 4652953"/>
              <a:gd name="connsiteY5" fmla="*/ 792791 h 2037339"/>
              <a:gd name="connsiteX6" fmla="*/ 0 w 4652953"/>
              <a:gd name="connsiteY6" fmla="*/ 792791 h 2037339"/>
              <a:gd name="connsiteX0" fmla="*/ 4652953 w 4652953"/>
              <a:gd name="connsiteY0" fmla="*/ 2043759 h 2043759"/>
              <a:gd name="connsiteX1" fmla="*/ 4220999 w 4652953"/>
              <a:gd name="connsiteY1" fmla="*/ 1614872 h 2043759"/>
              <a:gd name="connsiteX2" fmla="*/ 2538569 w 4652953"/>
              <a:gd name="connsiteY2" fmla="*/ 109885 h 2043759"/>
              <a:gd name="connsiteX3" fmla="*/ 2058371 w 4652953"/>
              <a:gd name="connsiteY3" fmla="*/ 119901 h 2043759"/>
              <a:gd name="connsiteX4" fmla="*/ 1319165 w 4652953"/>
              <a:gd name="connsiteY4" fmla="*/ 156698 h 2043759"/>
              <a:gd name="connsiteX5" fmla="*/ 501253 w 4652953"/>
              <a:gd name="connsiteY5" fmla="*/ 307360 h 2043759"/>
              <a:gd name="connsiteX6" fmla="*/ 0 w 4652953"/>
              <a:gd name="connsiteY6" fmla="*/ 799211 h 2043759"/>
              <a:gd name="connsiteX7" fmla="*/ 0 w 4652953"/>
              <a:gd name="connsiteY7" fmla="*/ 799211 h 2043759"/>
              <a:gd name="connsiteX0" fmla="*/ 4652953 w 4652953"/>
              <a:gd name="connsiteY0" fmla="*/ 1924573 h 1924573"/>
              <a:gd name="connsiteX1" fmla="*/ 4220999 w 4652953"/>
              <a:gd name="connsiteY1" fmla="*/ 1495686 h 1924573"/>
              <a:gd name="connsiteX2" fmla="*/ 3003026 w 4652953"/>
              <a:gd name="connsiteY2" fmla="*/ 295499 h 1924573"/>
              <a:gd name="connsiteX3" fmla="*/ 2058371 w 4652953"/>
              <a:gd name="connsiteY3" fmla="*/ 715 h 1924573"/>
              <a:gd name="connsiteX4" fmla="*/ 1319165 w 4652953"/>
              <a:gd name="connsiteY4" fmla="*/ 37512 h 1924573"/>
              <a:gd name="connsiteX5" fmla="*/ 501253 w 4652953"/>
              <a:gd name="connsiteY5" fmla="*/ 188174 h 1924573"/>
              <a:gd name="connsiteX6" fmla="*/ 0 w 4652953"/>
              <a:gd name="connsiteY6" fmla="*/ 680025 h 1924573"/>
              <a:gd name="connsiteX7" fmla="*/ 0 w 4652953"/>
              <a:gd name="connsiteY7" fmla="*/ 680025 h 1924573"/>
              <a:gd name="connsiteX0" fmla="*/ 4652953 w 4652953"/>
              <a:gd name="connsiteY0" fmla="*/ 1926113 h 1926113"/>
              <a:gd name="connsiteX1" fmla="*/ 4220999 w 4652953"/>
              <a:gd name="connsiteY1" fmla="*/ 1497226 h 1926113"/>
              <a:gd name="connsiteX2" fmla="*/ 3003026 w 4652953"/>
              <a:gd name="connsiteY2" fmla="*/ 297039 h 1926113"/>
              <a:gd name="connsiteX3" fmla="*/ 2058371 w 4652953"/>
              <a:gd name="connsiteY3" fmla="*/ 2255 h 1926113"/>
              <a:gd name="connsiteX4" fmla="*/ 1319165 w 4652953"/>
              <a:gd name="connsiteY4" fmla="*/ 39052 h 1926113"/>
              <a:gd name="connsiteX5" fmla="*/ 501253 w 4652953"/>
              <a:gd name="connsiteY5" fmla="*/ 189714 h 1926113"/>
              <a:gd name="connsiteX6" fmla="*/ 0 w 4652953"/>
              <a:gd name="connsiteY6" fmla="*/ 681565 h 1926113"/>
              <a:gd name="connsiteX7" fmla="*/ 0 w 4652953"/>
              <a:gd name="connsiteY7" fmla="*/ 681565 h 192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2953" h="1926113">
                <a:moveTo>
                  <a:pt x="4652953" y="1926113"/>
                </a:moveTo>
                <a:cubicBezTo>
                  <a:pt x="4614827" y="1873984"/>
                  <a:pt x="4529853" y="1807443"/>
                  <a:pt x="4220999" y="1497226"/>
                </a:cubicBezTo>
                <a:cubicBezTo>
                  <a:pt x="3912145" y="1187009"/>
                  <a:pt x="3407006" y="604258"/>
                  <a:pt x="3003026" y="297039"/>
                </a:cubicBezTo>
                <a:cubicBezTo>
                  <a:pt x="2599046" y="-10180"/>
                  <a:pt x="2261605" y="-5547"/>
                  <a:pt x="2058371" y="2255"/>
                </a:cubicBezTo>
                <a:cubicBezTo>
                  <a:pt x="1855137" y="10057"/>
                  <a:pt x="1578685" y="7809"/>
                  <a:pt x="1319165" y="39052"/>
                </a:cubicBezTo>
                <a:cubicBezTo>
                  <a:pt x="1059645" y="70295"/>
                  <a:pt x="721114" y="82629"/>
                  <a:pt x="501253" y="189714"/>
                </a:cubicBezTo>
                <a:cubicBezTo>
                  <a:pt x="281392" y="296800"/>
                  <a:pt x="83542" y="599590"/>
                  <a:pt x="0" y="681565"/>
                </a:cubicBezTo>
                <a:lnTo>
                  <a:pt x="0" y="681565"/>
                </a:ln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030310" y="5203065"/>
            <a:ext cx="1609859" cy="309093"/>
          </a:xfrm>
          <a:custGeom>
            <a:avLst/>
            <a:gdLst>
              <a:gd name="connsiteX0" fmla="*/ 1609859 w 1609859"/>
              <a:gd name="connsiteY0" fmla="*/ 0 h 309093"/>
              <a:gd name="connsiteX1" fmla="*/ 1107583 w 1609859"/>
              <a:gd name="connsiteY1" fmla="*/ 257577 h 309093"/>
              <a:gd name="connsiteX2" fmla="*/ 425003 w 1609859"/>
              <a:gd name="connsiteY2" fmla="*/ 270456 h 309093"/>
              <a:gd name="connsiteX3" fmla="*/ 0 w 1609859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309093">
                <a:moveTo>
                  <a:pt x="1609859" y="0"/>
                </a:moveTo>
                <a:cubicBezTo>
                  <a:pt x="1457459" y="106250"/>
                  <a:pt x="1305059" y="212501"/>
                  <a:pt x="1107583" y="257577"/>
                </a:cubicBezTo>
                <a:cubicBezTo>
                  <a:pt x="910107" y="302653"/>
                  <a:pt x="609600" y="261870"/>
                  <a:pt x="425003" y="270456"/>
                </a:cubicBezTo>
                <a:cubicBezTo>
                  <a:pt x="240406" y="279042"/>
                  <a:pt x="120203" y="294067"/>
                  <a:pt x="0" y="309093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197735" y="4456090"/>
            <a:ext cx="1184857" cy="219618"/>
          </a:xfrm>
          <a:custGeom>
            <a:avLst/>
            <a:gdLst>
              <a:gd name="connsiteX0" fmla="*/ 1184857 w 1184857"/>
              <a:gd name="connsiteY0" fmla="*/ 0 h 219618"/>
              <a:gd name="connsiteX1" fmla="*/ 734096 w 1184857"/>
              <a:gd name="connsiteY1" fmla="*/ 115910 h 219618"/>
              <a:gd name="connsiteX2" fmla="*/ 180304 w 1184857"/>
              <a:gd name="connsiteY2" fmla="*/ 218941 h 219618"/>
              <a:gd name="connsiteX3" fmla="*/ 0 w 1184857"/>
              <a:gd name="connsiteY3" fmla="*/ 64395 h 21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857" h="219618">
                <a:moveTo>
                  <a:pt x="1184857" y="0"/>
                </a:moveTo>
                <a:cubicBezTo>
                  <a:pt x="1043189" y="39710"/>
                  <a:pt x="901521" y="79420"/>
                  <a:pt x="734096" y="115910"/>
                </a:cubicBezTo>
                <a:cubicBezTo>
                  <a:pt x="566671" y="152400"/>
                  <a:pt x="302653" y="227527"/>
                  <a:pt x="180304" y="218941"/>
                </a:cubicBezTo>
                <a:cubicBezTo>
                  <a:pt x="57955" y="210355"/>
                  <a:pt x="28977" y="137375"/>
                  <a:pt x="0" y="64395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068946" y="3677877"/>
            <a:ext cx="708339" cy="237300"/>
          </a:xfrm>
          <a:custGeom>
            <a:avLst/>
            <a:gdLst>
              <a:gd name="connsiteX0" fmla="*/ 708339 w 708339"/>
              <a:gd name="connsiteY0" fmla="*/ 95633 h 237300"/>
              <a:gd name="connsiteX1" fmla="*/ 399246 w 708339"/>
              <a:gd name="connsiteY1" fmla="*/ 5481 h 237300"/>
              <a:gd name="connsiteX2" fmla="*/ 0 w 708339"/>
              <a:gd name="connsiteY2" fmla="*/ 237300 h 2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339" h="237300">
                <a:moveTo>
                  <a:pt x="708339" y="95633"/>
                </a:moveTo>
                <a:cubicBezTo>
                  <a:pt x="612821" y="38751"/>
                  <a:pt x="517303" y="-18130"/>
                  <a:pt x="399246" y="5481"/>
                </a:cubicBezTo>
                <a:cubicBezTo>
                  <a:pt x="281189" y="29092"/>
                  <a:pt x="140594" y="133196"/>
                  <a:pt x="0" y="237300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rot="1539141">
            <a:off x="2239936" y="1429183"/>
            <a:ext cx="2988449" cy="1331483"/>
          </a:xfrm>
          <a:prstGeom prst="ellipse">
            <a:avLst/>
          </a:prstGeom>
          <a:pattFill prst="dashHorz">
            <a:fgClr>
              <a:srgbClr val="00B050"/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64743" y="3668988"/>
            <a:ext cx="1181686" cy="900332"/>
          </a:xfrm>
          <a:prstGeom prst="ellipse">
            <a:avLst/>
          </a:prstGeom>
          <a:pattFill prst="dashHorz">
            <a:fgClr>
              <a:srgbClr val="FFC000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172250" y="1557740"/>
            <a:ext cx="154745" cy="148397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439724" y="5407856"/>
            <a:ext cx="97051" cy="92588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735343" y="3742474"/>
            <a:ext cx="195057" cy="205412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rot="18303486">
            <a:off x="262370" y="2229415"/>
            <a:ext cx="1405822" cy="350616"/>
          </a:xfrm>
          <a:prstGeom prst="ellipse">
            <a:avLst/>
          </a:prstGeom>
          <a:pattFill prst="lgConfetti">
            <a:fgClr>
              <a:srgbClr val="00B050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16115" y="2844800"/>
            <a:ext cx="362857" cy="377372"/>
          </a:xfrm>
          <a:prstGeom prst="ellipse">
            <a:avLst/>
          </a:prstGeom>
          <a:solidFill>
            <a:srgbClr val="0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138457">
            <a:off x="3962401" y="870857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1"/>
                </a:solidFill>
              </a:rPr>
              <a:t>Sénégal</a:t>
            </a:r>
            <a:endParaRPr lang="fr-FR" i="1" dirty="0">
              <a:solidFill>
                <a:schemeClr val="accent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 rot="20183846">
            <a:off x="897173" y="3477920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Saloum</a:t>
            </a:r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 rot="20969185">
            <a:off x="1607076" y="4514818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chemeClr val="accent1"/>
                </a:solidFill>
              </a:rPr>
              <a:t>Gambie</a:t>
            </a:r>
            <a:endParaRPr lang="fr-FR" sz="1600" i="1" dirty="0">
              <a:solidFill>
                <a:schemeClr val="accent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20969185">
            <a:off x="1940057" y="5349391"/>
            <a:ext cx="11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chemeClr val="accent1"/>
                </a:solidFill>
              </a:rPr>
              <a:t>Casamance</a:t>
            </a:r>
            <a:endParaRPr lang="fr-FR" sz="1600" i="1" dirty="0">
              <a:solidFill>
                <a:schemeClr val="accent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109029" y="4470401"/>
            <a:ext cx="1465942" cy="1161142"/>
          </a:xfrm>
          <a:prstGeom prst="ellipse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1219200" y="1335314"/>
            <a:ext cx="290286" cy="319315"/>
          </a:xfrm>
          <a:custGeom>
            <a:avLst/>
            <a:gdLst>
              <a:gd name="connsiteX0" fmla="*/ 0 w 290286"/>
              <a:gd name="connsiteY0" fmla="*/ 0 h 319315"/>
              <a:gd name="connsiteX1" fmla="*/ 290286 w 290286"/>
              <a:gd name="connsiteY1" fmla="*/ 319315 h 319315"/>
              <a:gd name="connsiteX2" fmla="*/ 290286 w 290286"/>
              <a:gd name="connsiteY2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319315">
                <a:moveTo>
                  <a:pt x="0" y="0"/>
                </a:moveTo>
                <a:lnTo>
                  <a:pt x="290286" y="319315"/>
                </a:lnTo>
                <a:lnTo>
                  <a:pt x="290286" y="319315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0" y="3280229"/>
            <a:ext cx="835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DAKAR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319314" y="13208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St Louis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211943" y="501468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Ziguinchor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1429656" y="3824515"/>
            <a:ext cx="80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Kaolak</a:t>
            </a:r>
            <a:endParaRPr lang="fr-FR" dirty="0"/>
          </a:p>
        </p:txBody>
      </p:sp>
      <p:sp>
        <p:nvSpPr>
          <p:cNvPr id="35" name="Forme libre 34"/>
          <p:cNvSpPr/>
          <p:nvPr/>
        </p:nvSpPr>
        <p:spPr>
          <a:xfrm>
            <a:off x="304800" y="2046820"/>
            <a:ext cx="5631543" cy="275466"/>
          </a:xfrm>
          <a:custGeom>
            <a:avLst/>
            <a:gdLst>
              <a:gd name="connsiteX0" fmla="*/ 0 w 5631543"/>
              <a:gd name="connsiteY0" fmla="*/ 275466 h 275466"/>
              <a:gd name="connsiteX1" fmla="*/ 2177143 w 5631543"/>
              <a:gd name="connsiteY1" fmla="*/ 14209 h 275466"/>
              <a:gd name="connsiteX2" fmla="*/ 3846286 w 5631543"/>
              <a:gd name="connsiteY2" fmla="*/ 43237 h 275466"/>
              <a:gd name="connsiteX3" fmla="*/ 5631543 w 5631543"/>
              <a:gd name="connsiteY3" fmla="*/ 115809 h 2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1543" h="275466">
                <a:moveTo>
                  <a:pt x="0" y="275466"/>
                </a:moveTo>
                <a:cubicBezTo>
                  <a:pt x="768047" y="164190"/>
                  <a:pt x="1536095" y="52914"/>
                  <a:pt x="2177143" y="14209"/>
                </a:cubicBezTo>
                <a:cubicBezTo>
                  <a:pt x="2818191" y="-24496"/>
                  <a:pt x="3270553" y="26304"/>
                  <a:pt x="3846286" y="43237"/>
                </a:cubicBezTo>
                <a:cubicBezTo>
                  <a:pt x="4422019" y="60170"/>
                  <a:pt x="5026781" y="87989"/>
                  <a:pt x="5631543" y="115809"/>
                </a:cubicBezTo>
              </a:path>
            </a:pathLst>
          </a:custGeom>
          <a:noFill/>
          <a:ln w="28575"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928914" y="4677566"/>
            <a:ext cx="6183086" cy="228263"/>
          </a:xfrm>
          <a:custGeom>
            <a:avLst/>
            <a:gdLst>
              <a:gd name="connsiteX0" fmla="*/ 0 w 6183086"/>
              <a:gd name="connsiteY0" fmla="*/ 228263 h 228263"/>
              <a:gd name="connsiteX1" fmla="*/ 2409372 w 6183086"/>
              <a:gd name="connsiteY1" fmla="*/ 10548 h 228263"/>
              <a:gd name="connsiteX2" fmla="*/ 6183086 w 6183086"/>
              <a:gd name="connsiteY2" fmla="*/ 54091 h 22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3086" h="228263">
                <a:moveTo>
                  <a:pt x="0" y="228263"/>
                </a:moveTo>
                <a:cubicBezTo>
                  <a:pt x="689429" y="133920"/>
                  <a:pt x="1378858" y="39577"/>
                  <a:pt x="2409372" y="10548"/>
                </a:cubicBezTo>
                <a:cubicBezTo>
                  <a:pt x="3439886" y="-18481"/>
                  <a:pt x="4811486" y="17805"/>
                  <a:pt x="6183086" y="54091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 rot="21107001">
            <a:off x="130628" y="2002972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C000"/>
                </a:solidFill>
              </a:rPr>
              <a:t>400 mm</a:t>
            </a:r>
            <a:endParaRPr lang="fr-FR" sz="1400" i="1" dirty="0">
              <a:solidFill>
                <a:srgbClr val="FFC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21107001">
            <a:off x="324428" y="4666344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1000 mm</a:t>
            </a:r>
            <a:endParaRPr lang="fr-FR" sz="1400" i="1" dirty="0">
              <a:solidFill>
                <a:srgbClr val="00B050"/>
              </a:solidFill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7358743" y="0"/>
            <a:ext cx="2902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7561943" y="522515"/>
            <a:ext cx="18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Economie vivrière</a:t>
            </a:r>
            <a:endParaRPr lang="fr-FR" u="sng" dirty="0"/>
          </a:p>
        </p:txBody>
      </p:sp>
      <p:sp>
        <p:nvSpPr>
          <p:cNvPr id="58" name="Ellipse 57"/>
          <p:cNvSpPr/>
          <p:nvPr/>
        </p:nvSpPr>
        <p:spPr>
          <a:xfrm>
            <a:off x="7678058" y="1059541"/>
            <a:ext cx="758116" cy="474577"/>
          </a:xfrm>
          <a:prstGeom prst="ellipse">
            <a:avLst/>
          </a:prstGeom>
          <a:pattFill prst="divot">
            <a:fgClr>
              <a:srgbClr val="00B050"/>
            </a:fgClr>
            <a:bgClr>
              <a:schemeClr val="bg1"/>
            </a:bgClr>
          </a:patt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650514" y="1045029"/>
            <a:ext cx="195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Riziculture pluviale</a:t>
            </a:r>
            <a:endParaRPr lang="fr-FR" dirty="0"/>
          </a:p>
        </p:txBody>
      </p:sp>
      <p:sp>
        <p:nvSpPr>
          <p:cNvPr id="61" name="Ellipse 60"/>
          <p:cNvSpPr/>
          <p:nvPr/>
        </p:nvSpPr>
        <p:spPr>
          <a:xfrm>
            <a:off x="7663543" y="1799772"/>
            <a:ext cx="776514" cy="471714"/>
          </a:xfrm>
          <a:prstGeom prst="ellipse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8621486" y="1719943"/>
            <a:ext cx="3294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Cultures vivrières traditionnelles (mil, sorgho)</a:t>
            </a:r>
            <a:endParaRPr lang="fr-FR" dirty="0"/>
          </a:p>
        </p:txBody>
      </p:sp>
      <p:sp>
        <p:nvSpPr>
          <p:cNvPr id="63" name="Ellipse 62"/>
          <p:cNvSpPr/>
          <p:nvPr/>
        </p:nvSpPr>
        <p:spPr>
          <a:xfrm rot="673106">
            <a:off x="7590092" y="2620723"/>
            <a:ext cx="883063" cy="473557"/>
          </a:xfrm>
          <a:prstGeom prst="ellipse">
            <a:avLst/>
          </a:prstGeom>
          <a:pattFill prst="dashHorz">
            <a:fgClr>
              <a:srgbClr val="00B050"/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8643256" y="2714172"/>
            <a:ext cx="32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Pastoralisme</a:t>
            </a:r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>
            <a:off x="7627257" y="3505200"/>
            <a:ext cx="2314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Cultures commerciales</a:t>
            </a:r>
            <a:endParaRPr lang="fr-FR" u="sng" dirty="0"/>
          </a:p>
        </p:txBody>
      </p:sp>
      <p:sp>
        <p:nvSpPr>
          <p:cNvPr id="66" name="Ellipse 65"/>
          <p:cNvSpPr/>
          <p:nvPr/>
        </p:nvSpPr>
        <p:spPr>
          <a:xfrm rot="1202200">
            <a:off x="7740567" y="4060785"/>
            <a:ext cx="832914" cy="504663"/>
          </a:xfrm>
          <a:prstGeom prst="ellipse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8723085" y="3984172"/>
            <a:ext cx="3294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Bassin arachidier (héritage colonial)</a:t>
            </a:r>
            <a:endParaRPr lang="fr-FR" dirty="0"/>
          </a:p>
        </p:txBody>
      </p:sp>
      <p:sp>
        <p:nvSpPr>
          <p:cNvPr id="68" name="Ellipse 67"/>
          <p:cNvSpPr/>
          <p:nvPr/>
        </p:nvSpPr>
        <p:spPr>
          <a:xfrm>
            <a:off x="8143400" y="4925388"/>
            <a:ext cx="195057" cy="205412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8686800" y="468811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 port fluvial d’écoulement des arachides, projet de réhabilitation</a:t>
            </a:r>
            <a:endParaRPr lang="fr-FR" dirty="0"/>
          </a:p>
        </p:txBody>
      </p:sp>
      <p:sp>
        <p:nvSpPr>
          <p:cNvPr id="70" name="Ellipse 69"/>
          <p:cNvSpPr/>
          <p:nvPr/>
        </p:nvSpPr>
        <p:spPr>
          <a:xfrm>
            <a:off x="7736113" y="5544456"/>
            <a:ext cx="794601" cy="498063"/>
          </a:xfrm>
          <a:prstGeom prst="ellipse">
            <a:avLst/>
          </a:prstGeom>
          <a:pattFill prst="dashHorz">
            <a:fgClr>
              <a:srgbClr val="FFC000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8686800" y="5566228"/>
            <a:ext cx="193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Coton</a:t>
            </a:r>
            <a:endParaRPr lang="fr-FR" dirty="0"/>
          </a:p>
        </p:txBody>
      </p:sp>
      <p:sp>
        <p:nvSpPr>
          <p:cNvPr id="72" name="Ellipse 71"/>
          <p:cNvSpPr/>
          <p:nvPr/>
        </p:nvSpPr>
        <p:spPr>
          <a:xfrm rot="266574">
            <a:off x="7865730" y="6312824"/>
            <a:ext cx="631420" cy="350616"/>
          </a:xfrm>
          <a:prstGeom prst="ellipse">
            <a:avLst/>
          </a:prstGeom>
          <a:pattFill prst="lgConfetti">
            <a:fgClr>
              <a:srgbClr val="00B050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8694057" y="6241142"/>
            <a:ext cx="3222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Cultures maraichères pour approvisionner le marché urbain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431314" y="101600"/>
            <a:ext cx="373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Produire pour consommer ou vendre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0930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0" grpId="0" animBg="1"/>
      <p:bldP spid="12" grpId="0" animBg="1"/>
      <p:bldP spid="15" grpId="0" animBg="1"/>
      <p:bldP spid="16" grpId="0" animBg="1"/>
      <p:bldP spid="23" grpId="0" animBg="1"/>
      <p:bldP spid="32" grpId="0"/>
      <p:bldP spid="2" grpId="0"/>
      <p:bldP spid="58" grpId="0" animBg="1"/>
      <p:bldP spid="9" grpId="0"/>
      <p:bldP spid="61" grpId="0" animBg="1"/>
      <p:bldP spid="62" grpId="0"/>
      <p:bldP spid="63" grpId="0" animBg="1"/>
      <p:bldP spid="64" grpId="0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/>
      <p:bldP spid="72" grpId="0" animBg="1"/>
      <p:bldP spid="73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e libre 24"/>
          <p:cNvSpPr/>
          <p:nvPr/>
        </p:nvSpPr>
        <p:spPr>
          <a:xfrm>
            <a:off x="1233714" y="856343"/>
            <a:ext cx="4876800" cy="2191657"/>
          </a:xfrm>
          <a:custGeom>
            <a:avLst/>
            <a:gdLst>
              <a:gd name="connsiteX0" fmla="*/ 0 w 4876800"/>
              <a:gd name="connsiteY0" fmla="*/ 580571 h 2191657"/>
              <a:gd name="connsiteX1" fmla="*/ 203200 w 4876800"/>
              <a:gd name="connsiteY1" fmla="*/ 783771 h 2191657"/>
              <a:gd name="connsiteX2" fmla="*/ 522515 w 4876800"/>
              <a:gd name="connsiteY2" fmla="*/ 406400 h 2191657"/>
              <a:gd name="connsiteX3" fmla="*/ 1016000 w 4876800"/>
              <a:gd name="connsiteY3" fmla="*/ 304800 h 2191657"/>
              <a:gd name="connsiteX4" fmla="*/ 2394857 w 4876800"/>
              <a:gd name="connsiteY4" fmla="*/ 217714 h 2191657"/>
              <a:gd name="connsiteX5" fmla="*/ 2975429 w 4876800"/>
              <a:gd name="connsiteY5" fmla="*/ 478971 h 2191657"/>
              <a:gd name="connsiteX6" fmla="*/ 4673600 w 4876800"/>
              <a:gd name="connsiteY6" fmla="*/ 2191657 h 2191657"/>
              <a:gd name="connsiteX7" fmla="*/ 4876800 w 4876800"/>
              <a:gd name="connsiteY7" fmla="*/ 2017486 h 2191657"/>
              <a:gd name="connsiteX8" fmla="*/ 3193143 w 4876800"/>
              <a:gd name="connsiteY8" fmla="*/ 377371 h 2191657"/>
              <a:gd name="connsiteX9" fmla="*/ 2525486 w 4876800"/>
              <a:gd name="connsiteY9" fmla="*/ 0 h 2191657"/>
              <a:gd name="connsiteX10" fmla="*/ 2525486 w 4876800"/>
              <a:gd name="connsiteY10" fmla="*/ 0 h 2191657"/>
              <a:gd name="connsiteX11" fmla="*/ 1233715 w 4876800"/>
              <a:gd name="connsiteY11" fmla="*/ 0 h 2191657"/>
              <a:gd name="connsiteX12" fmla="*/ 377372 w 4876800"/>
              <a:gd name="connsiteY12" fmla="*/ 217714 h 2191657"/>
              <a:gd name="connsiteX13" fmla="*/ 0 w 4876800"/>
              <a:gd name="connsiteY13" fmla="*/ 580571 h 219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76800" h="2191657">
                <a:moveTo>
                  <a:pt x="0" y="580571"/>
                </a:moveTo>
                <a:lnTo>
                  <a:pt x="203200" y="783771"/>
                </a:lnTo>
                <a:lnTo>
                  <a:pt x="522515" y="406400"/>
                </a:lnTo>
                <a:lnTo>
                  <a:pt x="1016000" y="304800"/>
                </a:lnTo>
                <a:lnTo>
                  <a:pt x="2394857" y="217714"/>
                </a:lnTo>
                <a:lnTo>
                  <a:pt x="2975429" y="478971"/>
                </a:lnTo>
                <a:lnTo>
                  <a:pt x="4673600" y="2191657"/>
                </a:lnTo>
                <a:lnTo>
                  <a:pt x="4876800" y="2017486"/>
                </a:lnTo>
                <a:lnTo>
                  <a:pt x="3193143" y="377371"/>
                </a:lnTo>
                <a:lnTo>
                  <a:pt x="2525486" y="0"/>
                </a:lnTo>
                <a:lnTo>
                  <a:pt x="2525486" y="0"/>
                </a:lnTo>
                <a:lnTo>
                  <a:pt x="1233715" y="0"/>
                </a:lnTo>
                <a:lnTo>
                  <a:pt x="377372" y="217714"/>
                </a:lnTo>
                <a:lnTo>
                  <a:pt x="0" y="580571"/>
                </a:lnTo>
                <a:close/>
              </a:path>
            </a:pathLst>
          </a:custGeom>
          <a:solidFill>
            <a:srgbClr val="92D050">
              <a:alpha val="3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 rot="19549164">
            <a:off x="1538513" y="1233714"/>
            <a:ext cx="769257" cy="290286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1202200">
            <a:off x="1218269" y="2478662"/>
            <a:ext cx="2788606" cy="1588617"/>
          </a:xfrm>
          <a:prstGeom prst="ellipse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030310" y="4984124"/>
            <a:ext cx="1171977" cy="708338"/>
          </a:xfrm>
          <a:prstGeom prst="ellipse">
            <a:avLst/>
          </a:prstGeom>
          <a:pattFill prst="divot">
            <a:fgClr>
              <a:srgbClr val="00B050"/>
            </a:fgClr>
            <a:bgClr>
              <a:schemeClr val="bg1"/>
            </a:bgClr>
          </a:patt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231820" y="914400"/>
            <a:ext cx="7018986" cy="4893972"/>
          </a:xfrm>
          <a:custGeom>
            <a:avLst/>
            <a:gdLst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2279560 w 7018986"/>
              <a:gd name="connsiteY2" fmla="*/ 38637 h 4893972"/>
              <a:gd name="connsiteX3" fmla="*/ 3515932 w 7018986"/>
              <a:gd name="connsiteY3" fmla="*/ 0 h 4893972"/>
              <a:gd name="connsiteX4" fmla="*/ 5911403 w 7018986"/>
              <a:gd name="connsiteY4" fmla="*/ 2228045 h 4893972"/>
              <a:gd name="connsiteX5" fmla="*/ 6349284 w 7018986"/>
              <a:gd name="connsiteY5" fmla="*/ 3760631 h 4893972"/>
              <a:gd name="connsiteX6" fmla="*/ 7018986 w 7018986"/>
              <a:gd name="connsiteY6" fmla="*/ 4713668 h 4893972"/>
              <a:gd name="connsiteX7" fmla="*/ 5769735 w 7018986"/>
              <a:gd name="connsiteY7" fmla="*/ 4893972 h 4893972"/>
              <a:gd name="connsiteX8" fmla="*/ 4443211 w 7018986"/>
              <a:gd name="connsiteY8" fmla="*/ 4494727 h 4893972"/>
              <a:gd name="connsiteX9" fmla="*/ 2614411 w 7018986"/>
              <a:gd name="connsiteY9" fmla="*/ 4507606 h 4893972"/>
              <a:gd name="connsiteX10" fmla="*/ 2021983 w 7018986"/>
              <a:gd name="connsiteY10" fmla="*/ 4803820 h 4893972"/>
              <a:gd name="connsiteX11" fmla="*/ 824248 w 7018986"/>
              <a:gd name="connsiteY11" fmla="*/ 4868214 h 4893972"/>
              <a:gd name="connsiteX12" fmla="*/ 798490 w 7018986"/>
              <a:gd name="connsiteY12" fmla="*/ 4031087 h 4893972"/>
              <a:gd name="connsiteX13" fmla="*/ 4018208 w 7018986"/>
              <a:gd name="connsiteY13" fmla="*/ 3786389 h 4893972"/>
              <a:gd name="connsiteX14" fmla="*/ 4043966 w 7018986"/>
              <a:gd name="connsiteY14" fmla="*/ 3464417 h 4893972"/>
              <a:gd name="connsiteX15" fmla="*/ 1056067 w 7018986"/>
              <a:gd name="connsiteY15" fmla="*/ 3438659 h 4893972"/>
              <a:gd name="connsiteX16" fmla="*/ 309093 w 7018986"/>
              <a:gd name="connsiteY16" fmla="*/ 2189408 h 4893972"/>
              <a:gd name="connsiteX17" fmla="*/ 12879 w 7018986"/>
              <a:gd name="connsiteY17" fmla="*/ 2215166 h 4893972"/>
              <a:gd name="connsiteX18" fmla="*/ 0 w 7018986"/>
              <a:gd name="connsiteY18" fmla="*/ 2086377 h 4893972"/>
              <a:gd name="connsiteX19" fmla="*/ 103031 w 7018986"/>
              <a:gd name="connsiteY19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5911403 w 7018986"/>
              <a:gd name="connsiteY5" fmla="*/ 2228045 h 4893972"/>
              <a:gd name="connsiteX6" fmla="*/ 6349284 w 7018986"/>
              <a:gd name="connsiteY6" fmla="*/ 3760631 h 4893972"/>
              <a:gd name="connsiteX7" fmla="*/ 7018986 w 7018986"/>
              <a:gd name="connsiteY7" fmla="*/ 4713668 h 4893972"/>
              <a:gd name="connsiteX8" fmla="*/ 5769735 w 7018986"/>
              <a:gd name="connsiteY8" fmla="*/ 4893972 h 4893972"/>
              <a:gd name="connsiteX9" fmla="*/ 4443211 w 7018986"/>
              <a:gd name="connsiteY9" fmla="*/ 4494727 h 4893972"/>
              <a:gd name="connsiteX10" fmla="*/ 2614411 w 7018986"/>
              <a:gd name="connsiteY10" fmla="*/ 4507606 h 4893972"/>
              <a:gd name="connsiteX11" fmla="*/ 2021983 w 7018986"/>
              <a:gd name="connsiteY11" fmla="*/ 4803820 h 4893972"/>
              <a:gd name="connsiteX12" fmla="*/ 824248 w 7018986"/>
              <a:gd name="connsiteY12" fmla="*/ 4868214 h 4893972"/>
              <a:gd name="connsiteX13" fmla="*/ 798490 w 7018986"/>
              <a:gd name="connsiteY13" fmla="*/ 4031087 h 4893972"/>
              <a:gd name="connsiteX14" fmla="*/ 4018208 w 7018986"/>
              <a:gd name="connsiteY14" fmla="*/ 3786389 h 4893972"/>
              <a:gd name="connsiteX15" fmla="*/ 4043966 w 7018986"/>
              <a:gd name="connsiteY15" fmla="*/ 3464417 h 4893972"/>
              <a:gd name="connsiteX16" fmla="*/ 1056067 w 7018986"/>
              <a:gd name="connsiteY16" fmla="*/ 3438659 h 4893972"/>
              <a:gd name="connsiteX17" fmla="*/ 309093 w 7018986"/>
              <a:gd name="connsiteY17" fmla="*/ 2189408 h 4893972"/>
              <a:gd name="connsiteX18" fmla="*/ 12879 w 7018986"/>
              <a:gd name="connsiteY18" fmla="*/ 2215166 h 4893972"/>
              <a:gd name="connsiteX19" fmla="*/ 0 w 7018986"/>
              <a:gd name="connsiteY19" fmla="*/ 2086377 h 4893972"/>
              <a:gd name="connsiteX20" fmla="*/ 103031 w 7018986"/>
              <a:gd name="connsiteY20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3991837 w 7018986"/>
              <a:gd name="connsiteY5" fmla="*/ 275771 h 4893972"/>
              <a:gd name="connsiteX6" fmla="*/ 5911403 w 7018986"/>
              <a:gd name="connsiteY6" fmla="*/ 2228045 h 4893972"/>
              <a:gd name="connsiteX7" fmla="*/ 6349284 w 7018986"/>
              <a:gd name="connsiteY7" fmla="*/ 3760631 h 4893972"/>
              <a:gd name="connsiteX8" fmla="*/ 7018986 w 7018986"/>
              <a:gd name="connsiteY8" fmla="*/ 4713668 h 4893972"/>
              <a:gd name="connsiteX9" fmla="*/ 5769735 w 7018986"/>
              <a:gd name="connsiteY9" fmla="*/ 4893972 h 4893972"/>
              <a:gd name="connsiteX10" fmla="*/ 4443211 w 7018986"/>
              <a:gd name="connsiteY10" fmla="*/ 4494727 h 4893972"/>
              <a:gd name="connsiteX11" fmla="*/ 2614411 w 7018986"/>
              <a:gd name="connsiteY11" fmla="*/ 4507606 h 4893972"/>
              <a:gd name="connsiteX12" fmla="*/ 2021983 w 7018986"/>
              <a:gd name="connsiteY12" fmla="*/ 4803820 h 4893972"/>
              <a:gd name="connsiteX13" fmla="*/ 824248 w 7018986"/>
              <a:gd name="connsiteY13" fmla="*/ 4868214 h 4893972"/>
              <a:gd name="connsiteX14" fmla="*/ 798490 w 7018986"/>
              <a:gd name="connsiteY14" fmla="*/ 4031087 h 4893972"/>
              <a:gd name="connsiteX15" fmla="*/ 4018208 w 7018986"/>
              <a:gd name="connsiteY15" fmla="*/ 3786389 h 4893972"/>
              <a:gd name="connsiteX16" fmla="*/ 4043966 w 7018986"/>
              <a:gd name="connsiteY16" fmla="*/ 3464417 h 4893972"/>
              <a:gd name="connsiteX17" fmla="*/ 1056067 w 7018986"/>
              <a:gd name="connsiteY17" fmla="*/ 3438659 h 4893972"/>
              <a:gd name="connsiteX18" fmla="*/ 309093 w 7018986"/>
              <a:gd name="connsiteY18" fmla="*/ 2189408 h 4893972"/>
              <a:gd name="connsiteX19" fmla="*/ 12879 w 7018986"/>
              <a:gd name="connsiteY19" fmla="*/ 2215166 h 4893972"/>
              <a:gd name="connsiteX20" fmla="*/ 0 w 7018986"/>
              <a:gd name="connsiteY20" fmla="*/ 2086377 h 4893972"/>
              <a:gd name="connsiteX21" fmla="*/ 103031 w 7018986"/>
              <a:gd name="connsiteY21" fmla="*/ 2060620 h 489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18986" h="4893972">
                <a:moveTo>
                  <a:pt x="103031" y="2060620"/>
                </a:moveTo>
                <a:lnTo>
                  <a:pt x="1081825" y="618186"/>
                </a:lnTo>
                <a:cubicBezTo>
                  <a:pt x="1270715" y="523741"/>
                  <a:pt x="1356575" y="274749"/>
                  <a:pt x="1545465" y="180304"/>
                </a:cubicBezTo>
                <a:lnTo>
                  <a:pt x="2279560" y="38637"/>
                </a:lnTo>
                <a:lnTo>
                  <a:pt x="3515932" y="0"/>
                </a:lnTo>
                <a:cubicBezTo>
                  <a:pt x="3635862" y="116114"/>
                  <a:pt x="3871907" y="159657"/>
                  <a:pt x="3991837" y="275771"/>
                </a:cubicBezTo>
                <a:lnTo>
                  <a:pt x="5911403" y="2228045"/>
                </a:lnTo>
                <a:lnTo>
                  <a:pt x="6349284" y="3760631"/>
                </a:lnTo>
                <a:lnTo>
                  <a:pt x="7018986" y="4713668"/>
                </a:lnTo>
                <a:lnTo>
                  <a:pt x="5769735" y="4893972"/>
                </a:lnTo>
                <a:lnTo>
                  <a:pt x="4443211" y="4494727"/>
                </a:lnTo>
                <a:lnTo>
                  <a:pt x="2614411" y="4507606"/>
                </a:lnTo>
                <a:lnTo>
                  <a:pt x="2021983" y="4803820"/>
                </a:lnTo>
                <a:lnTo>
                  <a:pt x="824248" y="4868214"/>
                </a:lnTo>
                <a:lnTo>
                  <a:pt x="798490" y="4031087"/>
                </a:lnTo>
                <a:lnTo>
                  <a:pt x="4018208" y="3786389"/>
                </a:lnTo>
                <a:lnTo>
                  <a:pt x="4043966" y="3464417"/>
                </a:lnTo>
                <a:lnTo>
                  <a:pt x="1056067" y="3438659"/>
                </a:lnTo>
                <a:lnTo>
                  <a:pt x="309093" y="2189408"/>
                </a:lnTo>
                <a:lnTo>
                  <a:pt x="12879" y="2215166"/>
                </a:lnTo>
                <a:lnTo>
                  <a:pt x="0" y="2086377"/>
                </a:lnTo>
                <a:lnTo>
                  <a:pt x="103031" y="20606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236372" y="941174"/>
            <a:ext cx="4652953" cy="1926113"/>
          </a:xfrm>
          <a:custGeom>
            <a:avLst/>
            <a:gdLst>
              <a:gd name="connsiteX0" fmla="*/ 4391696 w 4391696"/>
              <a:gd name="connsiteY0" fmla="*/ 1843711 h 1843711"/>
              <a:gd name="connsiteX1" fmla="*/ 2640169 w 4391696"/>
              <a:gd name="connsiteY1" fmla="*/ 156579 h 1843711"/>
              <a:gd name="connsiteX2" fmla="*/ 927279 w 4391696"/>
              <a:gd name="connsiteY2" fmla="*/ 130821 h 1843711"/>
              <a:gd name="connsiteX3" fmla="*/ 167425 w 4391696"/>
              <a:gd name="connsiteY3" fmla="*/ 658855 h 1843711"/>
              <a:gd name="connsiteX4" fmla="*/ 0 w 4391696"/>
              <a:gd name="connsiteY4" fmla="*/ 671734 h 1843711"/>
              <a:gd name="connsiteX5" fmla="*/ 0 w 4391696"/>
              <a:gd name="connsiteY5" fmla="*/ 671734 h 1843711"/>
              <a:gd name="connsiteX0" fmla="*/ 4391696 w 4391696"/>
              <a:gd name="connsiteY0" fmla="*/ 1822004 h 1822004"/>
              <a:gd name="connsiteX1" fmla="*/ 2640169 w 4391696"/>
              <a:gd name="connsiteY1" fmla="*/ 134872 h 1822004"/>
              <a:gd name="connsiteX2" fmla="*/ 927279 w 4391696"/>
              <a:gd name="connsiteY2" fmla="*/ 109114 h 1822004"/>
              <a:gd name="connsiteX3" fmla="*/ 501253 w 4391696"/>
              <a:gd name="connsiteY3" fmla="*/ 158176 h 1822004"/>
              <a:gd name="connsiteX4" fmla="*/ 0 w 4391696"/>
              <a:gd name="connsiteY4" fmla="*/ 650027 h 1822004"/>
              <a:gd name="connsiteX5" fmla="*/ 0 w 4391696"/>
              <a:gd name="connsiteY5" fmla="*/ 650027 h 1822004"/>
              <a:gd name="connsiteX0" fmla="*/ 4391696 w 4391696"/>
              <a:gd name="connsiteY0" fmla="*/ 1866234 h 1866234"/>
              <a:gd name="connsiteX1" fmla="*/ 2640169 w 4391696"/>
              <a:gd name="connsiteY1" fmla="*/ 179102 h 1866234"/>
              <a:gd name="connsiteX2" fmla="*/ 1319165 w 4391696"/>
              <a:gd name="connsiteY2" fmla="*/ 51744 h 1866234"/>
              <a:gd name="connsiteX3" fmla="*/ 501253 w 4391696"/>
              <a:gd name="connsiteY3" fmla="*/ 202406 h 1866234"/>
              <a:gd name="connsiteX4" fmla="*/ 0 w 4391696"/>
              <a:gd name="connsiteY4" fmla="*/ 694257 h 1866234"/>
              <a:gd name="connsiteX5" fmla="*/ 0 w 4391696"/>
              <a:gd name="connsiteY5" fmla="*/ 694257 h 1866234"/>
              <a:gd name="connsiteX0" fmla="*/ 4391696 w 4391696"/>
              <a:gd name="connsiteY0" fmla="*/ 1882001 h 1882001"/>
              <a:gd name="connsiteX1" fmla="*/ 2640169 w 4391696"/>
              <a:gd name="connsiteY1" fmla="*/ 194869 h 1882001"/>
              <a:gd name="connsiteX2" fmla="*/ 1319165 w 4391696"/>
              <a:gd name="connsiteY2" fmla="*/ 67511 h 1882001"/>
              <a:gd name="connsiteX3" fmla="*/ 501253 w 4391696"/>
              <a:gd name="connsiteY3" fmla="*/ 218173 h 1882001"/>
              <a:gd name="connsiteX4" fmla="*/ 0 w 4391696"/>
              <a:gd name="connsiteY4" fmla="*/ 710024 h 1882001"/>
              <a:gd name="connsiteX5" fmla="*/ 0 w 4391696"/>
              <a:gd name="connsiteY5" fmla="*/ 710024 h 1882001"/>
              <a:gd name="connsiteX0" fmla="*/ 4391696 w 4391696"/>
              <a:gd name="connsiteY0" fmla="*/ 1957145 h 1957145"/>
              <a:gd name="connsiteX1" fmla="*/ 2596626 w 4391696"/>
              <a:gd name="connsiteY1" fmla="*/ 139385 h 1957145"/>
              <a:gd name="connsiteX2" fmla="*/ 1319165 w 4391696"/>
              <a:gd name="connsiteY2" fmla="*/ 142655 h 1957145"/>
              <a:gd name="connsiteX3" fmla="*/ 501253 w 4391696"/>
              <a:gd name="connsiteY3" fmla="*/ 293317 h 1957145"/>
              <a:gd name="connsiteX4" fmla="*/ 0 w 4391696"/>
              <a:gd name="connsiteY4" fmla="*/ 785168 h 1957145"/>
              <a:gd name="connsiteX5" fmla="*/ 0 w 4391696"/>
              <a:gd name="connsiteY5" fmla="*/ 785168 h 1957145"/>
              <a:gd name="connsiteX0" fmla="*/ 4391696 w 4391696"/>
              <a:gd name="connsiteY0" fmla="*/ 1848048 h 1848048"/>
              <a:gd name="connsiteX1" fmla="*/ 2596626 w 4391696"/>
              <a:gd name="connsiteY1" fmla="*/ 30288 h 1848048"/>
              <a:gd name="connsiteX2" fmla="*/ 1319165 w 4391696"/>
              <a:gd name="connsiteY2" fmla="*/ 33558 h 1848048"/>
              <a:gd name="connsiteX3" fmla="*/ 501253 w 4391696"/>
              <a:gd name="connsiteY3" fmla="*/ 184220 h 1848048"/>
              <a:gd name="connsiteX4" fmla="*/ 0 w 4391696"/>
              <a:gd name="connsiteY4" fmla="*/ 676071 h 1848048"/>
              <a:gd name="connsiteX5" fmla="*/ 0 w 4391696"/>
              <a:gd name="connsiteY5" fmla="*/ 676071 h 1848048"/>
              <a:gd name="connsiteX0" fmla="*/ 4391696 w 4391696"/>
              <a:gd name="connsiteY0" fmla="*/ 1835839 h 1835839"/>
              <a:gd name="connsiteX1" fmla="*/ 2596626 w 4391696"/>
              <a:gd name="connsiteY1" fmla="*/ 18079 h 1835839"/>
              <a:gd name="connsiteX2" fmla="*/ 1319165 w 4391696"/>
              <a:gd name="connsiteY2" fmla="*/ 21349 h 1835839"/>
              <a:gd name="connsiteX3" fmla="*/ 501253 w 4391696"/>
              <a:gd name="connsiteY3" fmla="*/ 172011 h 1835839"/>
              <a:gd name="connsiteX4" fmla="*/ 0 w 4391696"/>
              <a:gd name="connsiteY4" fmla="*/ 663862 h 1835839"/>
              <a:gd name="connsiteX5" fmla="*/ 0 w 4391696"/>
              <a:gd name="connsiteY5" fmla="*/ 663862 h 1835839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407881"/>
              <a:gd name="connsiteY0" fmla="*/ 1964768 h 1964768"/>
              <a:gd name="connsiteX1" fmla="*/ 4220999 w 4407881"/>
              <a:gd name="connsiteY1" fmla="*/ 1608452 h 1964768"/>
              <a:gd name="connsiteX2" fmla="*/ 2538569 w 4407881"/>
              <a:gd name="connsiteY2" fmla="*/ 103465 h 1964768"/>
              <a:gd name="connsiteX3" fmla="*/ 1319165 w 4407881"/>
              <a:gd name="connsiteY3" fmla="*/ 150278 h 1964768"/>
              <a:gd name="connsiteX4" fmla="*/ 501253 w 4407881"/>
              <a:gd name="connsiteY4" fmla="*/ 300940 h 1964768"/>
              <a:gd name="connsiteX5" fmla="*/ 0 w 4407881"/>
              <a:gd name="connsiteY5" fmla="*/ 792791 h 1964768"/>
              <a:gd name="connsiteX6" fmla="*/ 0 w 4407881"/>
              <a:gd name="connsiteY6" fmla="*/ 792791 h 1964768"/>
              <a:gd name="connsiteX0" fmla="*/ 4652953 w 4652953"/>
              <a:gd name="connsiteY0" fmla="*/ 2037339 h 2037339"/>
              <a:gd name="connsiteX1" fmla="*/ 4220999 w 4652953"/>
              <a:gd name="connsiteY1" fmla="*/ 1608452 h 2037339"/>
              <a:gd name="connsiteX2" fmla="*/ 2538569 w 4652953"/>
              <a:gd name="connsiteY2" fmla="*/ 103465 h 2037339"/>
              <a:gd name="connsiteX3" fmla="*/ 1319165 w 4652953"/>
              <a:gd name="connsiteY3" fmla="*/ 150278 h 2037339"/>
              <a:gd name="connsiteX4" fmla="*/ 501253 w 4652953"/>
              <a:gd name="connsiteY4" fmla="*/ 300940 h 2037339"/>
              <a:gd name="connsiteX5" fmla="*/ 0 w 4652953"/>
              <a:gd name="connsiteY5" fmla="*/ 792791 h 2037339"/>
              <a:gd name="connsiteX6" fmla="*/ 0 w 4652953"/>
              <a:gd name="connsiteY6" fmla="*/ 792791 h 2037339"/>
              <a:gd name="connsiteX0" fmla="*/ 4652953 w 4652953"/>
              <a:gd name="connsiteY0" fmla="*/ 2043759 h 2043759"/>
              <a:gd name="connsiteX1" fmla="*/ 4220999 w 4652953"/>
              <a:gd name="connsiteY1" fmla="*/ 1614872 h 2043759"/>
              <a:gd name="connsiteX2" fmla="*/ 2538569 w 4652953"/>
              <a:gd name="connsiteY2" fmla="*/ 109885 h 2043759"/>
              <a:gd name="connsiteX3" fmla="*/ 2058371 w 4652953"/>
              <a:gd name="connsiteY3" fmla="*/ 119901 h 2043759"/>
              <a:gd name="connsiteX4" fmla="*/ 1319165 w 4652953"/>
              <a:gd name="connsiteY4" fmla="*/ 156698 h 2043759"/>
              <a:gd name="connsiteX5" fmla="*/ 501253 w 4652953"/>
              <a:gd name="connsiteY5" fmla="*/ 307360 h 2043759"/>
              <a:gd name="connsiteX6" fmla="*/ 0 w 4652953"/>
              <a:gd name="connsiteY6" fmla="*/ 799211 h 2043759"/>
              <a:gd name="connsiteX7" fmla="*/ 0 w 4652953"/>
              <a:gd name="connsiteY7" fmla="*/ 799211 h 2043759"/>
              <a:gd name="connsiteX0" fmla="*/ 4652953 w 4652953"/>
              <a:gd name="connsiteY0" fmla="*/ 1924573 h 1924573"/>
              <a:gd name="connsiteX1" fmla="*/ 4220999 w 4652953"/>
              <a:gd name="connsiteY1" fmla="*/ 1495686 h 1924573"/>
              <a:gd name="connsiteX2" fmla="*/ 3003026 w 4652953"/>
              <a:gd name="connsiteY2" fmla="*/ 295499 h 1924573"/>
              <a:gd name="connsiteX3" fmla="*/ 2058371 w 4652953"/>
              <a:gd name="connsiteY3" fmla="*/ 715 h 1924573"/>
              <a:gd name="connsiteX4" fmla="*/ 1319165 w 4652953"/>
              <a:gd name="connsiteY4" fmla="*/ 37512 h 1924573"/>
              <a:gd name="connsiteX5" fmla="*/ 501253 w 4652953"/>
              <a:gd name="connsiteY5" fmla="*/ 188174 h 1924573"/>
              <a:gd name="connsiteX6" fmla="*/ 0 w 4652953"/>
              <a:gd name="connsiteY6" fmla="*/ 680025 h 1924573"/>
              <a:gd name="connsiteX7" fmla="*/ 0 w 4652953"/>
              <a:gd name="connsiteY7" fmla="*/ 680025 h 1924573"/>
              <a:gd name="connsiteX0" fmla="*/ 4652953 w 4652953"/>
              <a:gd name="connsiteY0" fmla="*/ 1926113 h 1926113"/>
              <a:gd name="connsiteX1" fmla="*/ 4220999 w 4652953"/>
              <a:gd name="connsiteY1" fmla="*/ 1497226 h 1926113"/>
              <a:gd name="connsiteX2" fmla="*/ 3003026 w 4652953"/>
              <a:gd name="connsiteY2" fmla="*/ 297039 h 1926113"/>
              <a:gd name="connsiteX3" fmla="*/ 2058371 w 4652953"/>
              <a:gd name="connsiteY3" fmla="*/ 2255 h 1926113"/>
              <a:gd name="connsiteX4" fmla="*/ 1319165 w 4652953"/>
              <a:gd name="connsiteY4" fmla="*/ 39052 h 1926113"/>
              <a:gd name="connsiteX5" fmla="*/ 501253 w 4652953"/>
              <a:gd name="connsiteY5" fmla="*/ 189714 h 1926113"/>
              <a:gd name="connsiteX6" fmla="*/ 0 w 4652953"/>
              <a:gd name="connsiteY6" fmla="*/ 681565 h 1926113"/>
              <a:gd name="connsiteX7" fmla="*/ 0 w 4652953"/>
              <a:gd name="connsiteY7" fmla="*/ 681565 h 192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2953" h="1926113">
                <a:moveTo>
                  <a:pt x="4652953" y="1926113"/>
                </a:moveTo>
                <a:cubicBezTo>
                  <a:pt x="4614827" y="1873984"/>
                  <a:pt x="4529853" y="1807443"/>
                  <a:pt x="4220999" y="1497226"/>
                </a:cubicBezTo>
                <a:cubicBezTo>
                  <a:pt x="3912145" y="1187009"/>
                  <a:pt x="3407006" y="604258"/>
                  <a:pt x="3003026" y="297039"/>
                </a:cubicBezTo>
                <a:cubicBezTo>
                  <a:pt x="2599046" y="-10180"/>
                  <a:pt x="2261605" y="-5547"/>
                  <a:pt x="2058371" y="2255"/>
                </a:cubicBezTo>
                <a:cubicBezTo>
                  <a:pt x="1855137" y="10057"/>
                  <a:pt x="1578685" y="7809"/>
                  <a:pt x="1319165" y="39052"/>
                </a:cubicBezTo>
                <a:cubicBezTo>
                  <a:pt x="1059645" y="70295"/>
                  <a:pt x="721114" y="82629"/>
                  <a:pt x="501253" y="189714"/>
                </a:cubicBezTo>
                <a:cubicBezTo>
                  <a:pt x="281392" y="296800"/>
                  <a:pt x="83542" y="599590"/>
                  <a:pt x="0" y="681565"/>
                </a:cubicBezTo>
                <a:lnTo>
                  <a:pt x="0" y="681565"/>
                </a:ln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030310" y="5203065"/>
            <a:ext cx="1609859" cy="309093"/>
          </a:xfrm>
          <a:custGeom>
            <a:avLst/>
            <a:gdLst>
              <a:gd name="connsiteX0" fmla="*/ 1609859 w 1609859"/>
              <a:gd name="connsiteY0" fmla="*/ 0 h 309093"/>
              <a:gd name="connsiteX1" fmla="*/ 1107583 w 1609859"/>
              <a:gd name="connsiteY1" fmla="*/ 257577 h 309093"/>
              <a:gd name="connsiteX2" fmla="*/ 425003 w 1609859"/>
              <a:gd name="connsiteY2" fmla="*/ 270456 h 309093"/>
              <a:gd name="connsiteX3" fmla="*/ 0 w 1609859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309093">
                <a:moveTo>
                  <a:pt x="1609859" y="0"/>
                </a:moveTo>
                <a:cubicBezTo>
                  <a:pt x="1457459" y="106250"/>
                  <a:pt x="1305059" y="212501"/>
                  <a:pt x="1107583" y="257577"/>
                </a:cubicBezTo>
                <a:cubicBezTo>
                  <a:pt x="910107" y="302653"/>
                  <a:pt x="609600" y="261870"/>
                  <a:pt x="425003" y="270456"/>
                </a:cubicBezTo>
                <a:cubicBezTo>
                  <a:pt x="240406" y="279042"/>
                  <a:pt x="120203" y="294067"/>
                  <a:pt x="0" y="309093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197735" y="4456090"/>
            <a:ext cx="1184857" cy="219618"/>
          </a:xfrm>
          <a:custGeom>
            <a:avLst/>
            <a:gdLst>
              <a:gd name="connsiteX0" fmla="*/ 1184857 w 1184857"/>
              <a:gd name="connsiteY0" fmla="*/ 0 h 219618"/>
              <a:gd name="connsiteX1" fmla="*/ 734096 w 1184857"/>
              <a:gd name="connsiteY1" fmla="*/ 115910 h 219618"/>
              <a:gd name="connsiteX2" fmla="*/ 180304 w 1184857"/>
              <a:gd name="connsiteY2" fmla="*/ 218941 h 219618"/>
              <a:gd name="connsiteX3" fmla="*/ 0 w 1184857"/>
              <a:gd name="connsiteY3" fmla="*/ 64395 h 21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857" h="219618">
                <a:moveTo>
                  <a:pt x="1184857" y="0"/>
                </a:moveTo>
                <a:cubicBezTo>
                  <a:pt x="1043189" y="39710"/>
                  <a:pt x="901521" y="79420"/>
                  <a:pt x="734096" y="115910"/>
                </a:cubicBezTo>
                <a:cubicBezTo>
                  <a:pt x="566671" y="152400"/>
                  <a:pt x="302653" y="227527"/>
                  <a:pt x="180304" y="218941"/>
                </a:cubicBezTo>
                <a:cubicBezTo>
                  <a:pt x="57955" y="210355"/>
                  <a:pt x="28977" y="137375"/>
                  <a:pt x="0" y="64395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068946" y="3677877"/>
            <a:ext cx="708339" cy="237300"/>
          </a:xfrm>
          <a:custGeom>
            <a:avLst/>
            <a:gdLst>
              <a:gd name="connsiteX0" fmla="*/ 708339 w 708339"/>
              <a:gd name="connsiteY0" fmla="*/ 95633 h 237300"/>
              <a:gd name="connsiteX1" fmla="*/ 399246 w 708339"/>
              <a:gd name="connsiteY1" fmla="*/ 5481 h 237300"/>
              <a:gd name="connsiteX2" fmla="*/ 0 w 708339"/>
              <a:gd name="connsiteY2" fmla="*/ 237300 h 2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339" h="237300">
                <a:moveTo>
                  <a:pt x="708339" y="95633"/>
                </a:moveTo>
                <a:cubicBezTo>
                  <a:pt x="612821" y="38751"/>
                  <a:pt x="517303" y="-18130"/>
                  <a:pt x="399246" y="5481"/>
                </a:cubicBezTo>
                <a:cubicBezTo>
                  <a:pt x="281189" y="29092"/>
                  <a:pt x="140594" y="133196"/>
                  <a:pt x="0" y="237300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rot="1539141">
            <a:off x="2239936" y="1429183"/>
            <a:ext cx="2988449" cy="1331483"/>
          </a:xfrm>
          <a:prstGeom prst="ellipse">
            <a:avLst/>
          </a:prstGeom>
          <a:pattFill prst="dashHorz">
            <a:fgClr>
              <a:srgbClr val="00B050"/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64743" y="3668988"/>
            <a:ext cx="1181686" cy="900332"/>
          </a:xfrm>
          <a:prstGeom prst="ellipse">
            <a:avLst/>
          </a:prstGeom>
          <a:pattFill prst="dashHorz">
            <a:fgClr>
              <a:srgbClr val="FFC000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172250" y="1557740"/>
            <a:ext cx="154745" cy="148397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439724" y="5407856"/>
            <a:ext cx="97051" cy="92588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735343" y="3742474"/>
            <a:ext cx="195057" cy="205412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rot="18303486">
            <a:off x="262370" y="2229415"/>
            <a:ext cx="1405822" cy="350616"/>
          </a:xfrm>
          <a:prstGeom prst="ellipse">
            <a:avLst/>
          </a:prstGeom>
          <a:pattFill prst="lgConfetti">
            <a:fgClr>
              <a:srgbClr val="00B050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16115" y="2844800"/>
            <a:ext cx="362857" cy="377372"/>
          </a:xfrm>
          <a:prstGeom prst="ellipse">
            <a:avLst/>
          </a:prstGeom>
          <a:solidFill>
            <a:srgbClr val="0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138457">
            <a:off x="3962401" y="870857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chemeClr val="accent1"/>
                </a:solidFill>
              </a:rPr>
              <a:t>Sénégal</a:t>
            </a:r>
            <a:endParaRPr lang="fr-FR" i="1" dirty="0">
              <a:solidFill>
                <a:schemeClr val="accent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 rot="20183846">
            <a:off x="897173" y="3477920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Saloum</a:t>
            </a:r>
            <a:endParaRPr lang="fr-FR" sz="1400" i="1" dirty="0">
              <a:solidFill>
                <a:schemeClr val="accent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 rot="20969185">
            <a:off x="1607076" y="4514818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chemeClr val="accent1"/>
                </a:solidFill>
              </a:rPr>
              <a:t>Gambie</a:t>
            </a:r>
            <a:endParaRPr lang="fr-FR" sz="1600" i="1" dirty="0">
              <a:solidFill>
                <a:schemeClr val="accent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20969185">
            <a:off x="1940057" y="5349391"/>
            <a:ext cx="113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>
                <a:solidFill>
                  <a:schemeClr val="accent1"/>
                </a:solidFill>
              </a:rPr>
              <a:t>Casamance</a:t>
            </a:r>
            <a:endParaRPr lang="fr-FR" sz="1600" i="1" dirty="0">
              <a:solidFill>
                <a:schemeClr val="accent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109029" y="4470401"/>
            <a:ext cx="1465942" cy="1161142"/>
          </a:xfrm>
          <a:prstGeom prst="ellipse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1480455" y="986970"/>
            <a:ext cx="537029" cy="449944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1219200" y="1335314"/>
            <a:ext cx="290286" cy="319315"/>
          </a:xfrm>
          <a:custGeom>
            <a:avLst/>
            <a:gdLst>
              <a:gd name="connsiteX0" fmla="*/ 0 w 290286"/>
              <a:gd name="connsiteY0" fmla="*/ 0 h 319315"/>
              <a:gd name="connsiteX1" fmla="*/ 290286 w 290286"/>
              <a:gd name="connsiteY1" fmla="*/ 319315 h 319315"/>
              <a:gd name="connsiteX2" fmla="*/ 290286 w 290286"/>
              <a:gd name="connsiteY2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319315">
                <a:moveTo>
                  <a:pt x="0" y="0"/>
                </a:moveTo>
                <a:lnTo>
                  <a:pt x="290286" y="319315"/>
                </a:lnTo>
                <a:lnTo>
                  <a:pt x="290286" y="319315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0" y="3280229"/>
            <a:ext cx="835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DAKAR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319314" y="13208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St Louis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211943" y="501468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Ziguinchor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1429656" y="3824515"/>
            <a:ext cx="80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Kaolak</a:t>
            </a:r>
            <a:endParaRPr lang="fr-FR" dirty="0"/>
          </a:p>
        </p:txBody>
      </p:sp>
      <p:sp>
        <p:nvSpPr>
          <p:cNvPr id="33" name="Flèche vers le bas 32"/>
          <p:cNvSpPr/>
          <p:nvPr/>
        </p:nvSpPr>
        <p:spPr>
          <a:xfrm>
            <a:off x="1272379" y="1624543"/>
            <a:ext cx="1013642" cy="1178878"/>
          </a:xfrm>
          <a:prstGeom prst="downArrow">
            <a:avLst/>
          </a:prstGeom>
          <a:noFill/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Flèche vers le bas 33"/>
          <p:cNvSpPr/>
          <p:nvPr/>
        </p:nvSpPr>
        <p:spPr>
          <a:xfrm rot="8624580">
            <a:off x="597465" y="49744"/>
            <a:ext cx="1013642" cy="1178878"/>
          </a:xfrm>
          <a:prstGeom prst="downArrow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304800" y="2046820"/>
            <a:ext cx="5631543" cy="275466"/>
          </a:xfrm>
          <a:custGeom>
            <a:avLst/>
            <a:gdLst>
              <a:gd name="connsiteX0" fmla="*/ 0 w 5631543"/>
              <a:gd name="connsiteY0" fmla="*/ 275466 h 275466"/>
              <a:gd name="connsiteX1" fmla="*/ 2177143 w 5631543"/>
              <a:gd name="connsiteY1" fmla="*/ 14209 h 275466"/>
              <a:gd name="connsiteX2" fmla="*/ 3846286 w 5631543"/>
              <a:gd name="connsiteY2" fmla="*/ 43237 h 275466"/>
              <a:gd name="connsiteX3" fmla="*/ 5631543 w 5631543"/>
              <a:gd name="connsiteY3" fmla="*/ 115809 h 2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1543" h="275466">
                <a:moveTo>
                  <a:pt x="0" y="275466"/>
                </a:moveTo>
                <a:cubicBezTo>
                  <a:pt x="768047" y="164190"/>
                  <a:pt x="1536095" y="52914"/>
                  <a:pt x="2177143" y="14209"/>
                </a:cubicBezTo>
                <a:cubicBezTo>
                  <a:pt x="2818191" y="-24496"/>
                  <a:pt x="3270553" y="26304"/>
                  <a:pt x="3846286" y="43237"/>
                </a:cubicBezTo>
                <a:cubicBezTo>
                  <a:pt x="4422019" y="60170"/>
                  <a:pt x="5026781" y="87989"/>
                  <a:pt x="5631543" y="115809"/>
                </a:cubicBezTo>
              </a:path>
            </a:pathLst>
          </a:custGeom>
          <a:noFill/>
          <a:ln w="28575"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928914" y="4677566"/>
            <a:ext cx="6183086" cy="228263"/>
          </a:xfrm>
          <a:custGeom>
            <a:avLst/>
            <a:gdLst>
              <a:gd name="connsiteX0" fmla="*/ 0 w 6183086"/>
              <a:gd name="connsiteY0" fmla="*/ 228263 h 228263"/>
              <a:gd name="connsiteX1" fmla="*/ 2409372 w 6183086"/>
              <a:gd name="connsiteY1" fmla="*/ 10548 h 228263"/>
              <a:gd name="connsiteX2" fmla="*/ 6183086 w 6183086"/>
              <a:gd name="connsiteY2" fmla="*/ 54091 h 22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3086" h="228263">
                <a:moveTo>
                  <a:pt x="0" y="228263"/>
                </a:moveTo>
                <a:cubicBezTo>
                  <a:pt x="689429" y="133920"/>
                  <a:pt x="1378858" y="39577"/>
                  <a:pt x="2409372" y="10548"/>
                </a:cubicBezTo>
                <a:cubicBezTo>
                  <a:pt x="3439886" y="-18481"/>
                  <a:pt x="4811486" y="17805"/>
                  <a:pt x="6183086" y="54091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 rot="21107001">
            <a:off x="130628" y="2002972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C000"/>
                </a:solidFill>
              </a:rPr>
              <a:t>400 mm</a:t>
            </a:r>
            <a:endParaRPr lang="fr-FR" sz="1400" i="1" dirty="0">
              <a:solidFill>
                <a:srgbClr val="FFC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21107001">
            <a:off x="324428" y="4666344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1000 mm</a:t>
            </a:r>
            <a:endParaRPr lang="fr-FR" sz="1400" i="1" dirty="0">
              <a:solidFill>
                <a:srgbClr val="00B050"/>
              </a:solidFill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7358743" y="0"/>
            <a:ext cx="2902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431314" y="290286"/>
            <a:ext cx="454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Quelle agriculture pour quel développement?</a:t>
            </a:r>
            <a:endParaRPr lang="fr-FR" b="1" dirty="0"/>
          </a:p>
        </p:txBody>
      </p:sp>
      <p:sp>
        <p:nvSpPr>
          <p:cNvPr id="53" name="Triangle isocèle 52"/>
          <p:cNvSpPr/>
          <p:nvPr/>
        </p:nvSpPr>
        <p:spPr>
          <a:xfrm>
            <a:off x="7714341" y="1632856"/>
            <a:ext cx="537029" cy="449944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8447316" y="1378856"/>
            <a:ext cx="3541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Agro business : investissement étranger pour le marché européen</a:t>
            </a:r>
            <a:endParaRPr lang="fr-FR" dirty="0"/>
          </a:p>
        </p:txBody>
      </p:sp>
      <p:sp>
        <p:nvSpPr>
          <p:cNvPr id="55" name="Flèche vers le bas 54"/>
          <p:cNvSpPr/>
          <p:nvPr/>
        </p:nvSpPr>
        <p:spPr>
          <a:xfrm rot="8624580">
            <a:off x="7603276" y="1213551"/>
            <a:ext cx="624507" cy="637435"/>
          </a:xfrm>
          <a:prstGeom prst="downArrow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 rot="19549164">
            <a:off x="7612741" y="2982686"/>
            <a:ext cx="769257" cy="290286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Flèche vers le bas 56"/>
          <p:cNvSpPr/>
          <p:nvPr/>
        </p:nvSpPr>
        <p:spPr>
          <a:xfrm>
            <a:off x="7694951" y="3170316"/>
            <a:ext cx="636250" cy="617913"/>
          </a:xfrm>
          <a:prstGeom prst="downArrow">
            <a:avLst/>
          </a:prstGeom>
          <a:noFill/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8454573" y="2764970"/>
            <a:ext cx="3323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Développement de la riziculture irriguée dans un but d’autosuffisance alimentaire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9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33" grpId="0" animBg="1"/>
      <p:bldP spid="34" grpId="0" animBg="1"/>
      <p:bldP spid="22" grpId="0"/>
      <p:bldP spid="53" grpId="0" animBg="1"/>
      <p:bldP spid="27" grpId="0"/>
      <p:bldP spid="55" grpId="0" animBg="1"/>
      <p:bldP spid="56" grpId="0" animBg="1"/>
      <p:bldP spid="57" grpId="0" animBg="1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e libre 24"/>
          <p:cNvSpPr/>
          <p:nvPr/>
        </p:nvSpPr>
        <p:spPr>
          <a:xfrm>
            <a:off x="1233714" y="856343"/>
            <a:ext cx="4876800" cy="2191657"/>
          </a:xfrm>
          <a:custGeom>
            <a:avLst/>
            <a:gdLst>
              <a:gd name="connsiteX0" fmla="*/ 0 w 4876800"/>
              <a:gd name="connsiteY0" fmla="*/ 580571 h 2191657"/>
              <a:gd name="connsiteX1" fmla="*/ 203200 w 4876800"/>
              <a:gd name="connsiteY1" fmla="*/ 783771 h 2191657"/>
              <a:gd name="connsiteX2" fmla="*/ 522515 w 4876800"/>
              <a:gd name="connsiteY2" fmla="*/ 406400 h 2191657"/>
              <a:gd name="connsiteX3" fmla="*/ 1016000 w 4876800"/>
              <a:gd name="connsiteY3" fmla="*/ 304800 h 2191657"/>
              <a:gd name="connsiteX4" fmla="*/ 2394857 w 4876800"/>
              <a:gd name="connsiteY4" fmla="*/ 217714 h 2191657"/>
              <a:gd name="connsiteX5" fmla="*/ 2975429 w 4876800"/>
              <a:gd name="connsiteY5" fmla="*/ 478971 h 2191657"/>
              <a:gd name="connsiteX6" fmla="*/ 4673600 w 4876800"/>
              <a:gd name="connsiteY6" fmla="*/ 2191657 h 2191657"/>
              <a:gd name="connsiteX7" fmla="*/ 4876800 w 4876800"/>
              <a:gd name="connsiteY7" fmla="*/ 2017486 h 2191657"/>
              <a:gd name="connsiteX8" fmla="*/ 3193143 w 4876800"/>
              <a:gd name="connsiteY8" fmla="*/ 377371 h 2191657"/>
              <a:gd name="connsiteX9" fmla="*/ 2525486 w 4876800"/>
              <a:gd name="connsiteY9" fmla="*/ 0 h 2191657"/>
              <a:gd name="connsiteX10" fmla="*/ 2525486 w 4876800"/>
              <a:gd name="connsiteY10" fmla="*/ 0 h 2191657"/>
              <a:gd name="connsiteX11" fmla="*/ 1233715 w 4876800"/>
              <a:gd name="connsiteY11" fmla="*/ 0 h 2191657"/>
              <a:gd name="connsiteX12" fmla="*/ 377372 w 4876800"/>
              <a:gd name="connsiteY12" fmla="*/ 217714 h 2191657"/>
              <a:gd name="connsiteX13" fmla="*/ 0 w 4876800"/>
              <a:gd name="connsiteY13" fmla="*/ 580571 h 219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76800" h="2191657">
                <a:moveTo>
                  <a:pt x="0" y="580571"/>
                </a:moveTo>
                <a:lnTo>
                  <a:pt x="203200" y="783771"/>
                </a:lnTo>
                <a:lnTo>
                  <a:pt x="522515" y="406400"/>
                </a:lnTo>
                <a:lnTo>
                  <a:pt x="1016000" y="304800"/>
                </a:lnTo>
                <a:lnTo>
                  <a:pt x="2394857" y="217714"/>
                </a:lnTo>
                <a:lnTo>
                  <a:pt x="2975429" y="478971"/>
                </a:lnTo>
                <a:lnTo>
                  <a:pt x="4673600" y="2191657"/>
                </a:lnTo>
                <a:lnTo>
                  <a:pt x="4876800" y="2017486"/>
                </a:lnTo>
                <a:lnTo>
                  <a:pt x="3193143" y="377371"/>
                </a:lnTo>
                <a:lnTo>
                  <a:pt x="2525486" y="0"/>
                </a:lnTo>
                <a:lnTo>
                  <a:pt x="2525486" y="0"/>
                </a:lnTo>
                <a:lnTo>
                  <a:pt x="1233715" y="0"/>
                </a:lnTo>
                <a:lnTo>
                  <a:pt x="377372" y="217714"/>
                </a:lnTo>
                <a:lnTo>
                  <a:pt x="0" y="580571"/>
                </a:lnTo>
                <a:close/>
              </a:path>
            </a:pathLst>
          </a:custGeom>
          <a:solidFill>
            <a:srgbClr val="92D050">
              <a:alpha val="30196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 rot="19549164">
            <a:off x="1538513" y="1233714"/>
            <a:ext cx="769257" cy="290286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1202200">
            <a:off x="1218269" y="2478662"/>
            <a:ext cx="2788606" cy="1588617"/>
          </a:xfrm>
          <a:prstGeom prst="ellipse">
            <a:avLst/>
          </a:prstGeom>
          <a:pattFill prst="dotGrid">
            <a:fgClr>
              <a:srgbClr val="FFC000"/>
            </a:fgClr>
            <a:bgClr>
              <a:schemeClr val="bg1"/>
            </a:bgClr>
          </a:patt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030310" y="4984124"/>
            <a:ext cx="1171977" cy="708338"/>
          </a:xfrm>
          <a:prstGeom prst="ellipse">
            <a:avLst/>
          </a:prstGeom>
          <a:pattFill prst="divot">
            <a:fgClr>
              <a:srgbClr val="00B050"/>
            </a:fgClr>
            <a:bgClr>
              <a:schemeClr val="bg1"/>
            </a:bgClr>
          </a:patt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231820" y="914400"/>
            <a:ext cx="7018986" cy="4893972"/>
          </a:xfrm>
          <a:custGeom>
            <a:avLst/>
            <a:gdLst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2279560 w 7018986"/>
              <a:gd name="connsiteY2" fmla="*/ 38637 h 4893972"/>
              <a:gd name="connsiteX3" fmla="*/ 3515932 w 7018986"/>
              <a:gd name="connsiteY3" fmla="*/ 0 h 4893972"/>
              <a:gd name="connsiteX4" fmla="*/ 5911403 w 7018986"/>
              <a:gd name="connsiteY4" fmla="*/ 2228045 h 4893972"/>
              <a:gd name="connsiteX5" fmla="*/ 6349284 w 7018986"/>
              <a:gd name="connsiteY5" fmla="*/ 3760631 h 4893972"/>
              <a:gd name="connsiteX6" fmla="*/ 7018986 w 7018986"/>
              <a:gd name="connsiteY6" fmla="*/ 4713668 h 4893972"/>
              <a:gd name="connsiteX7" fmla="*/ 5769735 w 7018986"/>
              <a:gd name="connsiteY7" fmla="*/ 4893972 h 4893972"/>
              <a:gd name="connsiteX8" fmla="*/ 4443211 w 7018986"/>
              <a:gd name="connsiteY8" fmla="*/ 4494727 h 4893972"/>
              <a:gd name="connsiteX9" fmla="*/ 2614411 w 7018986"/>
              <a:gd name="connsiteY9" fmla="*/ 4507606 h 4893972"/>
              <a:gd name="connsiteX10" fmla="*/ 2021983 w 7018986"/>
              <a:gd name="connsiteY10" fmla="*/ 4803820 h 4893972"/>
              <a:gd name="connsiteX11" fmla="*/ 824248 w 7018986"/>
              <a:gd name="connsiteY11" fmla="*/ 4868214 h 4893972"/>
              <a:gd name="connsiteX12" fmla="*/ 798490 w 7018986"/>
              <a:gd name="connsiteY12" fmla="*/ 4031087 h 4893972"/>
              <a:gd name="connsiteX13" fmla="*/ 4018208 w 7018986"/>
              <a:gd name="connsiteY13" fmla="*/ 3786389 h 4893972"/>
              <a:gd name="connsiteX14" fmla="*/ 4043966 w 7018986"/>
              <a:gd name="connsiteY14" fmla="*/ 3464417 h 4893972"/>
              <a:gd name="connsiteX15" fmla="*/ 1056067 w 7018986"/>
              <a:gd name="connsiteY15" fmla="*/ 3438659 h 4893972"/>
              <a:gd name="connsiteX16" fmla="*/ 309093 w 7018986"/>
              <a:gd name="connsiteY16" fmla="*/ 2189408 h 4893972"/>
              <a:gd name="connsiteX17" fmla="*/ 12879 w 7018986"/>
              <a:gd name="connsiteY17" fmla="*/ 2215166 h 4893972"/>
              <a:gd name="connsiteX18" fmla="*/ 0 w 7018986"/>
              <a:gd name="connsiteY18" fmla="*/ 2086377 h 4893972"/>
              <a:gd name="connsiteX19" fmla="*/ 103031 w 7018986"/>
              <a:gd name="connsiteY19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5911403 w 7018986"/>
              <a:gd name="connsiteY5" fmla="*/ 2228045 h 4893972"/>
              <a:gd name="connsiteX6" fmla="*/ 6349284 w 7018986"/>
              <a:gd name="connsiteY6" fmla="*/ 3760631 h 4893972"/>
              <a:gd name="connsiteX7" fmla="*/ 7018986 w 7018986"/>
              <a:gd name="connsiteY7" fmla="*/ 4713668 h 4893972"/>
              <a:gd name="connsiteX8" fmla="*/ 5769735 w 7018986"/>
              <a:gd name="connsiteY8" fmla="*/ 4893972 h 4893972"/>
              <a:gd name="connsiteX9" fmla="*/ 4443211 w 7018986"/>
              <a:gd name="connsiteY9" fmla="*/ 4494727 h 4893972"/>
              <a:gd name="connsiteX10" fmla="*/ 2614411 w 7018986"/>
              <a:gd name="connsiteY10" fmla="*/ 4507606 h 4893972"/>
              <a:gd name="connsiteX11" fmla="*/ 2021983 w 7018986"/>
              <a:gd name="connsiteY11" fmla="*/ 4803820 h 4893972"/>
              <a:gd name="connsiteX12" fmla="*/ 824248 w 7018986"/>
              <a:gd name="connsiteY12" fmla="*/ 4868214 h 4893972"/>
              <a:gd name="connsiteX13" fmla="*/ 798490 w 7018986"/>
              <a:gd name="connsiteY13" fmla="*/ 4031087 h 4893972"/>
              <a:gd name="connsiteX14" fmla="*/ 4018208 w 7018986"/>
              <a:gd name="connsiteY14" fmla="*/ 3786389 h 4893972"/>
              <a:gd name="connsiteX15" fmla="*/ 4043966 w 7018986"/>
              <a:gd name="connsiteY15" fmla="*/ 3464417 h 4893972"/>
              <a:gd name="connsiteX16" fmla="*/ 1056067 w 7018986"/>
              <a:gd name="connsiteY16" fmla="*/ 3438659 h 4893972"/>
              <a:gd name="connsiteX17" fmla="*/ 309093 w 7018986"/>
              <a:gd name="connsiteY17" fmla="*/ 2189408 h 4893972"/>
              <a:gd name="connsiteX18" fmla="*/ 12879 w 7018986"/>
              <a:gd name="connsiteY18" fmla="*/ 2215166 h 4893972"/>
              <a:gd name="connsiteX19" fmla="*/ 0 w 7018986"/>
              <a:gd name="connsiteY19" fmla="*/ 2086377 h 4893972"/>
              <a:gd name="connsiteX20" fmla="*/ 103031 w 7018986"/>
              <a:gd name="connsiteY20" fmla="*/ 2060620 h 4893972"/>
              <a:gd name="connsiteX0" fmla="*/ 103031 w 7018986"/>
              <a:gd name="connsiteY0" fmla="*/ 2060620 h 4893972"/>
              <a:gd name="connsiteX1" fmla="*/ 1081825 w 7018986"/>
              <a:gd name="connsiteY1" fmla="*/ 618186 h 4893972"/>
              <a:gd name="connsiteX2" fmla="*/ 1545465 w 7018986"/>
              <a:gd name="connsiteY2" fmla="*/ 180304 h 4893972"/>
              <a:gd name="connsiteX3" fmla="*/ 2279560 w 7018986"/>
              <a:gd name="connsiteY3" fmla="*/ 38637 h 4893972"/>
              <a:gd name="connsiteX4" fmla="*/ 3515932 w 7018986"/>
              <a:gd name="connsiteY4" fmla="*/ 0 h 4893972"/>
              <a:gd name="connsiteX5" fmla="*/ 3991837 w 7018986"/>
              <a:gd name="connsiteY5" fmla="*/ 275771 h 4893972"/>
              <a:gd name="connsiteX6" fmla="*/ 5911403 w 7018986"/>
              <a:gd name="connsiteY6" fmla="*/ 2228045 h 4893972"/>
              <a:gd name="connsiteX7" fmla="*/ 6349284 w 7018986"/>
              <a:gd name="connsiteY7" fmla="*/ 3760631 h 4893972"/>
              <a:gd name="connsiteX8" fmla="*/ 7018986 w 7018986"/>
              <a:gd name="connsiteY8" fmla="*/ 4713668 h 4893972"/>
              <a:gd name="connsiteX9" fmla="*/ 5769735 w 7018986"/>
              <a:gd name="connsiteY9" fmla="*/ 4893972 h 4893972"/>
              <a:gd name="connsiteX10" fmla="*/ 4443211 w 7018986"/>
              <a:gd name="connsiteY10" fmla="*/ 4494727 h 4893972"/>
              <a:gd name="connsiteX11" fmla="*/ 2614411 w 7018986"/>
              <a:gd name="connsiteY11" fmla="*/ 4507606 h 4893972"/>
              <a:gd name="connsiteX12" fmla="*/ 2021983 w 7018986"/>
              <a:gd name="connsiteY12" fmla="*/ 4803820 h 4893972"/>
              <a:gd name="connsiteX13" fmla="*/ 824248 w 7018986"/>
              <a:gd name="connsiteY13" fmla="*/ 4868214 h 4893972"/>
              <a:gd name="connsiteX14" fmla="*/ 798490 w 7018986"/>
              <a:gd name="connsiteY14" fmla="*/ 4031087 h 4893972"/>
              <a:gd name="connsiteX15" fmla="*/ 4018208 w 7018986"/>
              <a:gd name="connsiteY15" fmla="*/ 3786389 h 4893972"/>
              <a:gd name="connsiteX16" fmla="*/ 4043966 w 7018986"/>
              <a:gd name="connsiteY16" fmla="*/ 3464417 h 4893972"/>
              <a:gd name="connsiteX17" fmla="*/ 1056067 w 7018986"/>
              <a:gd name="connsiteY17" fmla="*/ 3438659 h 4893972"/>
              <a:gd name="connsiteX18" fmla="*/ 309093 w 7018986"/>
              <a:gd name="connsiteY18" fmla="*/ 2189408 h 4893972"/>
              <a:gd name="connsiteX19" fmla="*/ 12879 w 7018986"/>
              <a:gd name="connsiteY19" fmla="*/ 2215166 h 4893972"/>
              <a:gd name="connsiteX20" fmla="*/ 0 w 7018986"/>
              <a:gd name="connsiteY20" fmla="*/ 2086377 h 4893972"/>
              <a:gd name="connsiteX21" fmla="*/ 103031 w 7018986"/>
              <a:gd name="connsiteY21" fmla="*/ 2060620 h 489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18986" h="4893972">
                <a:moveTo>
                  <a:pt x="103031" y="2060620"/>
                </a:moveTo>
                <a:lnTo>
                  <a:pt x="1081825" y="618186"/>
                </a:lnTo>
                <a:cubicBezTo>
                  <a:pt x="1270715" y="523741"/>
                  <a:pt x="1356575" y="274749"/>
                  <a:pt x="1545465" y="180304"/>
                </a:cubicBezTo>
                <a:lnTo>
                  <a:pt x="2279560" y="38637"/>
                </a:lnTo>
                <a:lnTo>
                  <a:pt x="3515932" y="0"/>
                </a:lnTo>
                <a:cubicBezTo>
                  <a:pt x="3635862" y="116114"/>
                  <a:pt x="3871907" y="159657"/>
                  <a:pt x="3991837" y="275771"/>
                </a:cubicBezTo>
                <a:lnTo>
                  <a:pt x="5911403" y="2228045"/>
                </a:lnTo>
                <a:lnTo>
                  <a:pt x="6349284" y="3760631"/>
                </a:lnTo>
                <a:lnTo>
                  <a:pt x="7018986" y="4713668"/>
                </a:lnTo>
                <a:lnTo>
                  <a:pt x="5769735" y="4893972"/>
                </a:lnTo>
                <a:lnTo>
                  <a:pt x="4443211" y="4494727"/>
                </a:lnTo>
                <a:lnTo>
                  <a:pt x="2614411" y="4507606"/>
                </a:lnTo>
                <a:lnTo>
                  <a:pt x="2021983" y="4803820"/>
                </a:lnTo>
                <a:lnTo>
                  <a:pt x="824248" y="4868214"/>
                </a:lnTo>
                <a:lnTo>
                  <a:pt x="798490" y="4031087"/>
                </a:lnTo>
                <a:lnTo>
                  <a:pt x="4018208" y="3786389"/>
                </a:lnTo>
                <a:lnTo>
                  <a:pt x="4043966" y="3464417"/>
                </a:lnTo>
                <a:lnTo>
                  <a:pt x="1056067" y="3438659"/>
                </a:lnTo>
                <a:lnTo>
                  <a:pt x="309093" y="2189408"/>
                </a:lnTo>
                <a:lnTo>
                  <a:pt x="12879" y="2215166"/>
                </a:lnTo>
                <a:lnTo>
                  <a:pt x="0" y="2086377"/>
                </a:lnTo>
                <a:lnTo>
                  <a:pt x="103031" y="20606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236372" y="941174"/>
            <a:ext cx="4652953" cy="1926113"/>
          </a:xfrm>
          <a:custGeom>
            <a:avLst/>
            <a:gdLst>
              <a:gd name="connsiteX0" fmla="*/ 4391696 w 4391696"/>
              <a:gd name="connsiteY0" fmla="*/ 1843711 h 1843711"/>
              <a:gd name="connsiteX1" fmla="*/ 2640169 w 4391696"/>
              <a:gd name="connsiteY1" fmla="*/ 156579 h 1843711"/>
              <a:gd name="connsiteX2" fmla="*/ 927279 w 4391696"/>
              <a:gd name="connsiteY2" fmla="*/ 130821 h 1843711"/>
              <a:gd name="connsiteX3" fmla="*/ 167425 w 4391696"/>
              <a:gd name="connsiteY3" fmla="*/ 658855 h 1843711"/>
              <a:gd name="connsiteX4" fmla="*/ 0 w 4391696"/>
              <a:gd name="connsiteY4" fmla="*/ 671734 h 1843711"/>
              <a:gd name="connsiteX5" fmla="*/ 0 w 4391696"/>
              <a:gd name="connsiteY5" fmla="*/ 671734 h 1843711"/>
              <a:gd name="connsiteX0" fmla="*/ 4391696 w 4391696"/>
              <a:gd name="connsiteY0" fmla="*/ 1822004 h 1822004"/>
              <a:gd name="connsiteX1" fmla="*/ 2640169 w 4391696"/>
              <a:gd name="connsiteY1" fmla="*/ 134872 h 1822004"/>
              <a:gd name="connsiteX2" fmla="*/ 927279 w 4391696"/>
              <a:gd name="connsiteY2" fmla="*/ 109114 h 1822004"/>
              <a:gd name="connsiteX3" fmla="*/ 501253 w 4391696"/>
              <a:gd name="connsiteY3" fmla="*/ 158176 h 1822004"/>
              <a:gd name="connsiteX4" fmla="*/ 0 w 4391696"/>
              <a:gd name="connsiteY4" fmla="*/ 650027 h 1822004"/>
              <a:gd name="connsiteX5" fmla="*/ 0 w 4391696"/>
              <a:gd name="connsiteY5" fmla="*/ 650027 h 1822004"/>
              <a:gd name="connsiteX0" fmla="*/ 4391696 w 4391696"/>
              <a:gd name="connsiteY0" fmla="*/ 1866234 h 1866234"/>
              <a:gd name="connsiteX1" fmla="*/ 2640169 w 4391696"/>
              <a:gd name="connsiteY1" fmla="*/ 179102 h 1866234"/>
              <a:gd name="connsiteX2" fmla="*/ 1319165 w 4391696"/>
              <a:gd name="connsiteY2" fmla="*/ 51744 h 1866234"/>
              <a:gd name="connsiteX3" fmla="*/ 501253 w 4391696"/>
              <a:gd name="connsiteY3" fmla="*/ 202406 h 1866234"/>
              <a:gd name="connsiteX4" fmla="*/ 0 w 4391696"/>
              <a:gd name="connsiteY4" fmla="*/ 694257 h 1866234"/>
              <a:gd name="connsiteX5" fmla="*/ 0 w 4391696"/>
              <a:gd name="connsiteY5" fmla="*/ 694257 h 1866234"/>
              <a:gd name="connsiteX0" fmla="*/ 4391696 w 4391696"/>
              <a:gd name="connsiteY0" fmla="*/ 1882001 h 1882001"/>
              <a:gd name="connsiteX1" fmla="*/ 2640169 w 4391696"/>
              <a:gd name="connsiteY1" fmla="*/ 194869 h 1882001"/>
              <a:gd name="connsiteX2" fmla="*/ 1319165 w 4391696"/>
              <a:gd name="connsiteY2" fmla="*/ 67511 h 1882001"/>
              <a:gd name="connsiteX3" fmla="*/ 501253 w 4391696"/>
              <a:gd name="connsiteY3" fmla="*/ 218173 h 1882001"/>
              <a:gd name="connsiteX4" fmla="*/ 0 w 4391696"/>
              <a:gd name="connsiteY4" fmla="*/ 710024 h 1882001"/>
              <a:gd name="connsiteX5" fmla="*/ 0 w 4391696"/>
              <a:gd name="connsiteY5" fmla="*/ 710024 h 1882001"/>
              <a:gd name="connsiteX0" fmla="*/ 4391696 w 4391696"/>
              <a:gd name="connsiteY0" fmla="*/ 1957145 h 1957145"/>
              <a:gd name="connsiteX1" fmla="*/ 2596626 w 4391696"/>
              <a:gd name="connsiteY1" fmla="*/ 139385 h 1957145"/>
              <a:gd name="connsiteX2" fmla="*/ 1319165 w 4391696"/>
              <a:gd name="connsiteY2" fmla="*/ 142655 h 1957145"/>
              <a:gd name="connsiteX3" fmla="*/ 501253 w 4391696"/>
              <a:gd name="connsiteY3" fmla="*/ 293317 h 1957145"/>
              <a:gd name="connsiteX4" fmla="*/ 0 w 4391696"/>
              <a:gd name="connsiteY4" fmla="*/ 785168 h 1957145"/>
              <a:gd name="connsiteX5" fmla="*/ 0 w 4391696"/>
              <a:gd name="connsiteY5" fmla="*/ 785168 h 1957145"/>
              <a:gd name="connsiteX0" fmla="*/ 4391696 w 4391696"/>
              <a:gd name="connsiteY0" fmla="*/ 1848048 h 1848048"/>
              <a:gd name="connsiteX1" fmla="*/ 2596626 w 4391696"/>
              <a:gd name="connsiteY1" fmla="*/ 30288 h 1848048"/>
              <a:gd name="connsiteX2" fmla="*/ 1319165 w 4391696"/>
              <a:gd name="connsiteY2" fmla="*/ 33558 h 1848048"/>
              <a:gd name="connsiteX3" fmla="*/ 501253 w 4391696"/>
              <a:gd name="connsiteY3" fmla="*/ 184220 h 1848048"/>
              <a:gd name="connsiteX4" fmla="*/ 0 w 4391696"/>
              <a:gd name="connsiteY4" fmla="*/ 676071 h 1848048"/>
              <a:gd name="connsiteX5" fmla="*/ 0 w 4391696"/>
              <a:gd name="connsiteY5" fmla="*/ 676071 h 1848048"/>
              <a:gd name="connsiteX0" fmla="*/ 4391696 w 4391696"/>
              <a:gd name="connsiteY0" fmla="*/ 1835839 h 1835839"/>
              <a:gd name="connsiteX1" fmla="*/ 2596626 w 4391696"/>
              <a:gd name="connsiteY1" fmla="*/ 18079 h 1835839"/>
              <a:gd name="connsiteX2" fmla="*/ 1319165 w 4391696"/>
              <a:gd name="connsiteY2" fmla="*/ 21349 h 1835839"/>
              <a:gd name="connsiteX3" fmla="*/ 501253 w 4391696"/>
              <a:gd name="connsiteY3" fmla="*/ 172011 h 1835839"/>
              <a:gd name="connsiteX4" fmla="*/ 0 w 4391696"/>
              <a:gd name="connsiteY4" fmla="*/ 663862 h 1835839"/>
              <a:gd name="connsiteX5" fmla="*/ 0 w 4391696"/>
              <a:gd name="connsiteY5" fmla="*/ 663862 h 1835839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391696"/>
              <a:gd name="connsiteY0" fmla="*/ 1869936 h 1869936"/>
              <a:gd name="connsiteX1" fmla="*/ 2538569 w 4391696"/>
              <a:gd name="connsiteY1" fmla="*/ 8633 h 1869936"/>
              <a:gd name="connsiteX2" fmla="*/ 1319165 w 4391696"/>
              <a:gd name="connsiteY2" fmla="*/ 55446 h 1869936"/>
              <a:gd name="connsiteX3" fmla="*/ 501253 w 4391696"/>
              <a:gd name="connsiteY3" fmla="*/ 206108 h 1869936"/>
              <a:gd name="connsiteX4" fmla="*/ 0 w 4391696"/>
              <a:gd name="connsiteY4" fmla="*/ 697959 h 1869936"/>
              <a:gd name="connsiteX5" fmla="*/ 0 w 4391696"/>
              <a:gd name="connsiteY5" fmla="*/ 697959 h 1869936"/>
              <a:gd name="connsiteX0" fmla="*/ 4391696 w 4407881"/>
              <a:gd name="connsiteY0" fmla="*/ 1964768 h 1964768"/>
              <a:gd name="connsiteX1" fmla="*/ 4220999 w 4407881"/>
              <a:gd name="connsiteY1" fmla="*/ 1608452 h 1964768"/>
              <a:gd name="connsiteX2" fmla="*/ 2538569 w 4407881"/>
              <a:gd name="connsiteY2" fmla="*/ 103465 h 1964768"/>
              <a:gd name="connsiteX3" fmla="*/ 1319165 w 4407881"/>
              <a:gd name="connsiteY3" fmla="*/ 150278 h 1964768"/>
              <a:gd name="connsiteX4" fmla="*/ 501253 w 4407881"/>
              <a:gd name="connsiteY4" fmla="*/ 300940 h 1964768"/>
              <a:gd name="connsiteX5" fmla="*/ 0 w 4407881"/>
              <a:gd name="connsiteY5" fmla="*/ 792791 h 1964768"/>
              <a:gd name="connsiteX6" fmla="*/ 0 w 4407881"/>
              <a:gd name="connsiteY6" fmla="*/ 792791 h 1964768"/>
              <a:gd name="connsiteX0" fmla="*/ 4652953 w 4652953"/>
              <a:gd name="connsiteY0" fmla="*/ 2037339 h 2037339"/>
              <a:gd name="connsiteX1" fmla="*/ 4220999 w 4652953"/>
              <a:gd name="connsiteY1" fmla="*/ 1608452 h 2037339"/>
              <a:gd name="connsiteX2" fmla="*/ 2538569 w 4652953"/>
              <a:gd name="connsiteY2" fmla="*/ 103465 h 2037339"/>
              <a:gd name="connsiteX3" fmla="*/ 1319165 w 4652953"/>
              <a:gd name="connsiteY3" fmla="*/ 150278 h 2037339"/>
              <a:gd name="connsiteX4" fmla="*/ 501253 w 4652953"/>
              <a:gd name="connsiteY4" fmla="*/ 300940 h 2037339"/>
              <a:gd name="connsiteX5" fmla="*/ 0 w 4652953"/>
              <a:gd name="connsiteY5" fmla="*/ 792791 h 2037339"/>
              <a:gd name="connsiteX6" fmla="*/ 0 w 4652953"/>
              <a:gd name="connsiteY6" fmla="*/ 792791 h 2037339"/>
              <a:gd name="connsiteX0" fmla="*/ 4652953 w 4652953"/>
              <a:gd name="connsiteY0" fmla="*/ 2043759 h 2043759"/>
              <a:gd name="connsiteX1" fmla="*/ 4220999 w 4652953"/>
              <a:gd name="connsiteY1" fmla="*/ 1614872 h 2043759"/>
              <a:gd name="connsiteX2" fmla="*/ 2538569 w 4652953"/>
              <a:gd name="connsiteY2" fmla="*/ 109885 h 2043759"/>
              <a:gd name="connsiteX3" fmla="*/ 2058371 w 4652953"/>
              <a:gd name="connsiteY3" fmla="*/ 119901 h 2043759"/>
              <a:gd name="connsiteX4" fmla="*/ 1319165 w 4652953"/>
              <a:gd name="connsiteY4" fmla="*/ 156698 h 2043759"/>
              <a:gd name="connsiteX5" fmla="*/ 501253 w 4652953"/>
              <a:gd name="connsiteY5" fmla="*/ 307360 h 2043759"/>
              <a:gd name="connsiteX6" fmla="*/ 0 w 4652953"/>
              <a:gd name="connsiteY6" fmla="*/ 799211 h 2043759"/>
              <a:gd name="connsiteX7" fmla="*/ 0 w 4652953"/>
              <a:gd name="connsiteY7" fmla="*/ 799211 h 2043759"/>
              <a:gd name="connsiteX0" fmla="*/ 4652953 w 4652953"/>
              <a:gd name="connsiteY0" fmla="*/ 1924573 h 1924573"/>
              <a:gd name="connsiteX1" fmla="*/ 4220999 w 4652953"/>
              <a:gd name="connsiteY1" fmla="*/ 1495686 h 1924573"/>
              <a:gd name="connsiteX2" fmla="*/ 3003026 w 4652953"/>
              <a:gd name="connsiteY2" fmla="*/ 295499 h 1924573"/>
              <a:gd name="connsiteX3" fmla="*/ 2058371 w 4652953"/>
              <a:gd name="connsiteY3" fmla="*/ 715 h 1924573"/>
              <a:gd name="connsiteX4" fmla="*/ 1319165 w 4652953"/>
              <a:gd name="connsiteY4" fmla="*/ 37512 h 1924573"/>
              <a:gd name="connsiteX5" fmla="*/ 501253 w 4652953"/>
              <a:gd name="connsiteY5" fmla="*/ 188174 h 1924573"/>
              <a:gd name="connsiteX6" fmla="*/ 0 w 4652953"/>
              <a:gd name="connsiteY6" fmla="*/ 680025 h 1924573"/>
              <a:gd name="connsiteX7" fmla="*/ 0 w 4652953"/>
              <a:gd name="connsiteY7" fmla="*/ 680025 h 1924573"/>
              <a:gd name="connsiteX0" fmla="*/ 4652953 w 4652953"/>
              <a:gd name="connsiteY0" fmla="*/ 1926113 h 1926113"/>
              <a:gd name="connsiteX1" fmla="*/ 4220999 w 4652953"/>
              <a:gd name="connsiteY1" fmla="*/ 1497226 h 1926113"/>
              <a:gd name="connsiteX2" fmla="*/ 3003026 w 4652953"/>
              <a:gd name="connsiteY2" fmla="*/ 297039 h 1926113"/>
              <a:gd name="connsiteX3" fmla="*/ 2058371 w 4652953"/>
              <a:gd name="connsiteY3" fmla="*/ 2255 h 1926113"/>
              <a:gd name="connsiteX4" fmla="*/ 1319165 w 4652953"/>
              <a:gd name="connsiteY4" fmla="*/ 39052 h 1926113"/>
              <a:gd name="connsiteX5" fmla="*/ 501253 w 4652953"/>
              <a:gd name="connsiteY5" fmla="*/ 189714 h 1926113"/>
              <a:gd name="connsiteX6" fmla="*/ 0 w 4652953"/>
              <a:gd name="connsiteY6" fmla="*/ 681565 h 1926113"/>
              <a:gd name="connsiteX7" fmla="*/ 0 w 4652953"/>
              <a:gd name="connsiteY7" fmla="*/ 681565 h 192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2953" h="1926113">
                <a:moveTo>
                  <a:pt x="4652953" y="1926113"/>
                </a:moveTo>
                <a:cubicBezTo>
                  <a:pt x="4614827" y="1873984"/>
                  <a:pt x="4529853" y="1807443"/>
                  <a:pt x="4220999" y="1497226"/>
                </a:cubicBezTo>
                <a:cubicBezTo>
                  <a:pt x="3912145" y="1187009"/>
                  <a:pt x="3407006" y="604258"/>
                  <a:pt x="3003026" y="297039"/>
                </a:cubicBezTo>
                <a:cubicBezTo>
                  <a:pt x="2599046" y="-10180"/>
                  <a:pt x="2261605" y="-5547"/>
                  <a:pt x="2058371" y="2255"/>
                </a:cubicBezTo>
                <a:cubicBezTo>
                  <a:pt x="1855137" y="10057"/>
                  <a:pt x="1578685" y="7809"/>
                  <a:pt x="1319165" y="39052"/>
                </a:cubicBezTo>
                <a:cubicBezTo>
                  <a:pt x="1059645" y="70295"/>
                  <a:pt x="721114" y="82629"/>
                  <a:pt x="501253" y="189714"/>
                </a:cubicBezTo>
                <a:cubicBezTo>
                  <a:pt x="281392" y="296800"/>
                  <a:pt x="83542" y="599590"/>
                  <a:pt x="0" y="681565"/>
                </a:cubicBezTo>
                <a:lnTo>
                  <a:pt x="0" y="681565"/>
                </a:ln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030310" y="5203065"/>
            <a:ext cx="1609859" cy="309093"/>
          </a:xfrm>
          <a:custGeom>
            <a:avLst/>
            <a:gdLst>
              <a:gd name="connsiteX0" fmla="*/ 1609859 w 1609859"/>
              <a:gd name="connsiteY0" fmla="*/ 0 h 309093"/>
              <a:gd name="connsiteX1" fmla="*/ 1107583 w 1609859"/>
              <a:gd name="connsiteY1" fmla="*/ 257577 h 309093"/>
              <a:gd name="connsiteX2" fmla="*/ 425003 w 1609859"/>
              <a:gd name="connsiteY2" fmla="*/ 270456 h 309093"/>
              <a:gd name="connsiteX3" fmla="*/ 0 w 1609859"/>
              <a:gd name="connsiteY3" fmla="*/ 309093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859" h="309093">
                <a:moveTo>
                  <a:pt x="1609859" y="0"/>
                </a:moveTo>
                <a:cubicBezTo>
                  <a:pt x="1457459" y="106250"/>
                  <a:pt x="1305059" y="212501"/>
                  <a:pt x="1107583" y="257577"/>
                </a:cubicBezTo>
                <a:cubicBezTo>
                  <a:pt x="910107" y="302653"/>
                  <a:pt x="609600" y="261870"/>
                  <a:pt x="425003" y="270456"/>
                </a:cubicBezTo>
                <a:cubicBezTo>
                  <a:pt x="240406" y="279042"/>
                  <a:pt x="120203" y="294067"/>
                  <a:pt x="0" y="309093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197735" y="4456090"/>
            <a:ext cx="1184857" cy="219618"/>
          </a:xfrm>
          <a:custGeom>
            <a:avLst/>
            <a:gdLst>
              <a:gd name="connsiteX0" fmla="*/ 1184857 w 1184857"/>
              <a:gd name="connsiteY0" fmla="*/ 0 h 219618"/>
              <a:gd name="connsiteX1" fmla="*/ 734096 w 1184857"/>
              <a:gd name="connsiteY1" fmla="*/ 115910 h 219618"/>
              <a:gd name="connsiteX2" fmla="*/ 180304 w 1184857"/>
              <a:gd name="connsiteY2" fmla="*/ 218941 h 219618"/>
              <a:gd name="connsiteX3" fmla="*/ 0 w 1184857"/>
              <a:gd name="connsiteY3" fmla="*/ 64395 h 21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857" h="219618">
                <a:moveTo>
                  <a:pt x="1184857" y="0"/>
                </a:moveTo>
                <a:cubicBezTo>
                  <a:pt x="1043189" y="39710"/>
                  <a:pt x="901521" y="79420"/>
                  <a:pt x="734096" y="115910"/>
                </a:cubicBezTo>
                <a:cubicBezTo>
                  <a:pt x="566671" y="152400"/>
                  <a:pt x="302653" y="227527"/>
                  <a:pt x="180304" y="218941"/>
                </a:cubicBezTo>
                <a:cubicBezTo>
                  <a:pt x="57955" y="210355"/>
                  <a:pt x="28977" y="137375"/>
                  <a:pt x="0" y="64395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068946" y="3677877"/>
            <a:ext cx="708339" cy="237300"/>
          </a:xfrm>
          <a:custGeom>
            <a:avLst/>
            <a:gdLst>
              <a:gd name="connsiteX0" fmla="*/ 708339 w 708339"/>
              <a:gd name="connsiteY0" fmla="*/ 95633 h 237300"/>
              <a:gd name="connsiteX1" fmla="*/ 399246 w 708339"/>
              <a:gd name="connsiteY1" fmla="*/ 5481 h 237300"/>
              <a:gd name="connsiteX2" fmla="*/ 0 w 708339"/>
              <a:gd name="connsiteY2" fmla="*/ 237300 h 2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339" h="237300">
                <a:moveTo>
                  <a:pt x="708339" y="95633"/>
                </a:moveTo>
                <a:cubicBezTo>
                  <a:pt x="612821" y="38751"/>
                  <a:pt x="517303" y="-18130"/>
                  <a:pt x="399246" y="5481"/>
                </a:cubicBezTo>
                <a:cubicBezTo>
                  <a:pt x="281189" y="29092"/>
                  <a:pt x="140594" y="133196"/>
                  <a:pt x="0" y="237300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rot="1539141">
            <a:off x="2239936" y="1429183"/>
            <a:ext cx="2988449" cy="1331483"/>
          </a:xfrm>
          <a:prstGeom prst="ellipse">
            <a:avLst/>
          </a:prstGeom>
          <a:pattFill prst="dashHorz">
            <a:fgClr>
              <a:srgbClr val="00B050"/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64743" y="3668988"/>
            <a:ext cx="1181686" cy="900332"/>
          </a:xfrm>
          <a:prstGeom prst="ellipse">
            <a:avLst/>
          </a:prstGeom>
          <a:pattFill prst="dashHorz">
            <a:fgClr>
              <a:srgbClr val="FFC000"/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172250" y="1557740"/>
            <a:ext cx="154745" cy="148397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439724" y="5407856"/>
            <a:ext cx="97051" cy="92588"/>
          </a:xfrm>
          <a:prstGeom prst="ellipse">
            <a:avLst/>
          </a:prstGeom>
          <a:solidFill>
            <a:srgbClr val="0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735343" y="3742474"/>
            <a:ext cx="195057" cy="205412"/>
          </a:xfrm>
          <a:prstGeom prst="ellipse">
            <a:avLst/>
          </a:prstGeom>
          <a:solidFill>
            <a:srgbClr val="000000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rot="18303486">
            <a:off x="262370" y="2229415"/>
            <a:ext cx="1405822" cy="350616"/>
          </a:xfrm>
          <a:prstGeom prst="ellipse">
            <a:avLst/>
          </a:prstGeom>
          <a:pattFill prst="lgConfetti">
            <a:fgClr>
              <a:srgbClr val="00B050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16115" y="2844800"/>
            <a:ext cx="362857" cy="377372"/>
          </a:xfrm>
          <a:prstGeom prst="ellipse">
            <a:avLst/>
          </a:prstGeom>
          <a:solidFill>
            <a:srgbClr val="0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109029" y="4470401"/>
            <a:ext cx="1465942" cy="1161142"/>
          </a:xfrm>
          <a:prstGeom prst="ellipse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1480455" y="986970"/>
            <a:ext cx="537029" cy="449944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1219200" y="1335314"/>
            <a:ext cx="290286" cy="319315"/>
          </a:xfrm>
          <a:custGeom>
            <a:avLst/>
            <a:gdLst>
              <a:gd name="connsiteX0" fmla="*/ 0 w 290286"/>
              <a:gd name="connsiteY0" fmla="*/ 0 h 319315"/>
              <a:gd name="connsiteX1" fmla="*/ 290286 w 290286"/>
              <a:gd name="connsiteY1" fmla="*/ 319315 h 319315"/>
              <a:gd name="connsiteX2" fmla="*/ 290286 w 290286"/>
              <a:gd name="connsiteY2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319315">
                <a:moveTo>
                  <a:pt x="0" y="0"/>
                </a:moveTo>
                <a:lnTo>
                  <a:pt x="290286" y="319315"/>
                </a:lnTo>
                <a:lnTo>
                  <a:pt x="290286" y="319315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/>
          <p:cNvSpPr/>
          <p:nvPr/>
        </p:nvSpPr>
        <p:spPr>
          <a:xfrm>
            <a:off x="1272379" y="1624543"/>
            <a:ext cx="1013642" cy="1178878"/>
          </a:xfrm>
          <a:prstGeom prst="downArrow">
            <a:avLst/>
          </a:prstGeom>
          <a:noFill/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Flèche vers le bas 33"/>
          <p:cNvSpPr/>
          <p:nvPr/>
        </p:nvSpPr>
        <p:spPr>
          <a:xfrm rot="8624580">
            <a:off x="597465" y="49744"/>
            <a:ext cx="1013642" cy="1178878"/>
          </a:xfrm>
          <a:prstGeom prst="downArrow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304800" y="2046820"/>
            <a:ext cx="5631543" cy="275466"/>
          </a:xfrm>
          <a:custGeom>
            <a:avLst/>
            <a:gdLst>
              <a:gd name="connsiteX0" fmla="*/ 0 w 5631543"/>
              <a:gd name="connsiteY0" fmla="*/ 275466 h 275466"/>
              <a:gd name="connsiteX1" fmla="*/ 2177143 w 5631543"/>
              <a:gd name="connsiteY1" fmla="*/ 14209 h 275466"/>
              <a:gd name="connsiteX2" fmla="*/ 3846286 w 5631543"/>
              <a:gd name="connsiteY2" fmla="*/ 43237 h 275466"/>
              <a:gd name="connsiteX3" fmla="*/ 5631543 w 5631543"/>
              <a:gd name="connsiteY3" fmla="*/ 115809 h 27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1543" h="275466">
                <a:moveTo>
                  <a:pt x="0" y="275466"/>
                </a:moveTo>
                <a:cubicBezTo>
                  <a:pt x="768047" y="164190"/>
                  <a:pt x="1536095" y="52914"/>
                  <a:pt x="2177143" y="14209"/>
                </a:cubicBezTo>
                <a:cubicBezTo>
                  <a:pt x="2818191" y="-24496"/>
                  <a:pt x="3270553" y="26304"/>
                  <a:pt x="3846286" y="43237"/>
                </a:cubicBezTo>
                <a:cubicBezTo>
                  <a:pt x="4422019" y="60170"/>
                  <a:pt x="5026781" y="87989"/>
                  <a:pt x="5631543" y="115809"/>
                </a:cubicBezTo>
              </a:path>
            </a:pathLst>
          </a:custGeom>
          <a:noFill/>
          <a:ln w="28575"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928914" y="4677566"/>
            <a:ext cx="6183086" cy="228263"/>
          </a:xfrm>
          <a:custGeom>
            <a:avLst/>
            <a:gdLst>
              <a:gd name="connsiteX0" fmla="*/ 0 w 6183086"/>
              <a:gd name="connsiteY0" fmla="*/ 228263 h 228263"/>
              <a:gd name="connsiteX1" fmla="*/ 2409372 w 6183086"/>
              <a:gd name="connsiteY1" fmla="*/ 10548 h 228263"/>
              <a:gd name="connsiteX2" fmla="*/ 6183086 w 6183086"/>
              <a:gd name="connsiteY2" fmla="*/ 54091 h 22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3086" h="228263">
                <a:moveTo>
                  <a:pt x="0" y="228263"/>
                </a:moveTo>
                <a:cubicBezTo>
                  <a:pt x="689429" y="133920"/>
                  <a:pt x="1378858" y="39577"/>
                  <a:pt x="2409372" y="10548"/>
                </a:cubicBezTo>
                <a:cubicBezTo>
                  <a:pt x="3439886" y="-18481"/>
                  <a:pt x="4811486" y="17805"/>
                  <a:pt x="6183086" y="54091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>
            <a:off x="7358743" y="0"/>
            <a:ext cx="2902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0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2D050">
            <a:alpha val="30196"/>
          </a:srgbClr>
        </a:solidFill>
        <a:ln w="317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185</Words>
  <Application>Microsoft Office PowerPoint</Application>
  <PresentationFormat>Grand écran</PresentationFormat>
  <Paragraphs>53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L’agriculture au Sénégal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21</cp:revision>
  <dcterms:created xsi:type="dcterms:W3CDTF">2015-12-12T07:31:25Z</dcterms:created>
  <dcterms:modified xsi:type="dcterms:W3CDTF">2015-12-12T13:17:48Z</dcterms:modified>
</cp:coreProperties>
</file>