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7" r:id="rId5"/>
    <p:sldId id="258" r:id="rId6"/>
    <p:sldId id="269" r:id="rId7"/>
    <p:sldId id="259" r:id="rId8"/>
    <p:sldId id="260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5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1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86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1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47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15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2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5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3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BB141-41FD-4ABE-8EC3-78746D6A2DDB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3D4D5-1982-4F2A-A636-5D1B90971B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4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Kaguitte, </a:t>
            </a:r>
            <a:br>
              <a:rPr lang="fr-FR" dirty="0" smtClean="0"/>
            </a:br>
            <a:r>
              <a:rPr lang="fr-FR" dirty="0" smtClean="0"/>
              <a:t>un village de Casamance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2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087650" y="1938151"/>
            <a:ext cx="2931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milieu forestier </a:t>
            </a:r>
            <a:r>
              <a:rPr lang="fr-FR" sz="2000" dirty="0" smtClean="0"/>
              <a:t>: </a:t>
            </a:r>
            <a:endParaRPr lang="fr-FR" sz="2000" i="1" dirty="0"/>
          </a:p>
          <a:p>
            <a:endParaRPr lang="fr-FR" sz="2000" i="1" dirty="0" smtClean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Ressources arboricoles (palmiers, arbres fruitiers)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Cultures, élevage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smtClean="0"/>
              <a:t>Lieu de vie (habitat, religion, distraction)</a:t>
            </a:r>
            <a:endParaRPr lang="fr-FR" sz="2000" dirty="0"/>
          </a:p>
        </p:txBody>
      </p:sp>
      <p:sp>
        <p:nvSpPr>
          <p:cNvPr id="3" name="Ellipse 2"/>
          <p:cNvSpPr/>
          <p:nvPr/>
        </p:nvSpPr>
        <p:spPr>
          <a:xfrm>
            <a:off x="1753644" y="2880986"/>
            <a:ext cx="1578279" cy="1478071"/>
          </a:xfrm>
          <a:prstGeom prst="ellipse">
            <a:avLst/>
          </a:prstGeom>
          <a:pattFill prst="lgGrid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198301" y="1891430"/>
            <a:ext cx="665968" cy="640915"/>
          </a:xfrm>
          <a:prstGeom prst="ellipse">
            <a:avLst/>
          </a:prstGeom>
          <a:pattFill prst="lgGrid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65544" y="488516"/>
            <a:ext cx="6012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L’organisation de l’espace en milieu rural en Casamance</a:t>
            </a:r>
            <a:endParaRPr lang="fr-FR" sz="2000" dirty="0"/>
          </a:p>
        </p:txBody>
      </p:sp>
      <p:sp>
        <p:nvSpPr>
          <p:cNvPr id="10" name="Bouée 9"/>
          <p:cNvSpPr/>
          <p:nvPr/>
        </p:nvSpPr>
        <p:spPr>
          <a:xfrm>
            <a:off x="261256" y="1451429"/>
            <a:ext cx="4601029" cy="4425579"/>
          </a:xfrm>
          <a:prstGeom prst="donut">
            <a:avLst>
              <a:gd name="adj" fmla="val 1993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Bouée 11"/>
          <p:cNvSpPr/>
          <p:nvPr/>
        </p:nvSpPr>
        <p:spPr>
          <a:xfrm>
            <a:off x="1204686" y="2394857"/>
            <a:ext cx="2685143" cy="2481942"/>
          </a:xfrm>
          <a:prstGeom prst="donut">
            <a:avLst>
              <a:gd name="adj" fmla="val 17055"/>
            </a:avLst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uée 35"/>
          <p:cNvSpPr/>
          <p:nvPr/>
        </p:nvSpPr>
        <p:spPr>
          <a:xfrm>
            <a:off x="1204686" y="2394857"/>
            <a:ext cx="2685143" cy="2481942"/>
          </a:xfrm>
          <a:prstGeom prst="donut">
            <a:avLst>
              <a:gd name="adj" fmla="val 17055"/>
            </a:avLst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74771" y="1036630"/>
            <a:ext cx="293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Des équilibres fragiles</a:t>
            </a:r>
            <a:r>
              <a:rPr lang="fr-FR" sz="2000" dirty="0" smtClean="0"/>
              <a:t>: </a:t>
            </a:r>
            <a:endParaRPr lang="fr-FR" sz="2000" i="1" dirty="0"/>
          </a:p>
          <a:p>
            <a:endParaRPr lang="fr-FR" sz="2000" i="1" dirty="0" smtClean="0"/>
          </a:p>
        </p:txBody>
      </p:sp>
      <p:sp>
        <p:nvSpPr>
          <p:cNvPr id="3" name="Ellipse 2"/>
          <p:cNvSpPr/>
          <p:nvPr/>
        </p:nvSpPr>
        <p:spPr>
          <a:xfrm>
            <a:off x="1753644" y="2880986"/>
            <a:ext cx="1578279" cy="1478071"/>
          </a:xfrm>
          <a:prstGeom prst="ellipse">
            <a:avLst/>
          </a:prstGeom>
          <a:pattFill prst="lgGrid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39786" y="282454"/>
            <a:ext cx="6012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L’organisation de l’espace en milieu rural en Casamance</a:t>
            </a:r>
            <a:endParaRPr lang="fr-FR" sz="2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300766" y="2421228"/>
            <a:ext cx="476519" cy="50227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400023" y="2434107"/>
            <a:ext cx="540912" cy="54091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3176791" y="4516191"/>
            <a:ext cx="596719" cy="54520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1146220" y="4378817"/>
            <a:ext cx="566670" cy="52803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265314" y="2395469"/>
            <a:ext cx="414270" cy="38422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104586" y="2240924"/>
            <a:ext cx="30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Menace de salinité sur les rizières</a:t>
            </a:r>
            <a:endParaRPr lang="fr-FR" dirty="0"/>
          </a:p>
        </p:txBody>
      </p:sp>
      <p:sp>
        <p:nvSpPr>
          <p:cNvPr id="22" name="Flèche vers le bas 21"/>
          <p:cNvSpPr/>
          <p:nvPr/>
        </p:nvSpPr>
        <p:spPr>
          <a:xfrm rot="6295313">
            <a:off x="1079574" y="2716926"/>
            <a:ext cx="577457" cy="1197596"/>
          </a:xfrm>
          <a:prstGeom prst="downArrow">
            <a:avLst>
              <a:gd name="adj1" fmla="val 50000"/>
              <a:gd name="adj2" fmla="val 427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vers le bas 22"/>
          <p:cNvSpPr/>
          <p:nvPr/>
        </p:nvSpPr>
        <p:spPr>
          <a:xfrm rot="3959369">
            <a:off x="1103183" y="3654938"/>
            <a:ext cx="577457" cy="1197596"/>
          </a:xfrm>
          <a:prstGeom prst="downArrow">
            <a:avLst>
              <a:gd name="adj1" fmla="val 50000"/>
              <a:gd name="adj2" fmla="val 4278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16200000">
            <a:off x="5285911" y="3149752"/>
            <a:ext cx="485620" cy="651308"/>
          </a:xfrm>
          <a:prstGeom prst="downArrow">
            <a:avLst>
              <a:gd name="adj1" fmla="val 50000"/>
              <a:gd name="adj2" fmla="val 427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04586" y="3178935"/>
            <a:ext cx="30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mangrove, une ressource menacée</a:t>
            </a:r>
            <a:endParaRPr lang="fr-FR" dirty="0"/>
          </a:p>
        </p:txBody>
      </p:sp>
      <p:sp>
        <p:nvSpPr>
          <p:cNvPr id="26" name="Nuage 25"/>
          <p:cNvSpPr/>
          <p:nvPr/>
        </p:nvSpPr>
        <p:spPr>
          <a:xfrm>
            <a:off x="5215943" y="1506826"/>
            <a:ext cx="669702" cy="540914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Éclair 26"/>
          <p:cNvSpPr/>
          <p:nvPr/>
        </p:nvSpPr>
        <p:spPr>
          <a:xfrm>
            <a:off x="3464417" y="3335629"/>
            <a:ext cx="412124" cy="334850"/>
          </a:xfrm>
          <a:prstGeom prst="lightningBol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Éclair 27"/>
          <p:cNvSpPr/>
          <p:nvPr/>
        </p:nvSpPr>
        <p:spPr>
          <a:xfrm>
            <a:off x="5329707" y="1594834"/>
            <a:ext cx="412124" cy="334850"/>
          </a:xfrm>
          <a:prstGeom prst="lightningBol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04586" y="1466046"/>
            <a:ext cx="30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Riziculture dépendante des variations pluviométriques</a:t>
            </a:r>
            <a:endParaRPr lang="fr-FR" dirty="0"/>
          </a:p>
        </p:txBody>
      </p:sp>
      <p:sp>
        <p:nvSpPr>
          <p:cNvPr id="30" name="Nuage 29"/>
          <p:cNvSpPr/>
          <p:nvPr/>
        </p:nvSpPr>
        <p:spPr>
          <a:xfrm>
            <a:off x="3359240" y="3243328"/>
            <a:ext cx="669702" cy="540914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Organigramme : Joindre 31"/>
          <p:cNvSpPr/>
          <p:nvPr/>
        </p:nvSpPr>
        <p:spPr>
          <a:xfrm>
            <a:off x="2434107" y="3361386"/>
            <a:ext cx="334851" cy="489397"/>
          </a:xfrm>
          <a:prstGeom prst="flowChartCol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Organigramme : Joindre 32"/>
          <p:cNvSpPr/>
          <p:nvPr/>
        </p:nvSpPr>
        <p:spPr>
          <a:xfrm>
            <a:off x="5432738" y="5316828"/>
            <a:ext cx="334851" cy="489397"/>
          </a:xfrm>
          <a:prstGeom prst="flowChartCol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04586" y="5237409"/>
            <a:ext cx="3039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palmier, une ressource vitale nécessitant un renouvellement planifié</a:t>
            </a:r>
            <a:endParaRPr lang="fr-FR" dirty="0"/>
          </a:p>
        </p:txBody>
      </p:sp>
      <p:sp>
        <p:nvSpPr>
          <p:cNvPr id="31" name="Bouée 30"/>
          <p:cNvSpPr/>
          <p:nvPr/>
        </p:nvSpPr>
        <p:spPr>
          <a:xfrm>
            <a:off x="261256" y="1451429"/>
            <a:ext cx="4601029" cy="4425579"/>
          </a:xfrm>
          <a:prstGeom prst="donut">
            <a:avLst>
              <a:gd name="adj" fmla="val 1993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vers le bas 34"/>
          <p:cNvSpPr/>
          <p:nvPr/>
        </p:nvSpPr>
        <p:spPr>
          <a:xfrm rot="5400000">
            <a:off x="5268222" y="4225038"/>
            <a:ext cx="518987" cy="690100"/>
          </a:xfrm>
          <a:prstGeom prst="downArrow">
            <a:avLst>
              <a:gd name="adj1" fmla="val 50000"/>
              <a:gd name="adj2" fmla="val 4278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04586" y="4284371"/>
            <a:ext cx="30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pêche, une ressource disputée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1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1" grpId="0"/>
      <p:bldP spid="22" grpId="0" animBg="1"/>
      <p:bldP spid="23" grpId="0" animBg="1"/>
      <p:bldP spid="24" grpId="0" animBg="1"/>
      <p:bldP spid="25" grpId="0"/>
      <p:bldP spid="26" grpId="0" animBg="1"/>
      <p:bldP spid="29" grpId="0"/>
      <p:bldP spid="30" grpId="0" animBg="1"/>
      <p:bldP spid="33" grpId="0" animBg="1"/>
      <p:bldP spid="34" grpId="0"/>
      <p:bldP spid="35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73" y="1074288"/>
            <a:ext cx="6007577" cy="53136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8941" y="321973"/>
            <a:ext cx="775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Sur cette image, situez le plus précisément possible la </a:t>
            </a:r>
            <a:r>
              <a:rPr lang="fr-FR" sz="1600" dirty="0" smtClean="0"/>
              <a:t>Casamance</a:t>
            </a:r>
            <a:endParaRPr lang="fr-FR" sz="1600" dirty="0"/>
          </a:p>
          <a:p>
            <a:r>
              <a:rPr lang="fr-FR" sz="1600" dirty="0" smtClean="0"/>
              <a:t>Expliquez votre choix  (2 indices) :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31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7101"/>
          <a:stretch/>
        </p:blipFill>
        <p:spPr>
          <a:xfrm>
            <a:off x="193184" y="3496165"/>
            <a:ext cx="4402637" cy="22606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09" y="3496915"/>
            <a:ext cx="4350476" cy="22470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095260"/>
            <a:ext cx="3872823" cy="1918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58345" y="167425"/>
            <a:ext cx="629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Lequel de ces 3 graphiques pluviométriques correspond à la Casamance?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503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2"/>
          <a:stretch/>
        </p:blipFill>
        <p:spPr bwMode="auto">
          <a:xfrm>
            <a:off x="1547664" y="548680"/>
            <a:ext cx="7596336" cy="54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e libre 1"/>
          <p:cNvSpPr/>
          <p:nvPr/>
        </p:nvSpPr>
        <p:spPr>
          <a:xfrm>
            <a:off x="2157953" y="568036"/>
            <a:ext cx="5829630" cy="5427547"/>
          </a:xfrm>
          <a:custGeom>
            <a:avLst/>
            <a:gdLst>
              <a:gd name="connsiteX0" fmla="*/ 1503901 w 5889301"/>
              <a:gd name="connsiteY0" fmla="*/ 0 h 5427547"/>
              <a:gd name="connsiteX1" fmla="*/ 90737 w 5889301"/>
              <a:gd name="connsiteY1" fmla="*/ 2549237 h 5427547"/>
              <a:gd name="connsiteX2" fmla="*/ 256992 w 5889301"/>
              <a:gd name="connsiteY2" fmla="*/ 4918364 h 5427547"/>
              <a:gd name="connsiteX3" fmla="*/ 1199101 w 5889301"/>
              <a:gd name="connsiteY3" fmla="*/ 5126182 h 5427547"/>
              <a:gd name="connsiteX4" fmla="*/ 1517755 w 5889301"/>
              <a:gd name="connsiteY4" fmla="*/ 5043055 h 5427547"/>
              <a:gd name="connsiteX5" fmla="*/ 1988810 w 5889301"/>
              <a:gd name="connsiteY5" fmla="*/ 5375564 h 5427547"/>
              <a:gd name="connsiteX6" fmla="*/ 3318846 w 5889301"/>
              <a:gd name="connsiteY6" fmla="*/ 5264728 h 5427547"/>
              <a:gd name="connsiteX7" fmla="*/ 3692919 w 5889301"/>
              <a:gd name="connsiteY7" fmla="*/ 3879273 h 5427547"/>
              <a:gd name="connsiteX8" fmla="*/ 5203064 w 5889301"/>
              <a:gd name="connsiteY8" fmla="*/ 4087091 h 5427547"/>
              <a:gd name="connsiteX9" fmla="*/ 5826519 w 5889301"/>
              <a:gd name="connsiteY9" fmla="*/ 4336473 h 5427547"/>
              <a:gd name="connsiteX10" fmla="*/ 5798810 w 5889301"/>
              <a:gd name="connsiteY10" fmla="*/ 4946073 h 5427547"/>
              <a:gd name="connsiteX11" fmla="*/ 5216919 w 5889301"/>
              <a:gd name="connsiteY11" fmla="*/ 4752109 h 5427547"/>
              <a:gd name="connsiteX12" fmla="*/ 5175355 w 5889301"/>
              <a:gd name="connsiteY12" fmla="*/ 5250873 h 5427547"/>
              <a:gd name="connsiteX0" fmla="*/ 1444832 w 5830232"/>
              <a:gd name="connsiteY0" fmla="*/ 0 h 5427547"/>
              <a:gd name="connsiteX1" fmla="*/ 641268 w 5830232"/>
              <a:gd name="connsiteY1" fmla="*/ 1427019 h 5427547"/>
              <a:gd name="connsiteX2" fmla="*/ 31668 w 5830232"/>
              <a:gd name="connsiteY2" fmla="*/ 2549237 h 5427547"/>
              <a:gd name="connsiteX3" fmla="*/ 197923 w 5830232"/>
              <a:gd name="connsiteY3" fmla="*/ 4918364 h 5427547"/>
              <a:gd name="connsiteX4" fmla="*/ 1140032 w 5830232"/>
              <a:gd name="connsiteY4" fmla="*/ 5126182 h 5427547"/>
              <a:gd name="connsiteX5" fmla="*/ 1458686 w 5830232"/>
              <a:gd name="connsiteY5" fmla="*/ 5043055 h 5427547"/>
              <a:gd name="connsiteX6" fmla="*/ 1929741 w 5830232"/>
              <a:gd name="connsiteY6" fmla="*/ 5375564 h 5427547"/>
              <a:gd name="connsiteX7" fmla="*/ 3259777 w 5830232"/>
              <a:gd name="connsiteY7" fmla="*/ 5264728 h 5427547"/>
              <a:gd name="connsiteX8" fmla="*/ 3633850 w 5830232"/>
              <a:gd name="connsiteY8" fmla="*/ 3879273 h 5427547"/>
              <a:gd name="connsiteX9" fmla="*/ 5143995 w 5830232"/>
              <a:gd name="connsiteY9" fmla="*/ 4087091 h 5427547"/>
              <a:gd name="connsiteX10" fmla="*/ 5767450 w 5830232"/>
              <a:gd name="connsiteY10" fmla="*/ 4336473 h 5427547"/>
              <a:gd name="connsiteX11" fmla="*/ 5739741 w 5830232"/>
              <a:gd name="connsiteY11" fmla="*/ 4946073 h 5427547"/>
              <a:gd name="connsiteX12" fmla="*/ 5157850 w 5830232"/>
              <a:gd name="connsiteY12" fmla="*/ 4752109 h 5427547"/>
              <a:gd name="connsiteX13" fmla="*/ 5116286 w 5830232"/>
              <a:gd name="connsiteY13" fmla="*/ 5250873 h 5427547"/>
              <a:gd name="connsiteX0" fmla="*/ 1444832 w 5830232"/>
              <a:gd name="connsiteY0" fmla="*/ 0 h 5427547"/>
              <a:gd name="connsiteX1" fmla="*/ 641268 w 5830232"/>
              <a:gd name="connsiteY1" fmla="*/ 1427019 h 5427547"/>
              <a:gd name="connsiteX2" fmla="*/ 31668 w 5830232"/>
              <a:gd name="connsiteY2" fmla="*/ 2549237 h 5427547"/>
              <a:gd name="connsiteX3" fmla="*/ 197923 w 5830232"/>
              <a:gd name="connsiteY3" fmla="*/ 4918364 h 5427547"/>
              <a:gd name="connsiteX4" fmla="*/ 1140032 w 5830232"/>
              <a:gd name="connsiteY4" fmla="*/ 5126182 h 5427547"/>
              <a:gd name="connsiteX5" fmla="*/ 1458686 w 5830232"/>
              <a:gd name="connsiteY5" fmla="*/ 5043055 h 5427547"/>
              <a:gd name="connsiteX6" fmla="*/ 1929741 w 5830232"/>
              <a:gd name="connsiteY6" fmla="*/ 5375564 h 5427547"/>
              <a:gd name="connsiteX7" fmla="*/ 3259777 w 5830232"/>
              <a:gd name="connsiteY7" fmla="*/ 5264728 h 5427547"/>
              <a:gd name="connsiteX8" fmla="*/ 3633850 w 5830232"/>
              <a:gd name="connsiteY8" fmla="*/ 3879273 h 5427547"/>
              <a:gd name="connsiteX9" fmla="*/ 5143995 w 5830232"/>
              <a:gd name="connsiteY9" fmla="*/ 4087091 h 5427547"/>
              <a:gd name="connsiteX10" fmla="*/ 5767450 w 5830232"/>
              <a:gd name="connsiteY10" fmla="*/ 4336473 h 5427547"/>
              <a:gd name="connsiteX11" fmla="*/ 5739741 w 5830232"/>
              <a:gd name="connsiteY11" fmla="*/ 4946073 h 5427547"/>
              <a:gd name="connsiteX12" fmla="*/ 5157850 w 5830232"/>
              <a:gd name="connsiteY12" fmla="*/ 4752109 h 5427547"/>
              <a:gd name="connsiteX13" fmla="*/ 5116286 w 5830232"/>
              <a:gd name="connsiteY13" fmla="*/ 5250873 h 5427547"/>
              <a:gd name="connsiteX0" fmla="*/ 1512084 w 5897484"/>
              <a:gd name="connsiteY0" fmla="*/ 0 h 5427547"/>
              <a:gd name="connsiteX1" fmla="*/ 708520 w 5897484"/>
              <a:gd name="connsiteY1" fmla="*/ 1427019 h 5427547"/>
              <a:gd name="connsiteX2" fmla="*/ 98920 w 5897484"/>
              <a:gd name="connsiteY2" fmla="*/ 2549237 h 5427547"/>
              <a:gd name="connsiteX3" fmla="*/ 265175 w 5897484"/>
              <a:gd name="connsiteY3" fmla="*/ 4918364 h 5427547"/>
              <a:gd name="connsiteX4" fmla="*/ 1207284 w 5897484"/>
              <a:gd name="connsiteY4" fmla="*/ 5126182 h 5427547"/>
              <a:gd name="connsiteX5" fmla="*/ 1525938 w 5897484"/>
              <a:gd name="connsiteY5" fmla="*/ 5043055 h 5427547"/>
              <a:gd name="connsiteX6" fmla="*/ 1996993 w 5897484"/>
              <a:gd name="connsiteY6" fmla="*/ 5375564 h 5427547"/>
              <a:gd name="connsiteX7" fmla="*/ 3327029 w 5897484"/>
              <a:gd name="connsiteY7" fmla="*/ 5264728 h 5427547"/>
              <a:gd name="connsiteX8" fmla="*/ 3701102 w 5897484"/>
              <a:gd name="connsiteY8" fmla="*/ 3879273 h 5427547"/>
              <a:gd name="connsiteX9" fmla="*/ 5211247 w 5897484"/>
              <a:gd name="connsiteY9" fmla="*/ 4087091 h 5427547"/>
              <a:gd name="connsiteX10" fmla="*/ 5834702 w 5897484"/>
              <a:gd name="connsiteY10" fmla="*/ 4336473 h 5427547"/>
              <a:gd name="connsiteX11" fmla="*/ 5806993 w 5897484"/>
              <a:gd name="connsiteY11" fmla="*/ 4946073 h 5427547"/>
              <a:gd name="connsiteX12" fmla="*/ 5225102 w 5897484"/>
              <a:gd name="connsiteY12" fmla="*/ 4752109 h 5427547"/>
              <a:gd name="connsiteX13" fmla="*/ 5183538 w 5897484"/>
              <a:gd name="connsiteY13" fmla="*/ 5250873 h 5427547"/>
              <a:gd name="connsiteX0" fmla="*/ 1444230 w 5829630"/>
              <a:gd name="connsiteY0" fmla="*/ 0 h 5427547"/>
              <a:gd name="connsiteX1" fmla="*/ 640666 w 5829630"/>
              <a:gd name="connsiteY1" fmla="*/ 1427019 h 5427547"/>
              <a:gd name="connsiteX2" fmla="*/ 31066 w 5829630"/>
              <a:gd name="connsiteY2" fmla="*/ 2549237 h 5427547"/>
              <a:gd name="connsiteX3" fmla="*/ 100338 w 5829630"/>
              <a:gd name="connsiteY3" fmla="*/ 3948546 h 5427547"/>
              <a:gd name="connsiteX4" fmla="*/ 197321 w 5829630"/>
              <a:gd name="connsiteY4" fmla="*/ 4918364 h 5427547"/>
              <a:gd name="connsiteX5" fmla="*/ 1139430 w 5829630"/>
              <a:gd name="connsiteY5" fmla="*/ 5126182 h 5427547"/>
              <a:gd name="connsiteX6" fmla="*/ 1458084 w 5829630"/>
              <a:gd name="connsiteY6" fmla="*/ 5043055 h 5427547"/>
              <a:gd name="connsiteX7" fmla="*/ 1929139 w 5829630"/>
              <a:gd name="connsiteY7" fmla="*/ 5375564 h 5427547"/>
              <a:gd name="connsiteX8" fmla="*/ 3259175 w 5829630"/>
              <a:gd name="connsiteY8" fmla="*/ 5264728 h 5427547"/>
              <a:gd name="connsiteX9" fmla="*/ 3633248 w 5829630"/>
              <a:gd name="connsiteY9" fmla="*/ 3879273 h 5427547"/>
              <a:gd name="connsiteX10" fmla="*/ 5143393 w 5829630"/>
              <a:gd name="connsiteY10" fmla="*/ 4087091 h 5427547"/>
              <a:gd name="connsiteX11" fmla="*/ 5766848 w 5829630"/>
              <a:gd name="connsiteY11" fmla="*/ 4336473 h 5427547"/>
              <a:gd name="connsiteX12" fmla="*/ 5739139 w 5829630"/>
              <a:gd name="connsiteY12" fmla="*/ 4946073 h 5427547"/>
              <a:gd name="connsiteX13" fmla="*/ 5157248 w 5829630"/>
              <a:gd name="connsiteY13" fmla="*/ 4752109 h 5427547"/>
              <a:gd name="connsiteX14" fmla="*/ 5115684 w 5829630"/>
              <a:gd name="connsiteY14" fmla="*/ 5250873 h 54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9630" h="5427547">
                <a:moveTo>
                  <a:pt x="1444230" y="0"/>
                </a:moveTo>
                <a:cubicBezTo>
                  <a:pt x="1291830" y="226291"/>
                  <a:pt x="876193" y="1002146"/>
                  <a:pt x="640666" y="1427019"/>
                </a:cubicBezTo>
                <a:cubicBezTo>
                  <a:pt x="446703" y="1907311"/>
                  <a:pt x="121121" y="2128983"/>
                  <a:pt x="31066" y="2549237"/>
                </a:cubicBezTo>
                <a:cubicBezTo>
                  <a:pt x="-58989" y="2969491"/>
                  <a:pt x="72629" y="3553692"/>
                  <a:pt x="100338" y="3948546"/>
                </a:cubicBezTo>
                <a:cubicBezTo>
                  <a:pt x="128047" y="4343400"/>
                  <a:pt x="24139" y="4722091"/>
                  <a:pt x="197321" y="4918364"/>
                </a:cubicBezTo>
                <a:cubicBezTo>
                  <a:pt x="370503" y="5114637"/>
                  <a:pt x="929303" y="5105400"/>
                  <a:pt x="1139430" y="5126182"/>
                </a:cubicBezTo>
                <a:cubicBezTo>
                  <a:pt x="1349557" y="5146964"/>
                  <a:pt x="1326466" y="5001491"/>
                  <a:pt x="1458084" y="5043055"/>
                </a:cubicBezTo>
                <a:cubicBezTo>
                  <a:pt x="1589702" y="5084619"/>
                  <a:pt x="1628957" y="5338619"/>
                  <a:pt x="1929139" y="5375564"/>
                </a:cubicBezTo>
                <a:cubicBezTo>
                  <a:pt x="2229321" y="5412510"/>
                  <a:pt x="2975157" y="5514110"/>
                  <a:pt x="3259175" y="5264728"/>
                </a:cubicBezTo>
                <a:cubicBezTo>
                  <a:pt x="3543193" y="5015346"/>
                  <a:pt x="3319212" y="4075546"/>
                  <a:pt x="3633248" y="3879273"/>
                </a:cubicBezTo>
                <a:cubicBezTo>
                  <a:pt x="3947284" y="3683000"/>
                  <a:pt x="4787793" y="4010891"/>
                  <a:pt x="5143393" y="4087091"/>
                </a:cubicBezTo>
                <a:cubicBezTo>
                  <a:pt x="5498993" y="4163291"/>
                  <a:pt x="5667557" y="4193309"/>
                  <a:pt x="5766848" y="4336473"/>
                </a:cubicBezTo>
                <a:cubicBezTo>
                  <a:pt x="5866139" y="4479637"/>
                  <a:pt x="5840739" y="4876800"/>
                  <a:pt x="5739139" y="4946073"/>
                </a:cubicBezTo>
                <a:cubicBezTo>
                  <a:pt x="5637539" y="5015346"/>
                  <a:pt x="5261157" y="4701309"/>
                  <a:pt x="5157248" y="4752109"/>
                </a:cubicBezTo>
                <a:cubicBezTo>
                  <a:pt x="5053339" y="4802909"/>
                  <a:pt x="5115684" y="5250873"/>
                  <a:pt x="5115684" y="525087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439081" y="6211669"/>
            <a:ext cx="406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Kaguitte, </a:t>
            </a:r>
            <a:r>
              <a:rPr lang="fr-FR" dirty="0" smtClean="0"/>
              <a:t>un </a:t>
            </a:r>
            <a:r>
              <a:rPr lang="fr-FR" dirty="0"/>
              <a:t>village de Casamance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1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2"/>
          <a:stretch/>
        </p:blipFill>
        <p:spPr bwMode="auto">
          <a:xfrm>
            <a:off x="1547664" y="548680"/>
            <a:ext cx="7596336" cy="54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e libre 1"/>
          <p:cNvSpPr/>
          <p:nvPr/>
        </p:nvSpPr>
        <p:spPr>
          <a:xfrm>
            <a:off x="2157953" y="568036"/>
            <a:ext cx="5829630" cy="5427547"/>
          </a:xfrm>
          <a:custGeom>
            <a:avLst/>
            <a:gdLst>
              <a:gd name="connsiteX0" fmla="*/ 1503901 w 5889301"/>
              <a:gd name="connsiteY0" fmla="*/ 0 h 5427547"/>
              <a:gd name="connsiteX1" fmla="*/ 90737 w 5889301"/>
              <a:gd name="connsiteY1" fmla="*/ 2549237 h 5427547"/>
              <a:gd name="connsiteX2" fmla="*/ 256992 w 5889301"/>
              <a:gd name="connsiteY2" fmla="*/ 4918364 h 5427547"/>
              <a:gd name="connsiteX3" fmla="*/ 1199101 w 5889301"/>
              <a:gd name="connsiteY3" fmla="*/ 5126182 h 5427547"/>
              <a:gd name="connsiteX4" fmla="*/ 1517755 w 5889301"/>
              <a:gd name="connsiteY4" fmla="*/ 5043055 h 5427547"/>
              <a:gd name="connsiteX5" fmla="*/ 1988810 w 5889301"/>
              <a:gd name="connsiteY5" fmla="*/ 5375564 h 5427547"/>
              <a:gd name="connsiteX6" fmla="*/ 3318846 w 5889301"/>
              <a:gd name="connsiteY6" fmla="*/ 5264728 h 5427547"/>
              <a:gd name="connsiteX7" fmla="*/ 3692919 w 5889301"/>
              <a:gd name="connsiteY7" fmla="*/ 3879273 h 5427547"/>
              <a:gd name="connsiteX8" fmla="*/ 5203064 w 5889301"/>
              <a:gd name="connsiteY8" fmla="*/ 4087091 h 5427547"/>
              <a:gd name="connsiteX9" fmla="*/ 5826519 w 5889301"/>
              <a:gd name="connsiteY9" fmla="*/ 4336473 h 5427547"/>
              <a:gd name="connsiteX10" fmla="*/ 5798810 w 5889301"/>
              <a:gd name="connsiteY10" fmla="*/ 4946073 h 5427547"/>
              <a:gd name="connsiteX11" fmla="*/ 5216919 w 5889301"/>
              <a:gd name="connsiteY11" fmla="*/ 4752109 h 5427547"/>
              <a:gd name="connsiteX12" fmla="*/ 5175355 w 5889301"/>
              <a:gd name="connsiteY12" fmla="*/ 5250873 h 5427547"/>
              <a:gd name="connsiteX0" fmla="*/ 1444832 w 5830232"/>
              <a:gd name="connsiteY0" fmla="*/ 0 h 5427547"/>
              <a:gd name="connsiteX1" fmla="*/ 641268 w 5830232"/>
              <a:gd name="connsiteY1" fmla="*/ 1427019 h 5427547"/>
              <a:gd name="connsiteX2" fmla="*/ 31668 w 5830232"/>
              <a:gd name="connsiteY2" fmla="*/ 2549237 h 5427547"/>
              <a:gd name="connsiteX3" fmla="*/ 197923 w 5830232"/>
              <a:gd name="connsiteY3" fmla="*/ 4918364 h 5427547"/>
              <a:gd name="connsiteX4" fmla="*/ 1140032 w 5830232"/>
              <a:gd name="connsiteY4" fmla="*/ 5126182 h 5427547"/>
              <a:gd name="connsiteX5" fmla="*/ 1458686 w 5830232"/>
              <a:gd name="connsiteY5" fmla="*/ 5043055 h 5427547"/>
              <a:gd name="connsiteX6" fmla="*/ 1929741 w 5830232"/>
              <a:gd name="connsiteY6" fmla="*/ 5375564 h 5427547"/>
              <a:gd name="connsiteX7" fmla="*/ 3259777 w 5830232"/>
              <a:gd name="connsiteY7" fmla="*/ 5264728 h 5427547"/>
              <a:gd name="connsiteX8" fmla="*/ 3633850 w 5830232"/>
              <a:gd name="connsiteY8" fmla="*/ 3879273 h 5427547"/>
              <a:gd name="connsiteX9" fmla="*/ 5143995 w 5830232"/>
              <a:gd name="connsiteY9" fmla="*/ 4087091 h 5427547"/>
              <a:gd name="connsiteX10" fmla="*/ 5767450 w 5830232"/>
              <a:gd name="connsiteY10" fmla="*/ 4336473 h 5427547"/>
              <a:gd name="connsiteX11" fmla="*/ 5739741 w 5830232"/>
              <a:gd name="connsiteY11" fmla="*/ 4946073 h 5427547"/>
              <a:gd name="connsiteX12" fmla="*/ 5157850 w 5830232"/>
              <a:gd name="connsiteY12" fmla="*/ 4752109 h 5427547"/>
              <a:gd name="connsiteX13" fmla="*/ 5116286 w 5830232"/>
              <a:gd name="connsiteY13" fmla="*/ 5250873 h 5427547"/>
              <a:gd name="connsiteX0" fmla="*/ 1444832 w 5830232"/>
              <a:gd name="connsiteY0" fmla="*/ 0 h 5427547"/>
              <a:gd name="connsiteX1" fmla="*/ 641268 w 5830232"/>
              <a:gd name="connsiteY1" fmla="*/ 1427019 h 5427547"/>
              <a:gd name="connsiteX2" fmla="*/ 31668 w 5830232"/>
              <a:gd name="connsiteY2" fmla="*/ 2549237 h 5427547"/>
              <a:gd name="connsiteX3" fmla="*/ 197923 w 5830232"/>
              <a:gd name="connsiteY3" fmla="*/ 4918364 h 5427547"/>
              <a:gd name="connsiteX4" fmla="*/ 1140032 w 5830232"/>
              <a:gd name="connsiteY4" fmla="*/ 5126182 h 5427547"/>
              <a:gd name="connsiteX5" fmla="*/ 1458686 w 5830232"/>
              <a:gd name="connsiteY5" fmla="*/ 5043055 h 5427547"/>
              <a:gd name="connsiteX6" fmla="*/ 1929741 w 5830232"/>
              <a:gd name="connsiteY6" fmla="*/ 5375564 h 5427547"/>
              <a:gd name="connsiteX7" fmla="*/ 3259777 w 5830232"/>
              <a:gd name="connsiteY7" fmla="*/ 5264728 h 5427547"/>
              <a:gd name="connsiteX8" fmla="*/ 3633850 w 5830232"/>
              <a:gd name="connsiteY8" fmla="*/ 3879273 h 5427547"/>
              <a:gd name="connsiteX9" fmla="*/ 5143995 w 5830232"/>
              <a:gd name="connsiteY9" fmla="*/ 4087091 h 5427547"/>
              <a:gd name="connsiteX10" fmla="*/ 5767450 w 5830232"/>
              <a:gd name="connsiteY10" fmla="*/ 4336473 h 5427547"/>
              <a:gd name="connsiteX11" fmla="*/ 5739741 w 5830232"/>
              <a:gd name="connsiteY11" fmla="*/ 4946073 h 5427547"/>
              <a:gd name="connsiteX12" fmla="*/ 5157850 w 5830232"/>
              <a:gd name="connsiteY12" fmla="*/ 4752109 h 5427547"/>
              <a:gd name="connsiteX13" fmla="*/ 5116286 w 5830232"/>
              <a:gd name="connsiteY13" fmla="*/ 5250873 h 5427547"/>
              <a:gd name="connsiteX0" fmla="*/ 1512084 w 5897484"/>
              <a:gd name="connsiteY0" fmla="*/ 0 h 5427547"/>
              <a:gd name="connsiteX1" fmla="*/ 708520 w 5897484"/>
              <a:gd name="connsiteY1" fmla="*/ 1427019 h 5427547"/>
              <a:gd name="connsiteX2" fmla="*/ 98920 w 5897484"/>
              <a:gd name="connsiteY2" fmla="*/ 2549237 h 5427547"/>
              <a:gd name="connsiteX3" fmla="*/ 265175 w 5897484"/>
              <a:gd name="connsiteY3" fmla="*/ 4918364 h 5427547"/>
              <a:gd name="connsiteX4" fmla="*/ 1207284 w 5897484"/>
              <a:gd name="connsiteY4" fmla="*/ 5126182 h 5427547"/>
              <a:gd name="connsiteX5" fmla="*/ 1525938 w 5897484"/>
              <a:gd name="connsiteY5" fmla="*/ 5043055 h 5427547"/>
              <a:gd name="connsiteX6" fmla="*/ 1996993 w 5897484"/>
              <a:gd name="connsiteY6" fmla="*/ 5375564 h 5427547"/>
              <a:gd name="connsiteX7" fmla="*/ 3327029 w 5897484"/>
              <a:gd name="connsiteY7" fmla="*/ 5264728 h 5427547"/>
              <a:gd name="connsiteX8" fmla="*/ 3701102 w 5897484"/>
              <a:gd name="connsiteY8" fmla="*/ 3879273 h 5427547"/>
              <a:gd name="connsiteX9" fmla="*/ 5211247 w 5897484"/>
              <a:gd name="connsiteY9" fmla="*/ 4087091 h 5427547"/>
              <a:gd name="connsiteX10" fmla="*/ 5834702 w 5897484"/>
              <a:gd name="connsiteY10" fmla="*/ 4336473 h 5427547"/>
              <a:gd name="connsiteX11" fmla="*/ 5806993 w 5897484"/>
              <a:gd name="connsiteY11" fmla="*/ 4946073 h 5427547"/>
              <a:gd name="connsiteX12" fmla="*/ 5225102 w 5897484"/>
              <a:gd name="connsiteY12" fmla="*/ 4752109 h 5427547"/>
              <a:gd name="connsiteX13" fmla="*/ 5183538 w 5897484"/>
              <a:gd name="connsiteY13" fmla="*/ 5250873 h 5427547"/>
              <a:gd name="connsiteX0" fmla="*/ 1444230 w 5829630"/>
              <a:gd name="connsiteY0" fmla="*/ 0 h 5427547"/>
              <a:gd name="connsiteX1" fmla="*/ 640666 w 5829630"/>
              <a:gd name="connsiteY1" fmla="*/ 1427019 h 5427547"/>
              <a:gd name="connsiteX2" fmla="*/ 31066 w 5829630"/>
              <a:gd name="connsiteY2" fmla="*/ 2549237 h 5427547"/>
              <a:gd name="connsiteX3" fmla="*/ 100338 w 5829630"/>
              <a:gd name="connsiteY3" fmla="*/ 3948546 h 5427547"/>
              <a:gd name="connsiteX4" fmla="*/ 197321 w 5829630"/>
              <a:gd name="connsiteY4" fmla="*/ 4918364 h 5427547"/>
              <a:gd name="connsiteX5" fmla="*/ 1139430 w 5829630"/>
              <a:gd name="connsiteY5" fmla="*/ 5126182 h 5427547"/>
              <a:gd name="connsiteX6" fmla="*/ 1458084 w 5829630"/>
              <a:gd name="connsiteY6" fmla="*/ 5043055 h 5427547"/>
              <a:gd name="connsiteX7" fmla="*/ 1929139 w 5829630"/>
              <a:gd name="connsiteY7" fmla="*/ 5375564 h 5427547"/>
              <a:gd name="connsiteX8" fmla="*/ 3259175 w 5829630"/>
              <a:gd name="connsiteY8" fmla="*/ 5264728 h 5427547"/>
              <a:gd name="connsiteX9" fmla="*/ 3633248 w 5829630"/>
              <a:gd name="connsiteY9" fmla="*/ 3879273 h 5427547"/>
              <a:gd name="connsiteX10" fmla="*/ 5143393 w 5829630"/>
              <a:gd name="connsiteY10" fmla="*/ 4087091 h 5427547"/>
              <a:gd name="connsiteX11" fmla="*/ 5766848 w 5829630"/>
              <a:gd name="connsiteY11" fmla="*/ 4336473 h 5427547"/>
              <a:gd name="connsiteX12" fmla="*/ 5739139 w 5829630"/>
              <a:gd name="connsiteY12" fmla="*/ 4946073 h 5427547"/>
              <a:gd name="connsiteX13" fmla="*/ 5157248 w 5829630"/>
              <a:gd name="connsiteY13" fmla="*/ 4752109 h 5427547"/>
              <a:gd name="connsiteX14" fmla="*/ 5115684 w 5829630"/>
              <a:gd name="connsiteY14" fmla="*/ 5250873 h 5427547"/>
              <a:gd name="connsiteX0" fmla="*/ 1444230 w 5829630"/>
              <a:gd name="connsiteY0" fmla="*/ 0 h 5427547"/>
              <a:gd name="connsiteX1" fmla="*/ 640666 w 5829630"/>
              <a:gd name="connsiteY1" fmla="*/ 1427019 h 5427547"/>
              <a:gd name="connsiteX2" fmla="*/ 31066 w 5829630"/>
              <a:gd name="connsiteY2" fmla="*/ 2549237 h 5427547"/>
              <a:gd name="connsiteX3" fmla="*/ 100338 w 5829630"/>
              <a:gd name="connsiteY3" fmla="*/ 3948546 h 5427547"/>
              <a:gd name="connsiteX4" fmla="*/ 197321 w 5829630"/>
              <a:gd name="connsiteY4" fmla="*/ 4918364 h 5427547"/>
              <a:gd name="connsiteX5" fmla="*/ 1139430 w 5829630"/>
              <a:gd name="connsiteY5" fmla="*/ 5126182 h 5427547"/>
              <a:gd name="connsiteX6" fmla="*/ 1458084 w 5829630"/>
              <a:gd name="connsiteY6" fmla="*/ 5043055 h 5427547"/>
              <a:gd name="connsiteX7" fmla="*/ 1929139 w 5829630"/>
              <a:gd name="connsiteY7" fmla="*/ 5375564 h 5427547"/>
              <a:gd name="connsiteX8" fmla="*/ 3259175 w 5829630"/>
              <a:gd name="connsiteY8" fmla="*/ 5264728 h 5427547"/>
              <a:gd name="connsiteX9" fmla="*/ 3633248 w 5829630"/>
              <a:gd name="connsiteY9" fmla="*/ 3879273 h 5427547"/>
              <a:gd name="connsiteX10" fmla="*/ 5143393 w 5829630"/>
              <a:gd name="connsiteY10" fmla="*/ 4087091 h 5427547"/>
              <a:gd name="connsiteX11" fmla="*/ 5766848 w 5829630"/>
              <a:gd name="connsiteY11" fmla="*/ 4336473 h 5427547"/>
              <a:gd name="connsiteX12" fmla="*/ 5739139 w 5829630"/>
              <a:gd name="connsiteY12" fmla="*/ 4946073 h 5427547"/>
              <a:gd name="connsiteX13" fmla="*/ 5157248 w 5829630"/>
              <a:gd name="connsiteY13" fmla="*/ 4752109 h 5427547"/>
              <a:gd name="connsiteX14" fmla="*/ 5115684 w 5829630"/>
              <a:gd name="connsiteY14" fmla="*/ 5367605 h 54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9630" h="5427547">
                <a:moveTo>
                  <a:pt x="1444230" y="0"/>
                </a:moveTo>
                <a:cubicBezTo>
                  <a:pt x="1291830" y="226291"/>
                  <a:pt x="876193" y="1002146"/>
                  <a:pt x="640666" y="1427019"/>
                </a:cubicBezTo>
                <a:cubicBezTo>
                  <a:pt x="446703" y="1907311"/>
                  <a:pt x="121121" y="2128983"/>
                  <a:pt x="31066" y="2549237"/>
                </a:cubicBezTo>
                <a:cubicBezTo>
                  <a:pt x="-58989" y="2969491"/>
                  <a:pt x="72629" y="3553692"/>
                  <a:pt x="100338" y="3948546"/>
                </a:cubicBezTo>
                <a:cubicBezTo>
                  <a:pt x="128047" y="4343400"/>
                  <a:pt x="24139" y="4722091"/>
                  <a:pt x="197321" y="4918364"/>
                </a:cubicBezTo>
                <a:cubicBezTo>
                  <a:pt x="370503" y="5114637"/>
                  <a:pt x="929303" y="5105400"/>
                  <a:pt x="1139430" y="5126182"/>
                </a:cubicBezTo>
                <a:cubicBezTo>
                  <a:pt x="1349557" y="5146964"/>
                  <a:pt x="1326466" y="5001491"/>
                  <a:pt x="1458084" y="5043055"/>
                </a:cubicBezTo>
                <a:cubicBezTo>
                  <a:pt x="1589702" y="5084619"/>
                  <a:pt x="1628957" y="5338619"/>
                  <a:pt x="1929139" y="5375564"/>
                </a:cubicBezTo>
                <a:cubicBezTo>
                  <a:pt x="2229321" y="5412510"/>
                  <a:pt x="2975157" y="5514110"/>
                  <a:pt x="3259175" y="5264728"/>
                </a:cubicBezTo>
                <a:cubicBezTo>
                  <a:pt x="3543193" y="5015346"/>
                  <a:pt x="3319212" y="4075546"/>
                  <a:pt x="3633248" y="3879273"/>
                </a:cubicBezTo>
                <a:cubicBezTo>
                  <a:pt x="3947284" y="3683000"/>
                  <a:pt x="4787793" y="4010891"/>
                  <a:pt x="5143393" y="4087091"/>
                </a:cubicBezTo>
                <a:cubicBezTo>
                  <a:pt x="5498993" y="4163291"/>
                  <a:pt x="5667557" y="4193309"/>
                  <a:pt x="5766848" y="4336473"/>
                </a:cubicBezTo>
                <a:cubicBezTo>
                  <a:pt x="5866139" y="4479637"/>
                  <a:pt x="5840739" y="4876800"/>
                  <a:pt x="5739139" y="4946073"/>
                </a:cubicBezTo>
                <a:cubicBezTo>
                  <a:pt x="5637539" y="5015346"/>
                  <a:pt x="5261157" y="4681854"/>
                  <a:pt x="5157248" y="4752109"/>
                </a:cubicBezTo>
                <a:cubicBezTo>
                  <a:pt x="5053339" y="4822364"/>
                  <a:pt x="5115684" y="5367605"/>
                  <a:pt x="5115684" y="5367605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4790941" y="1584101"/>
            <a:ext cx="3709115" cy="2459865"/>
          </a:xfrm>
          <a:custGeom>
            <a:avLst/>
            <a:gdLst>
              <a:gd name="connsiteX0" fmla="*/ 115910 w 3709115"/>
              <a:gd name="connsiteY0" fmla="*/ 2459865 h 2459865"/>
              <a:gd name="connsiteX1" fmla="*/ 0 w 3709115"/>
              <a:gd name="connsiteY1" fmla="*/ 0 h 2459865"/>
              <a:gd name="connsiteX2" fmla="*/ 2176529 w 3709115"/>
              <a:gd name="connsiteY2" fmla="*/ 128789 h 2459865"/>
              <a:gd name="connsiteX3" fmla="*/ 3477296 w 3709115"/>
              <a:gd name="connsiteY3" fmla="*/ 463640 h 2459865"/>
              <a:gd name="connsiteX4" fmla="*/ 3709115 w 3709115"/>
              <a:gd name="connsiteY4" fmla="*/ 1159099 h 2459865"/>
              <a:gd name="connsiteX5" fmla="*/ 2150772 w 3709115"/>
              <a:gd name="connsiteY5" fmla="*/ 1313645 h 2459865"/>
              <a:gd name="connsiteX6" fmla="*/ 373487 w 3709115"/>
              <a:gd name="connsiteY6" fmla="*/ 2150772 h 2459865"/>
              <a:gd name="connsiteX7" fmla="*/ 115910 w 3709115"/>
              <a:gd name="connsiteY7" fmla="*/ 2459865 h 245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9115" h="2459865">
                <a:moveTo>
                  <a:pt x="115910" y="2459865"/>
                </a:moveTo>
                <a:lnTo>
                  <a:pt x="0" y="0"/>
                </a:lnTo>
                <a:lnTo>
                  <a:pt x="2176529" y="128789"/>
                </a:lnTo>
                <a:lnTo>
                  <a:pt x="3477296" y="463640"/>
                </a:lnTo>
                <a:lnTo>
                  <a:pt x="3709115" y="1159099"/>
                </a:lnTo>
                <a:lnTo>
                  <a:pt x="2150772" y="1313645"/>
                </a:lnTo>
                <a:lnTo>
                  <a:pt x="373487" y="2150772"/>
                </a:lnTo>
                <a:lnTo>
                  <a:pt x="115910" y="2459865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4250028" y="566670"/>
            <a:ext cx="4842457" cy="4134119"/>
          </a:xfrm>
          <a:custGeom>
            <a:avLst/>
            <a:gdLst>
              <a:gd name="connsiteX0" fmla="*/ 4198513 w 4842457"/>
              <a:gd name="connsiteY0" fmla="*/ 1429555 h 4134119"/>
              <a:gd name="connsiteX1" fmla="*/ 4662152 w 4842457"/>
              <a:gd name="connsiteY1" fmla="*/ 1390919 h 4134119"/>
              <a:gd name="connsiteX2" fmla="*/ 3747752 w 4842457"/>
              <a:gd name="connsiteY2" fmla="*/ 257578 h 4134119"/>
              <a:gd name="connsiteX3" fmla="*/ 3721995 w 4842457"/>
              <a:gd name="connsiteY3" fmla="*/ 0 h 4134119"/>
              <a:gd name="connsiteX4" fmla="*/ 2936383 w 4842457"/>
              <a:gd name="connsiteY4" fmla="*/ 12879 h 4134119"/>
              <a:gd name="connsiteX5" fmla="*/ 3052293 w 4842457"/>
              <a:gd name="connsiteY5" fmla="*/ 811369 h 4134119"/>
              <a:gd name="connsiteX6" fmla="*/ 2897747 w 4842457"/>
              <a:gd name="connsiteY6" fmla="*/ 1017431 h 4134119"/>
              <a:gd name="connsiteX7" fmla="*/ 2060620 w 4842457"/>
              <a:gd name="connsiteY7" fmla="*/ 721217 h 4134119"/>
              <a:gd name="connsiteX8" fmla="*/ 1867437 w 4842457"/>
              <a:gd name="connsiteY8" fmla="*/ 772733 h 4134119"/>
              <a:gd name="connsiteX9" fmla="*/ 1249251 w 4842457"/>
              <a:gd name="connsiteY9" fmla="*/ 244699 h 4134119"/>
              <a:gd name="connsiteX10" fmla="*/ 437882 w 4842457"/>
              <a:gd name="connsiteY10" fmla="*/ 386367 h 4134119"/>
              <a:gd name="connsiteX11" fmla="*/ 0 w 4842457"/>
              <a:gd name="connsiteY11" fmla="*/ 1957589 h 4134119"/>
              <a:gd name="connsiteX12" fmla="*/ 180304 w 4842457"/>
              <a:gd name="connsiteY12" fmla="*/ 4056845 h 4134119"/>
              <a:gd name="connsiteX13" fmla="*/ 618186 w 4842457"/>
              <a:gd name="connsiteY13" fmla="*/ 4134119 h 4134119"/>
              <a:gd name="connsiteX14" fmla="*/ 2653048 w 4842457"/>
              <a:gd name="connsiteY14" fmla="*/ 2833353 h 4134119"/>
              <a:gd name="connsiteX15" fmla="*/ 3142445 w 4842457"/>
              <a:gd name="connsiteY15" fmla="*/ 3618964 h 4134119"/>
              <a:gd name="connsiteX16" fmla="*/ 4481848 w 4842457"/>
              <a:gd name="connsiteY16" fmla="*/ 3696237 h 4134119"/>
              <a:gd name="connsiteX17" fmla="*/ 4842457 w 4842457"/>
              <a:gd name="connsiteY17" fmla="*/ 3567448 h 4134119"/>
              <a:gd name="connsiteX18" fmla="*/ 4842457 w 4842457"/>
              <a:gd name="connsiteY18" fmla="*/ 2949262 h 4134119"/>
              <a:gd name="connsiteX19" fmla="*/ 4404575 w 4842457"/>
              <a:gd name="connsiteY19" fmla="*/ 2949262 h 4134119"/>
              <a:gd name="connsiteX20" fmla="*/ 4031087 w 4842457"/>
              <a:gd name="connsiteY20" fmla="*/ 3335629 h 4134119"/>
              <a:gd name="connsiteX21" fmla="*/ 3438659 w 4842457"/>
              <a:gd name="connsiteY21" fmla="*/ 3271234 h 4134119"/>
              <a:gd name="connsiteX22" fmla="*/ 3090930 w 4842457"/>
              <a:gd name="connsiteY22" fmla="*/ 2485623 h 4134119"/>
              <a:gd name="connsiteX23" fmla="*/ 2975020 w 4842457"/>
              <a:gd name="connsiteY23" fmla="*/ 2434107 h 4134119"/>
              <a:gd name="connsiteX24" fmla="*/ 1674254 w 4842457"/>
              <a:gd name="connsiteY24" fmla="*/ 2962141 h 4134119"/>
              <a:gd name="connsiteX25" fmla="*/ 978795 w 4842457"/>
              <a:gd name="connsiteY25" fmla="*/ 3258355 h 4134119"/>
              <a:gd name="connsiteX26" fmla="*/ 592428 w 4842457"/>
              <a:gd name="connsiteY26" fmla="*/ 3528812 h 4134119"/>
              <a:gd name="connsiteX27" fmla="*/ 476518 w 4842457"/>
              <a:gd name="connsiteY27" fmla="*/ 940158 h 4134119"/>
              <a:gd name="connsiteX28" fmla="*/ 2562896 w 4842457"/>
              <a:gd name="connsiteY28" fmla="*/ 1068947 h 4134119"/>
              <a:gd name="connsiteX29" fmla="*/ 3889420 w 4842457"/>
              <a:gd name="connsiteY29" fmla="*/ 1339403 h 4134119"/>
              <a:gd name="connsiteX30" fmla="*/ 4198513 w 4842457"/>
              <a:gd name="connsiteY30" fmla="*/ 1429555 h 41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42457" h="4134119">
                <a:moveTo>
                  <a:pt x="4198513" y="1429555"/>
                </a:moveTo>
                <a:lnTo>
                  <a:pt x="4662152" y="1390919"/>
                </a:lnTo>
                <a:lnTo>
                  <a:pt x="3747752" y="257578"/>
                </a:lnTo>
                <a:lnTo>
                  <a:pt x="3721995" y="0"/>
                </a:lnTo>
                <a:lnTo>
                  <a:pt x="2936383" y="12879"/>
                </a:lnTo>
                <a:lnTo>
                  <a:pt x="3052293" y="811369"/>
                </a:lnTo>
                <a:lnTo>
                  <a:pt x="2897747" y="1017431"/>
                </a:lnTo>
                <a:lnTo>
                  <a:pt x="2060620" y="721217"/>
                </a:lnTo>
                <a:lnTo>
                  <a:pt x="1867437" y="772733"/>
                </a:lnTo>
                <a:lnTo>
                  <a:pt x="1249251" y="244699"/>
                </a:lnTo>
                <a:lnTo>
                  <a:pt x="437882" y="386367"/>
                </a:lnTo>
                <a:lnTo>
                  <a:pt x="0" y="1957589"/>
                </a:lnTo>
                <a:lnTo>
                  <a:pt x="180304" y="4056845"/>
                </a:lnTo>
                <a:lnTo>
                  <a:pt x="618186" y="4134119"/>
                </a:lnTo>
                <a:lnTo>
                  <a:pt x="2653048" y="2833353"/>
                </a:lnTo>
                <a:lnTo>
                  <a:pt x="3142445" y="3618964"/>
                </a:lnTo>
                <a:lnTo>
                  <a:pt x="4481848" y="3696237"/>
                </a:lnTo>
                <a:lnTo>
                  <a:pt x="4842457" y="3567448"/>
                </a:lnTo>
                <a:lnTo>
                  <a:pt x="4842457" y="2949262"/>
                </a:lnTo>
                <a:lnTo>
                  <a:pt x="4404575" y="2949262"/>
                </a:lnTo>
                <a:lnTo>
                  <a:pt x="4031087" y="3335629"/>
                </a:lnTo>
                <a:lnTo>
                  <a:pt x="3438659" y="3271234"/>
                </a:lnTo>
                <a:lnTo>
                  <a:pt x="3090930" y="2485623"/>
                </a:lnTo>
                <a:lnTo>
                  <a:pt x="2975020" y="2434107"/>
                </a:lnTo>
                <a:lnTo>
                  <a:pt x="1674254" y="2962141"/>
                </a:lnTo>
                <a:lnTo>
                  <a:pt x="978795" y="3258355"/>
                </a:lnTo>
                <a:lnTo>
                  <a:pt x="592428" y="3528812"/>
                </a:lnTo>
                <a:lnTo>
                  <a:pt x="476518" y="940158"/>
                </a:lnTo>
                <a:lnTo>
                  <a:pt x="2562896" y="1068947"/>
                </a:lnTo>
                <a:lnTo>
                  <a:pt x="3889420" y="1339403"/>
                </a:lnTo>
                <a:lnTo>
                  <a:pt x="4198513" y="1429555"/>
                </a:lnTo>
                <a:close/>
              </a:path>
            </a:pathLst>
          </a:custGeom>
          <a:noFill/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160060" y="3234519"/>
            <a:ext cx="4039737" cy="222458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5281683"/>
            <a:ext cx="1208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La forêt 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habitée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739253"/>
            <a:ext cx="1460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Le fleuve </a:t>
            </a:r>
            <a:r>
              <a:rPr lang="fr-FR" dirty="0" smtClean="0">
                <a:solidFill>
                  <a:srgbClr val="00B050"/>
                </a:solidFill>
              </a:rPr>
              <a:t>et ses dépendances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094095" y="1762836"/>
            <a:ext cx="1103195" cy="78929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3280011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Les rizières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1514901" y="2743201"/>
            <a:ext cx="3029803" cy="73697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3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36397" y="128788"/>
            <a:ext cx="1538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Ressources, utilité</a:t>
            </a:r>
            <a:endParaRPr lang="fr-FR" sz="1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80304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Domaine</a:t>
            </a:r>
            <a:endParaRPr lang="fr-FR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660786" y="165279"/>
            <a:ext cx="939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Difficultés</a:t>
            </a:r>
            <a:endParaRPr lang="fr-FR" sz="1400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4211391" y="425002"/>
            <a:ext cx="38637" cy="566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016838" y="500129"/>
            <a:ext cx="38637" cy="5666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4547" y="1146220"/>
            <a:ext cx="670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Fleuve</a:t>
            </a:r>
            <a:endParaRPr lang="fr-FR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26643" y="3101662"/>
            <a:ext cx="761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Rizières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14648" y="4851042"/>
            <a:ext cx="568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Forêt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54556" y="167426"/>
            <a:ext cx="1182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Identification</a:t>
            </a:r>
            <a:endParaRPr lang="fr-FR" sz="1400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873617" y="577402"/>
            <a:ext cx="27904" cy="5565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88644" y="669702"/>
            <a:ext cx="3181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Comment nomme-t-on les bras du fleuve? (2 noms)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47858" y="1234223"/>
            <a:ext cx="350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Pourquoi les abords du fleuve sont-ils régulièrement inondés?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935861" y="2919211"/>
            <a:ext cx="265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Décrire le climat de la Casamance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933717" y="3457977"/>
            <a:ext cx="318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Pourquoi les rizières dépendent de la nature et du travail de l’homme?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907957" y="1912512"/>
            <a:ext cx="309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Quelle végétation trouve-t-on dans ce domaine?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31570" y="4795235"/>
            <a:ext cx="318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D’après les images observées, l’habitat vous paraît-il groupé ou dispersé?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102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2157953" y="568036"/>
            <a:ext cx="5829630" cy="5427547"/>
          </a:xfrm>
          <a:custGeom>
            <a:avLst/>
            <a:gdLst>
              <a:gd name="connsiteX0" fmla="*/ 1503901 w 5889301"/>
              <a:gd name="connsiteY0" fmla="*/ 0 h 5427547"/>
              <a:gd name="connsiteX1" fmla="*/ 90737 w 5889301"/>
              <a:gd name="connsiteY1" fmla="*/ 2549237 h 5427547"/>
              <a:gd name="connsiteX2" fmla="*/ 256992 w 5889301"/>
              <a:gd name="connsiteY2" fmla="*/ 4918364 h 5427547"/>
              <a:gd name="connsiteX3" fmla="*/ 1199101 w 5889301"/>
              <a:gd name="connsiteY3" fmla="*/ 5126182 h 5427547"/>
              <a:gd name="connsiteX4" fmla="*/ 1517755 w 5889301"/>
              <a:gd name="connsiteY4" fmla="*/ 5043055 h 5427547"/>
              <a:gd name="connsiteX5" fmla="*/ 1988810 w 5889301"/>
              <a:gd name="connsiteY5" fmla="*/ 5375564 h 5427547"/>
              <a:gd name="connsiteX6" fmla="*/ 3318846 w 5889301"/>
              <a:gd name="connsiteY6" fmla="*/ 5264728 h 5427547"/>
              <a:gd name="connsiteX7" fmla="*/ 3692919 w 5889301"/>
              <a:gd name="connsiteY7" fmla="*/ 3879273 h 5427547"/>
              <a:gd name="connsiteX8" fmla="*/ 5203064 w 5889301"/>
              <a:gd name="connsiteY8" fmla="*/ 4087091 h 5427547"/>
              <a:gd name="connsiteX9" fmla="*/ 5826519 w 5889301"/>
              <a:gd name="connsiteY9" fmla="*/ 4336473 h 5427547"/>
              <a:gd name="connsiteX10" fmla="*/ 5798810 w 5889301"/>
              <a:gd name="connsiteY10" fmla="*/ 4946073 h 5427547"/>
              <a:gd name="connsiteX11" fmla="*/ 5216919 w 5889301"/>
              <a:gd name="connsiteY11" fmla="*/ 4752109 h 5427547"/>
              <a:gd name="connsiteX12" fmla="*/ 5175355 w 5889301"/>
              <a:gd name="connsiteY12" fmla="*/ 5250873 h 5427547"/>
              <a:gd name="connsiteX0" fmla="*/ 1444832 w 5830232"/>
              <a:gd name="connsiteY0" fmla="*/ 0 h 5427547"/>
              <a:gd name="connsiteX1" fmla="*/ 641268 w 5830232"/>
              <a:gd name="connsiteY1" fmla="*/ 1427019 h 5427547"/>
              <a:gd name="connsiteX2" fmla="*/ 31668 w 5830232"/>
              <a:gd name="connsiteY2" fmla="*/ 2549237 h 5427547"/>
              <a:gd name="connsiteX3" fmla="*/ 197923 w 5830232"/>
              <a:gd name="connsiteY3" fmla="*/ 4918364 h 5427547"/>
              <a:gd name="connsiteX4" fmla="*/ 1140032 w 5830232"/>
              <a:gd name="connsiteY4" fmla="*/ 5126182 h 5427547"/>
              <a:gd name="connsiteX5" fmla="*/ 1458686 w 5830232"/>
              <a:gd name="connsiteY5" fmla="*/ 5043055 h 5427547"/>
              <a:gd name="connsiteX6" fmla="*/ 1929741 w 5830232"/>
              <a:gd name="connsiteY6" fmla="*/ 5375564 h 5427547"/>
              <a:gd name="connsiteX7" fmla="*/ 3259777 w 5830232"/>
              <a:gd name="connsiteY7" fmla="*/ 5264728 h 5427547"/>
              <a:gd name="connsiteX8" fmla="*/ 3633850 w 5830232"/>
              <a:gd name="connsiteY8" fmla="*/ 3879273 h 5427547"/>
              <a:gd name="connsiteX9" fmla="*/ 5143995 w 5830232"/>
              <a:gd name="connsiteY9" fmla="*/ 4087091 h 5427547"/>
              <a:gd name="connsiteX10" fmla="*/ 5767450 w 5830232"/>
              <a:gd name="connsiteY10" fmla="*/ 4336473 h 5427547"/>
              <a:gd name="connsiteX11" fmla="*/ 5739741 w 5830232"/>
              <a:gd name="connsiteY11" fmla="*/ 4946073 h 5427547"/>
              <a:gd name="connsiteX12" fmla="*/ 5157850 w 5830232"/>
              <a:gd name="connsiteY12" fmla="*/ 4752109 h 5427547"/>
              <a:gd name="connsiteX13" fmla="*/ 5116286 w 5830232"/>
              <a:gd name="connsiteY13" fmla="*/ 5250873 h 5427547"/>
              <a:gd name="connsiteX0" fmla="*/ 1444832 w 5830232"/>
              <a:gd name="connsiteY0" fmla="*/ 0 h 5427547"/>
              <a:gd name="connsiteX1" fmla="*/ 641268 w 5830232"/>
              <a:gd name="connsiteY1" fmla="*/ 1427019 h 5427547"/>
              <a:gd name="connsiteX2" fmla="*/ 31668 w 5830232"/>
              <a:gd name="connsiteY2" fmla="*/ 2549237 h 5427547"/>
              <a:gd name="connsiteX3" fmla="*/ 197923 w 5830232"/>
              <a:gd name="connsiteY3" fmla="*/ 4918364 h 5427547"/>
              <a:gd name="connsiteX4" fmla="*/ 1140032 w 5830232"/>
              <a:gd name="connsiteY4" fmla="*/ 5126182 h 5427547"/>
              <a:gd name="connsiteX5" fmla="*/ 1458686 w 5830232"/>
              <a:gd name="connsiteY5" fmla="*/ 5043055 h 5427547"/>
              <a:gd name="connsiteX6" fmla="*/ 1929741 w 5830232"/>
              <a:gd name="connsiteY6" fmla="*/ 5375564 h 5427547"/>
              <a:gd name="connsiteX7" fmla="*/ 3259777 w 5830232"/>
              <a:gd name="connsiteY7" fmla="*/ 5264728 h 5427547"/>
              <a:gd name="connsiteX8" fmla="*/ 3633850 w 5830232"/>
              <a:gd name="connsiteY8" fmla="*/ 3879273 h 5427547"/>
              <a:gd name="connsiteX9" fmla="*/ 5143995 w 5830232"/>
              <a:gd name="connsiteY9" fmla="*/ 4087091 h 5427547"/>
              <a:gd name="connsiteX10" fmla="*/ 5767450 w 5830232"/>
              <a:gd name="connsiteY10" fmla="*/ 4336473 h 5427547"/>
              <a:gd name="connsiteX11" fmla="*/ 5739741 w 5830232"/>
              <a:gd name="connsiteY11" fmla="*/ 4946073 h 5427547"/>
              <a:gd name="connsiteX12" fmla="*/ 5157850 w 5830232"/>
              <a:gd name="connsiteY12" fmla="*/ 4752109 h 5427547"/>
              <a:gd name="connsiteX13" fmla="*/ 5116286 w 5830232"/>
              <a:gd name="connsiteY13" fmla="*/ 5250873 h 5427547"/>
              <a:gd name="connsiteX0" fmla="*/ 1512084 w 5897484"/>
              <a:gd name="connsiteY0" fmla="*/ 0 h 5427547"/>
              <a:gd name="connsiteX1" fmla="*/ 708520 w 5897484"/>
              <a:gd name="connsiteY1" fmla="*/ 1427019 h 5427547"/>
              <a:gd name="connsiteX2" fmla="*/ 98920 w 5897484"/>
              <a:gd name="connsiteY2" fmla="*/ 2549237 h 5427547"/>
              <a:gd name="connsiteX3" fmla="*/ 265175 w 5897484"/>
              <a:gd name="connsiteY3" fmla="*/ 4918364 h 5427547"/>
              <a:gd name="connsiteX4" fmla="*/ 1207284 w 5897484"/>
              <a:gd name="connsiteY4" fmla="*/ 5126182 h 5427547"/>
              <a:gd name="connsiteX5" fmla="*/ 1525938 w 5897484"/>
              <a:gd name="connsiteY5" fmla="*/ 5043055 h 5427547"/>
              <a:gd name="connsiteX6" fmla="*/ 1996993 w 5897484"/>
              <a:gd name="connsiteY6" fmla="*/ 5375564 h 5427547"/>
              <a:gd name="connsiteX7" fmla="*/ 3327029 w 5897484"/>
              <a:gd name="connsiteY7" fmla="*/ 5264728 h 5427547"/>
              <a:gd name="connsiteX8" fmla="*/ 3701102 w 5897484"/>
              <a:gd name="connsiteY8" fmla="*/ 3879273 h 5427547"/>
              <a:gd name="connsiteX9" fmla="*/ 5211247 w 5897484"/>
              <a:gd name="connsiteY9" fmla="*/ 4087091 h 5427547"/>
              <a:gd name="connsiteX10" fmla="*/ 5834702 w 5897484"/>
              <a:gd name="connsiteY10" fmla="*/ 4336473 h 5427547"/>
              <a:gd name="connsiteX11" fmla="*/ 5806993 w 5897484"/>
              <a:gd name="connsiteY11" fmla="*/ 4946073 h 5427547"/>
              <a:gd name="connsiteX12" fmla="*/ 5225102 w 5897484"/>
              <a:gd name="connsiteY12" fmla="*/ 4752109 h 5427547"/>
              <a:gd name="connsiteX13" fmla="*/ 5183538 w 5897484"/>
              <a:gd name="connsiteY13" fmla="*/ 5250873 h 5427547"/>
              <a:gd name="connsiteX0" fmla="*/ 1444230 w 5829630"/>
              <a:gd name="connsiteY0" fmla="*/ 0 h 5427547"/>
              <a:gd name="connsiteX1" fmla="*/ 640666 w 5829630"/>
              <a:gd name="connsiteY1" fmla="*/ 1427019 h 5427547"/>
              <a:gd name="connsiteX2" fmla="*/ 31066 w 5829630"/>
              <a:gd name="connsiteY2" fmla="*/ 2549237 h 5427547"/>
              <a:gd name="connsiteX3" fmla="*/ 100338 w 5829630"/>
              <a:gd name="connsiteY3" fmla="*/ 3948546 h 5427547"/>
              <a:gd name="connsiteX4" fmla="*/ 197321 w 5829630"/>
              <a:gd name="connsiteY4" fmla="*/ 4918364 h 5427547"/>
              <a:gd name="connsiteX5" fmla="*/ 1139430 w 5829630"/>
              <a:gd name="connsiteY5" fmla="*/ 5126182 h 5427547"/>
              <a:gd name="connsiteX6" fmla="*/ 1458084 w 5829630"/>
              <a:gd name="connsiteY6" fmla="*/ 5043055 h 5427547"/>
              <a:gd name="connsiteX7" fmla="*/ 1929139 w 5829630"/>
              <a:gd name="connsiteY7" fmla="*/ 5375564 h 5427547"/>
              <a:gd name="connsiteX8" fmla="*/ 3259175 w 5829630"/>
              <a:gd name="connsiteY8" fmla="*/ 5264728 h 5427547"/>
              <a:gd name="connsiteX9" fmla="*/ 3633248 w 5829630"/>
              <a:gd name="connsiteY9" fmla="*/ 3879273 h 5427547"/>
              <a:gd name="connsiteX10" fmla="*/ 5143393 w 5829630"/>
              <a:gd name="connsiteY10" fmla="*/ 4087091 h 5427547"/>
              <a:gd name="connsiteX11" fmla="*/ 5766848 w 5829630"/>
              <a:gd name="connsiteY11" fmla="*/ 4336473 h 5427547"/>
              <a:gd name="connsiteX12" fmla="*/ 5739139 w 5829630"/>
              <a:gd name="connsiteY12" fmla="*/ 4946073 h 5427547"/>
              <a:gd name="connsiteX13" fmla="*/ 5157248 w 5829630"/>
              <a:gd name="connsiteY13" fmla="*/ 4752109 h 5427547"/>
              <a:gd name="connsiteX14" fmla="*/ 5115684 w 5829630"/>
              <a:gd name="connsiteY14" fmla="*/ 5250873 h 5427547"/>
              <a:gd name="connsiteX0" fmla="*/ 1444230 w 5829630"/>
              <a:gd name="connsiteY0" fmla="*/ 0 h 5427547"/>
              <a:gd name="connsiteX1" fmla="*/ 640666 w 5829630"/>
              <a:gd name="connsiteY1" fmla="*/ 1427019 h 5427547"/>
              <a:gd name="connsiteX2" fmla="*/ 31066 w 5829630"/>
              <a:gd name="connsiteY2" fmla="*/ 2549237 h 5427547"/>
              <a:gd name="connsiteX3" fmla="*/ 100338 w 5829630"/>
              <a:gd name="connsiteY3" fmla="*/ 3948546 h 5427547"/>
              <a:gd name="connsiteX4" fmla="*/ 197321 w 5829630"/>
              <a:gd name="connsiteY4" fmla="*/ 4918364 h 5427547"/>
              <a:gd name="connsiteX5" fmla="*/ 1139430 w 5829630"/>
              <a:gd name="connsiteY5" fmla="*/ 5126182 h 5427547"/>
              <a:gd name="connsiteX6" fmla="*/ 1458084 w 5829630"/>
              <a:gd name="connsiteY6" fmla="*/ 5043055 h 5427547"/>
              <a:gd name="connsiteX7" fmla="*/ 1929139 w 5829630"/>
              <a:gd name="connsiteY7" fmla="*/ 5375564 h 5427547"/>
              <a:gd name="connsiteX8" fmla="*/ 3259175 w 5829630"/>
              <a:gd name="connsiteY8" fmla="*/ 5264728 h 5427547"/>
              <a:gd name="connsiteX9" fmla="*/ 3633248 w 5829630"/>
              <a:gd name="connsiteY9" fmla="*/ 3879273 h 5427547"/>
              <a:gd name="connsiteX10" fmla="*/ 5143393 w 5829630"/>
              <a:gd name="connsiteY10" fmla="*/ 4087091 h 5427547"/>
              <a:gd name="connsiteX11" fmla="*/ 5766848 w 5829630"/>
              <a:gd name="connsiteY11" fmla="*/ 4336473 h 5427547"/>
              <a:gd name="connsiteX12" fmla="*/ 5739139 w 5829630"/>
              <a:gd name="connsiteY12" fmla="*/ 4946073 h 5427547"/>
              <a:gd name="connsiteX13" fmla="*/ 5157248 w 5829630"/>
              <a:gd name="connsiteY13" fmla="*/ 4752109 h 5427547"/>
              <a:gd name="connsiteX14" fmla="*/ 5115684 w 5829630"/>
              <a:gd name="connsiteY14" fmla="*/ 5367605 h 54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9630" h="5427547">
                <a:moveTo>
                  <a:pt x="1444230" y="0"/>
                </a:moveTo>
                <a:cubicBezTo>
                  <a:pt x="1291830" y="226291"/>
                  <a:pt x="876193" y="1002146"/>
                  <a:pt x="640666" y="1427019"/>
                </a:cubicBezTo>
                <a:cubicBezTo>
                  <a:pt x="446703" y="1907311"/>
                  <a:pt x="121121" y="2128983"/>
                  <a:pt x="31066" y="2549237"/>
                </a:cubicBezTo>
                <a:cubicBezTo>
                  <a:pt x="-58989" y="2969491"/>
                  <a:pt x="72629" y="3553692"/>
                  <a:pt x="100338" y="3948546"/>
                </a:cubicBezTo>
                <a:cubicBezTo>
                  <a:pt x="128047" y="4343400"/>
                  <a:pt x="24139" y="4722091"/>
                  <a:pt x="197321" y="4918364"/>
                </a:cubicBezTo>
                <a:cubicBezTo>
                  <a:pt x="370503" y="5114637"/>
                  <a:pt x="929303" y="5105400"/>
                  <a:pt x="1139430" y="5126182"/>
                </a:cubicBezTo>
                <a:cubicBezTo>
                  <a:pt x="1349557" y="5146964"/>
                  <a:pt x="1326466" y="5001491"/>
                  <a:pt x="1458084" y="5043055"/>
                </a:cubicBezTo>
                <a:cubicBezTo>
                  <a:pt x="1589702" y="5084619"/>
                  <a:pt x="1628957" y="5338619"/>
                  <a:pt x="1929139" y="5375564"/>
                </a:cubicBezTo>
                <a:cubicBezTo>
                  <a:pt x="2229321" y="5412510"/>
                  <a:pt x="2975157" y="5514110"/>
                  <a:pt x="3259175" y="5264728"/>
                </a:cubicBezTo>
                <a:cubicBezTo>
                  <a:pt x="3543193" y="5015346"/>
                  <a:pt x="3319212" y="4075546"/>
                  <a:pt x="3633248" y="3879273"/>
                </a:cubicBezTo>
                <a:cubicBezTo>
                  <a:pt x="3947284" y="3683000"/>
                  <a:pt x="4787793" y="4010891"/>
                  <a:pt x="5143393" y="4087091"/>
                </a:cubicBezTo>
                <a:cubicBezTo>
                  <a:pt x="5498993" y="4163291"/>
                  <a:pt x="5667557" y="4193309"/>
                  <a:pt x="5766848" y="4336473"/>
                </a:cubicBezTo>
                <a:cubicBezTo>
                  <a:pt x="5866139" y="4479637"/>
                  <a:pt x="5840739" y="4876800"/>
                  <a:pt x="5739139" y="4946073"/>
                </a:cubicBezTo>
                <a:cubicBezTo>
                  <a:pt x="5637539" y="5015346"/>
                  <a:pt x="5261157" y="4681854"/>
                  <a:pt x="5157248" y="4752109"/>
                </a:cubicBezTo>
                <a:cubicBezTo>
                  <a:pt x="5053339" y="4822364"/>
                  <a:pt x="5115684" y="5367605"/>
                  <a:pt x="5115684" y="5367605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4790941" y="1584101"/>
            <a:ext cx="3709115" cy="2459865"/>
          </a:xfrm>
          <a:custGeom>
            <a:avLst/>
            <a:gdLst>
              <a:gd name="connsiteX0" fmla="*/ 115910 w 3709115"/>
              <a:gd name="connsiteY0" fmla="*/ 2459865 h 2459865"/>
              <a:gd name="connsiteX1" fmla="*/ 0 w 3709115"/>
              <a:gd name="connsiteY1" fmla="*/ 0 h 2459865"/>
              <a:gd name="connsiteX2" fmla="*/ 2176529 w 3709115"/>
              <a:gd name="connsiteY2" fmla="*/ 128789 h 2459865"/>
              <a:gd name="connsiteX3" fmla="*/ 3477296 w 3709115"/>
              <a:gd name="connsiteY3" fmla="*/ 463640 h 2459865"/>
              <a:gd name="connsiteX4" fmla="*/ 3709115 w 3709115"/>
              <a:gd name="connsiteY4" fmla="*/ 1159099 h 2459865"/>
              <a:gd name="connsiteX5" fmla="*/ 2150772 w 3709115"/>
              <a:gd name="connsiteY5" fmla="*/ 1313645 h 2459865"/>
              <a:gd name="connsiteX6" fmla="*/ 373487 w 3709115"/>
              <a:gd name="connsiteY6" fmla="*/ 2150772 h 2459865"/>
              <a:gd name="connsiteX7" fmla="*/ 115910 w 3709115"/>
              <a:gd name="connsiteY7" fmla="*/ 2459865 h 245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9115" h="2459865">
                <a:moveTo>
                  <a:pt x="115910" y="2459865"/>
                </a:moveTo>
                <a:lnTo>
                  <a:pt x="0" y="0"/>
                </a:lnTo>
                <a:lnTo>
                  <a:pt x="2176529" y="128789"/>
                </a:lnTo>
                <a:lnTo>
                  <a:pt x="3477296" y="463640"/>
                </a:lnTo>
                <a:lnTo>
                  <a:pt x="3709115" y="1159099"/>
                </a:lnTo>
                <a:lnTo>
                  <a:pt x="2150772" y="1313645"/>
                </a:lnTo>
                <a:lnTo>
                  <a:pt x="373487" y="2150772"/>
                </a:lnTo>
                <a:lnTo>
                  <a:pt x="115910" y="2459865"/>
                </a:lnTo>
                <a:close/>
              </a:path>
            </a:pathLst>
          </a:custGeom>
          <a:pattFill prst="lgGri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4250028" y="566670"/>
            <a:ext cx="4842457" cy="4134119"/>
          </a:xfrm>
          <a:custGeom>
            <a:avLst/>
            <a:gdLst>
              <a:gd name="connsiteX0" fmla="*/ 4198513 w 4842457"/>
              <a:gd name="connsiteY0" fmla="*/ 1429555 h 4134119"/>
              <a:gd name="connsiteX1" fmla="*/ 4662152 w 4842457"/>
              <a:gd name="connsiteY1" fmla="*/ 1390919 h 4134119"/>
              <a:gd name="connsiteX2" fmla="*/ 3747752 w 4842457"/>
              <a:gd name="connsiteY2" fmla="*/ 257578 h 4134119"/>
              <a:gd name="connsiteX3" fmla="*/ 3721995 w 4842457"/>
              <a:gd name="connsiteY3" fmla="*/ 0 h 4134119"/>
              <a:gd name="connsiteX4" fmla="*/ 2936383 w 4842457"/>
              <a:gd name="connsiteY4" fmla="*/ 12879 h 4134119"/>
              <a:gd name="connsiteX5" fmla="*/ 3052293 w 4842457"/>
              <a:gd name="connsiteY5" fmla="*/ 811369 h 4134119"/>
              <a:gd name="connsiteX6" fmla="*/ 2897747 w 4842457"/>
              <a:gd name="connsiteY6" fmla="*/ 1017431 h 4134119"/>
              <a:gd name="connsiteX7" fmla="*/ 2060620 w 4842457"/>
              <a:gd name="connsiteY7" fmla="*/ 721217 h 4134119"/>
              <a:gd name="connsiteX8" fmla="*/ 1867437 w 4842457"/>
              <a:gd name="connsiteY8" fmla="*/ 772733 h 4134119"/>
              <a:gd name="connsiteX9" fmla="*/ 1249251 w 4842457"/>
              <a:gd name="connsiteY9" fmla="*/ 244699 h 4134119"/>
              <a:gd name="connsiteX10" fmla="*/ 437882 w 4842457"/>
              <a:gd name="connsiteY10" fmla="*/ 386367 h 4134119"/>
              <a:gd name="connsiteX11" fmla="*/ 0 w 4842457"/>
              <a:gd name="connsiteY11" fmla="*/ 1957589 h 4134119"/>
              <a:gd name="connsiteX12" fmla="*/ 180304 w 4842457"/>
              <a:gd name="connsiteY12" fmla="*/ 4056845 h 4134119"/>
              <a:gd name="connsiteX13" fmla="*/ 618186 w 4842457"/>
              <a:gd name="connsiteY13" fmla="*/ 4134119 h 4134119"/>
              <a:gd name="connsiteX14" fmla="*/ 2653048 w 4842457"/>
              <a:gd name="connsiteY14" fmla="*/ 2833353 h 4134119"/>
              <a:gd name="connsiteX15" fmla="*/ 3142445 w 4842457"/>
              <a:gd name="connsiteY15" fmla="*/ 3618964 h 4134119"/>
              <a:gd name="connsiteX16" fmla="*/ 4481848 w 4842457"/>
              <a:gd name="connsiteY16" fmla="*/ 3696237 h 4134119"/>
              <a:gd name="connsiteX17" fmla="*/ 4842457 w 4842457"/>
              <a:gd name="connsiteY17" fmla="*/ 3567448 h 4134119"/>
              <a:gd name="connsiteX18" fmla="*/ 4842457 w 4842457"/>
              <a:gd name="connsiteY18" fmla="*/ 2949262 h 4134119"/>
              <a:gd name="connsiteX19" fmla="*/ 4404575 w 4842457"/>
              <a:gd name="connsiteY19" fmla="*/ 2949262 h 4134119"/>
              <a:gd name="connsiteX20" fmla="*/ 4031087 w 4842457"/>
              <a:gd name="connsiteY20" fmla="*/ 3335629 h 4134119"/>
              <a:gd name="connsiteX21" fmla="*/ 3438659 w 4842457"/>
              <a:gd name="connsiteY21" fmla="*/ 3271234 h 4134119"/>
              <a:gd name="connsiteX22" fmla="*/ 3090930 w 4842457"/>
              <a:gd name="connsiteY22" fmla="*/ 2485623 h 4134119"/>
              <a:gd name="connsiteX23" fmla="*/ 2975020 w 4842457"/>
              <a:gd name="connsiteY23" fmla="*/ 2434107 h 4134119"/>
              <a:gd name="connsiteX24" fmla="*/ 1674254 w 4842457"/>
              <a:gd name="connsiteY24" fmla="*/ 2962141 h 4134119"/>
              <a:gd name="connsiteX25" fmla="*/ 978795 w 4842457"/>
              <a:gd name="connsiteY25" fmla="*/ 3258355 h 4134119"/>
              <a:gd name="connsiteX26" fmla="*/ 592428 w 4842457"/>
              <a:gd name="connsiteY26" fmla="*/ 3528812 h 4134119"/>
              <a:gd name="connsiteX27" fmla="*/ 476518 w 4842457"/>
              <a:gd name="connsiteY27" fmla="*/ 940158 h 4134119"/>
              <a:gd name="connsiteX28" fmla="*/ 2562896 w 4842457"/>
              <a:gd name="connsiteY28" fmla="*/ 1068947 h 4134119"/>
              <a:gd name="connsiteX29" fmla="*/ 3889420 w 4842457"/>
              <a:gd name="connsiteY29" fmla="*/ 1339403 h 4134119"/>
              <a:gd name="connsiteX30" fmla="*/ 4198513 w 4842457"/>
              <a:gd name="connsiteY30" fmla="*/ 1429555 h 41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842457" h="4134119">
                <a:moveTo>
                  <a:pt x="4198513" y="1429555"/>
                </a:moveTo>
                <a:lnTo>
                  <a:pt x="4662152" y="1390919"/>
                </a:lnTo>
                <a:lnTo>
                  <a:pt x="3747752" y="257578"/>
                </a:lnTo>
                <a:lnTo>
                  <a:pt x="3721995" y="0"/>
                </a:lnTo>
                <a:lnTo>
                  <a:pt x="2936383" y="12879"/>
                </a:lnTo>
                <a:lnTo>
                  <a:pt x="3052293" y="811369"/>
                </a:lnTo>
                <a:lnTo>
                  <a:pt x="2897747" y="1017431"/>
                </a:lnTo>
                <a:lnTo>
                  <a:pt x="2060620" y="721217"/>
                </a:lnTo>
                <a:lnTo>
                  <a:pt x="1867437" y="772733"/>
                </a:lnTo>
                <a:lnTo>
                  <a:pt x="1249251" y="244699"/>
                </a:lnTo>
                <a:lnTo>
                  <a:pt x="437882" y="386367"/>
                </a:lnTo>
                <a:lnTo>
                  <a:pt x="0" y="1957589"/>
                </a:lnTo>
                <a:lnTo>
                  <a:pt x="180304" y="4056845"/>
                </a:lnTo>
                <a:lnTo>
                  <a:pt x="618186" y="4134119"/>
                </a:lnTo>
                <a:lnTo>
                  <a:pt x="2653048" y="2833353"/>
                </a:lnTo>
                <a:lnTo>
                  <a:pt x="3142445" y="3618964"/>
                </a:lnTo>
                <a:lnTo>
                  <a:pt x="4481848" y="3696237"/>
                </a:lnTo>
                <a:lnTo>
                  <a:pt x="4842457" y="3567448"/>
                </a:lnTo>
                <a:lnTo>
                  <a:pt x="4842457" y="2949262"/>
                </a:lnTo>
                <a:lnTo>
                  <a:pt x="4404575" y="2949262"/>
                </a:lnTo>
                <a:lnTo>
                  <a:pt x="4031087" y="3335629"/>
                </a:lnTo>
                <a:lnTo>
                  <a:pt x="3438659" y="3271234"/>
                </a:lnTo>
                <a:lnTo>
                  <a:pt x="3090930" y="2485623"/>
                </a:lnTo>
                <a:lnTo>
                  <a:pt x="2975020" y="2434107"/>
                </a:lnTo>
                <a:lnTo>
                  <a:pt x="1674254" y="2962141"/>
                </a:lnTo>
                <a:lnTo>
                  <a:pt x="978795" y="3258355"/>
                </a:lnTo>
                <a:lnTo>
                  <a:pt x="592428" y="3528812"/>
                </a:lnTo>
                <a:lnTo>
                  <a:pt x="476518" y="940158"/>
                </a:lnTo>
                <a:lnTo>
                  <a:pt x="2562896" y="1068947"/>
                </a:lnTo>
                <a:lnTo>
                  <a:pt x="3889420" y="1339403"/>
                </a:lnTo>
                <a:lnTo>
                  <a:pt x="4198513" y="1429555"/>
                </a:lnTo>
                <a:close/>
              </a:path>
            </a:pathLst>
          </a:custGeom>
          <a:pattFill prst="dashUp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4714623"/>
            <a:ext cx="539552" cy="432048"/>
          </a:xfrm>
          <a:prstGeom prst="rect">
            <a:avLst/>
          </a:prstGeom>
          <a:pattFill prst="lgGrid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2816279"/>
            <a:ext cx="576064" cy="432048"/>
          </a:xfrm>
          <a:prstGeom prst="rect">
            <a:avLst/>
          </a:prstGeom>
          <a:pattFill prst="dashUp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38855" y="4656263"/>
            <a:ext cx="12241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Village et forêt </a:t>
            </a:r>
            <a:r>
              <a:rPr lang="fr-FR" sz="1400" dirty="0" smtClean="0"/>
              <a:t>: </a:t>
            </a:r>
          </a:p>
          <a:p>
            <a:r>
              <a:rPr lang="fr-FR" sz="1400" dirty="0" smtClean="0"/>
              <a:t> habitat dispersé, cueillette, cultures et élevage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11560" y="2826159"/>
            <a:ext cx="11521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Rizières </a:t>
            </a:r>
            <a:r>
              <a:rPr lang="fr-FR" sz="1400" dirty="0" smtClean="0"/>
              <a:t>: riziculture en saison humide,  pâture en saison sèche</a:t>
            </a:r>
            <a:endParaRPr lang="fr-FR" sz="1400" dirty="0"/>
          </a:p>
        </p:txBody>
      </p:sp>
      <p:sp>
        <p:nvSpPr>
          <p:cNvPr id="28" name="Rectangle 27"/>
          <p:cNvSpPr/>
          <p:nvPr/>
        </p:nvSpPr>
        <p:spPr>
          <a:xfrm>
            <a:off x="2051720" y="548680"/>
            <a:ext cx="7092280" cy="55446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2866030" y="1799914"/>
            <a:ext cx="1257472" cy="575612"/>
          </a:xfrm>
          <a:custGeom>
            <a:avLst/>
            <a:gdLst>
              <a:gd name="connsiteX0" fmla="*/ 0 w 1257472"/>
              <a:gd name="connsiteY0" fmla="*/ 124420 h 575612"/>
              <a:gd name="connsiteX1" fmla="*/ 368489 w 1257472"/>
              <a:gd name="connsiteY1" fmla="*/ 28886 h 575612"/>
              <a:gd name="connsiteX2" fmla="*/ 614149 w 1257472"/>
              <a:gd name="connsiteY2" fmla="*/ 574796 h 575612"/>
              <a:gd name="connsiteX3" fmla="*/ 1201003 w 1257472"/>
              <a:gd name="connsiteY3" fmla="*/ 151716 h 575612"/>
              <a:gd name="connsiteX4" fmla="*/ 1201003 w 1257472"/>
              <a:gd name="connsiteY4" fmla="*/ 138068 h 5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472" h="575612">
                <a:moveTo>
                  <a:pt x="0" y="124420"/>
                </a:moveTo>
                <a:cubicBezTo>
                  <a:pt x="133065" y="39121"/>
                  <a:pt x="266131" y="-46177"/>
                  <a:pt x="368489" y="28886"/>
                </a:cubicBezTo>
                <a:cubicBezTo>
                  <a:pt x="470847" y="103949"/>
                  <a:pt x="475397" y="554324"/>
                  <a:pt x="614149" y="574796"/>
                </a:cubicBezTo>
                <a:cubicBezTo>
                  <a:pt x="752901" y="595268"/>
                  <a:pt x="1103194" y="224504"/>
                  <a:pt x="1201003" y="151716"/>
                </a:cubicBezTo>
                <a:cubicBezTo>
                  <a:pt x="1298812" y="78928"/>
                  <a:pt x="1249907" y="108498"/>
                  <a:pt x="1201003" y="138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2265528" y="4242635"/>
            <a:ext cx="1146412" cy="402236"/>
          </a:xfrm>
          <a:custGeom>
            <a:avLst/>
            <a:gdLst>
              <a:gd name="connsiteX0" fmla="*/ 0 w 1146412"/>
              <a:gd name="connsiteY0" fmla="*/ 192887 h 402236"/>
              <a:gd name="connsiteX1" fmla="*/ 450376 w 1146412"/>
              <a:gd name="connsiteY1" fmla="*/ 397604 h 402236"/>
              <a:gd name="connsiteX2" fmla="*/ 887105 w 1146412"/>
              <a:gd name="connsiteY2" fmla="*/ 15466 h 402236"/>
              <a:gd name="connsiteX3" fmla="*/ 1146412 w 1146412"/>
              <a:gd name="connsiteY3" fmla="*/ 111001 h 4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412" h="402236">
                <a:moveTo>
                  <a:pt x="0" y="192887"/>
                </a:moveTo>
                <a:cubicBezTo>
                  <a:pt x="151262" y="310030"/>
                  <a:pt x="302525" y="427174"/>
                  <a:pt x="450376" y="397604"/>
                </a:cubicBezTo>
                <a:cubicBezTo>
                  <a:pt x="598227" y="368034"/>
                  <a:pt x="771099" y="63233"/>
                  <a:pt x="887105" y="15466"/>
                </a:cubicBezTo>
                <a:cubicBezTo>
                  <a:pt x="1003111" y="-32301"/>
                  <a:pt x="1074761" y="39350"/>
                  <a:pt x="1146412" y="1110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4012442" y="5104263"/>
            <a:ext cx="518615" cy="818865"/>
          </a:xfrm>
          <a:custGeom>
            <a:avLst/>
            <a:gdLst>
              <a:gd name="connsiteX0" fmla="*/ 0 w 518615"/>
              <a:gd name="connsiteY0" fmla="*/ 818865 h 818865"/>
              <a:gd name="connsiteX1" fmla="*/ 382137 w 518615"/>
              <a:gd name="connsiteY1" fmla="*/ 436728 h 818865"/>
              <a:gd name="connsiteX2" fmla="*/ 272955 w 518615"/>
              <a:gd name="connsiteY2" fmla="*/ 122830 h 818865"/>
              <a:gd name="connsiteX3" fmla="*/ 518615 w 518615"/>
              <a:gd name="connsiteY3" fmla="*/ 0 h 81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5" h="818865">
                <a:moveTo>
                  <a:pt x="0" y="818865"/>
                </a:moveTo>
                <a:cubicBezTo>
                  <a:pt x="168322" y="685799"/>
                  <a:pt x="336645" y="552734"/>
                  <a:pt x="382137" y="436728"/>
                </a:cubicBezTo>
                <a:cubicBezTo>
                  <a:pt x="427629" y="320722"/>
                  <a:pt x="250209" y="195618"/>
                  <a:pt x="272955" y="122830"/>
                </a:cubicBezTo>
                <a:cubicBezTo>
                  <a:pt x="295701" y="50042"/>
                  <a:pt x="407158" y="25021"/>
                  <a:pt x="5186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0" y="1078858"/>
            <a:ext cx="529988" cy="272271"/>
          </a:xfrm>
          <a:custGeom>
            <a:avLst/>
            <a:gdLst>
              <a:gd name="connsiteX0" fmla="*/ 0 w 1257472"/>
              <a:gd name="connsiteY0" fmla="*/ 124420 h 575612"/>
              <a:gd name="connsiteX1" fmla="*/ 368489 w 1257472"/>
              <a:gd name="connsiteY1" fmla="*/ 28886 h 575612"/>
              <a:gd name="connsiteX2" fmla="*/ 614149 w 1257472"/>
              <a:gd name="connsiteY2" fmla="*/ 574796 h 575612"/>
              <a:gd name="connsiteX3" fmla="*/ 1201003 w 1257472"/>
              <a:gd name="connsiteY3" fmla="*/ 151716 h 575612"/>
              <a:gd name="connsiteX4" fmla="*/ 1201003 w 1257472"/>
              <a:gd name="connsiteY4" fmla="*/ 138068 h 57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472" h="575612">
                <a:moveTo>
                  <a:pt x="0" y="124420"/>
                </a:moveTo>
                <a:cubicBezTo>
                  <a:pt x="133065" y="39121"/>
                  <a:pt x="266131" y="-46177"/>
                  <a:pt x="368489" y="28886"/>
                </a:cubicBezTo>
                <a:cubicBezTo>
                  <a:pt x="470847" y="103949"/>
                  <a:pt x="475397" y="554324"/>
                  <a:pt x="614149" y="574796"/>
                </a:cubicBezTo>
                <a:cubicBezTo>
                  <a:pt x="752901" y="595268"/>
                  <a:pt x="1103194" y="224504"/>
                  <a:pt x="1201003" y="151716"/>
                </a:cubicBezTo>
                <a:cubicBezTo>
                  <a:pt x="1298812" y="78928"/>
                  <a:pt x="1249907" y="108498"/>
                  <a:pt x="1201003" y="138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82074" y="904099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Fleuve, marigots et </a:t>
            </a:r>
            <a:r>
              <a:rPr lang="fr-FR" sz="1600" dirty="0" err="1" smtClean="0"/>
              <a:t>bolongs</a:t>
            </a:r>
            <a:r>
              <a:rPr lang="fr-FR" sz="1600" dirty="0" smtClean="0"/>
              <a:t> </a:t>
            </a:r>
            <a:r>
              <a:rPr lang="fr-FR" sz="1400" dirty="0" smtClean="0"/>
              <a:t>: pêche, transport, mangrove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879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ée 5"/>
          <p:cNvSpPr/>
          <p:nvPr/>
        </p:nvSpPr>
        <p:spPr>
          <a:xfrm>
            <a:off x="261256" y="1451429"/>
            <a:ext cx="4601029" cy="4425579"/>
          </a:xfrm>
          <a:prstGeom prst="donut">
            <a:avLst>
              <a:gd name="adj" fmla="val 1993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21487" y="1737736"/>
            <a:ext cx="2162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fleuve et ses dépendances </a:t>
            </a:r>
            <a:r>
              <a:rPr lang="fr-FR" sz="2000" dirty="0" smtClean="0"/>
              <a:t>: </a:t>
            </a:r>
            <a:r>
              <a:rPr lang="fr-FR" sz="2000" i="1" dirty="0" smtClean="0"/>
              <a:t>marigots</a:t>
            </a:r>
            <a:r>
              <a:rPr lang="fr-FR" sz="2000" dirty="0" smtClean="0"/>
              <a:t>, </a:t>
            </a:r>
            <a:r>
              <a:rPr lang="fr-FR" sz="2000" i="1" dirty="0" err="1" smtClean="0"/>
              <a:t>bolongs</a:t>
            </a:r>
            <a:r>
              <a:rPr lang="fr-FR" sz="2000" dirty="0" smtClean="0"/>
              <a:t>, voies de circulation et zones de pêche.</a:t>
            </a:r>
          </a:p>
          <a:p>
            <a:endParaRPr lang="fr-FR" sz="2000" dirty="0" smtClean="0"/>
          </a:p>
          <a:p>
            <a:r>
              <a:rPr lang="fr-FR" sz="2000" i="1" dirty="0" smtClean="0"/>
              <a:t>Palétuviers</a:t>
            </a:r>
            <a:r>
              <a:rPr lang="fr-FR" sz="2000" dirty="0" smtClean="0"/>
              <a:t>, reproduction des poissons et bois pour la cuisson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465544" y="488516"/>
            <a:ext cx="6012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L’organisation de l’espace en milieu rural en Casamance</a:t>
            </a:r>
            <a:endParaRPr lang="fr-FR" sz="2000" dirty="0"/>
          </a:p>
        </p:txBody>
      </p:sp>
      <p:sp>
        <p:nvSpPr>
          <p:cNvPr id="10" name="Bouée 9"/>
          <p:cNvSpPr/>
          <p:nvPr/>
        </p:nvSpPr>
        <p:spPr>
          <a:xfrm>
            <a:off x="5512158" y="1790164"/>
            <a:ext cx="674505" cy="643943"/>
          </a:xfrm>
          <a:prstGeom prst="donut">
            <a:avLst>
              <a:gd name="adj" fmla="val 1993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ée 3"/>
          <p:cNvSpPr/>
          <p:nvPr/>
        </p:nvSpPr>
        <p:spPr>
          <a:xfrm>
            <a:off x="1204686" y="2394857"/>
            <a:ext cx="2685143" cy="2481942"/>
          </a:xfrm>
          <a:prstGeom prst="donut">
            <a:avLst>
              <a:gd name="adj" fmla="val 17055"/>
            </a:avLst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46539" y="1938152"/>
            <a:ext cx="2162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Les rizières </a:t>
            </a:r>
            <a:r>
              <a:rPr lang="fr-FR" sz="2000" dirty="0" smtClean="0"/>
              <a:t>: </a:t>
            </a:r>
            <a:endParaRPr lang="fr-FR" sz="2000" i="1" dirty="0"/>
          </a:p>
          <a:p>
            <a:r>
              <a:rPr lang="fr-FR" sz="2000" i="1" dirty="0" smtClean="0"/>
              <a:t>- culture pluviale durant la saison humide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i="1" dirty="0" smtClean="0"/>
              <a:t>- pâturage durant la saison sèche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465544" y="488516"/>
            <a:ext cx="6012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L’organisation de l’espace en milieu rural en Casamance</a:t>
            </a:r>
            <a:endParaRPr lang="fr-FR" sz="2000" dirty="0"/>
          </a:p>
        </p:txBody>
      </p:sp>
      <p:sp>
        <p:nvSpPr>
          <p:cNvPr id="7" name="Bouée 6"/>
          <p:cNvSpPr/>
          <p:nvPr/>
        </p:nvSpPr>
        <p:spPr>
          <a:xfrm>
            <a:off x="235498" y="1438550"/>
            <a:ext cx="4601029" cy="4425579"/>
          </a:xfrm>
          <a:prstGeom prst="donut">
            <a:avLst>
              <a:gd name="adj" fmla="val 1993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Bouée 9"/>
          <p:cNvSpPr/>
          <p:nvPr/>
        </p:nvSpPr>
        <p:spPr>
          <a:xfrm>
            <a:off x="5653825" y="1867436"/>
            <a:ext cx="667964" cy="689018"/>
          </a:xfrm>
          <a:prstGeom prst="donut">
            <a:avLst>
              <a:gd name="adj" fmla="val 17055"/>
            </a:avLst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288</Words>
  <Application>Microsoft Office PowerPoint</Application>
  <PresentationFormat>Affichage à l'écran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Kaguitte,  un village de Casamance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Kaguitte,  un village de Casamance</dc:title>
  <dc:creator>Alain</dc:creator>
  <cp:lastModifiedBy>Alain</cp:lastModifiedBy>
  <cp:revision>8</cp:revision>
  <dcterms:created xsi:type="dcterms:W3CDTF">2016-01-12T07:53:26Z</dcterms:created>
  <dcterms:modified xsi:type="dcterms:W3CDTF">2016-01-30T07:25:39Z</dcterms:modified>
</cp:coreProperties>
</file>