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5" r:id="rId6"/>
    <p:sldId id="262" r:id="rId7"/>
    <p:sldId id="263" r:id="rId8"/>
    <p:sldId id="266" r:id="rId9"/>
    <p:sldId id="269" r:id="rId10"/>
    <p:sldId id="267" r:id="rId11"/>
    <p:sldId id="268" r:id="rId12"/>
  </p:sldIdLst>
  <p:sldSz cx="9144000" cy="6858000" type="screen4x3"/>
  <p:notesSz cx="6881813" cy="96615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08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1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37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57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6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7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41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55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30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81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16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B1FA6-1457-4EDB-9E1E-6FEBEF27DE3C}" type="datetimeFigureOut">
              <a:rPr lang="fr-FR" smtClean="0"/>
              <a:t>10/01/2016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3D0B5-0453-408D-9006-60DFA1F950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06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Les régions françaises 2016 </a:t>
            </a:r>
            <a:br>
              <a:rPr lang="fr-FR" sz="4800" dirty="0" smtClean="0"/>
            </a:br>
            <a:r>
              <a:rPr lang="fr-FR" sz="4800" dirty="0" smtClean="0"/>
              <a:t>en schémas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774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22749" y="695459"/>
            <a:ext cx="811369" cy="528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322749" y="1262129"/>
            <a:ext cx="811369" cy="528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60620" y="1674253"/>
            <a:ext cx="579548" cy="5151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678807" y="1674253"/>
            <a:ext cx="553790" cy="5151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40158" y="2034862"/>
            <a:ext cx="1017431" cy="695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36978" y="2311659"/>
            <a:ext cx="731980" cy="908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361386" y="1867437"/>
            <a:ext cx="669701" cy="540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50773" y="4069724"/>
            <a:ext cx="1043188" cy="1287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717444" y="3348508"/>
            <a:ext cx="489396" cy="682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150772" y="3348507"/>
            <a:ext cx="528034" cy="682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245477" y="4275785"/>
            <a:ext cx="553791" cy="1223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835759" y="4275785"/>
            <a:ext cx="553791" cy="12213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30333" y="4443211"/>
            <a:ext cx="1030310" cy="10560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451538" y="3387144"/>
            <a:ext cx="579549" cy="811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095481" y="3400024"/>
            <a:ext cx="1081826" cy="798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786389" y="2498502"/>
            <a:ext cx="811370" cy="83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675031" y="2511380"/>
            <a:ext cx="540913" cy="824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250028" y="1519707"/>
            <a:ext cx="515155" cy="9015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842456" y="1519707"/>
            <a:ext cx="476519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357611" y="1519707"/>
            <a:ext cx="373488" cy="927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936383" y="2472744"/>
            <a:ext cx="772732" cy="811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950039" y="5344732"/>
            <a:ext cx="437882" cy="656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6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976"/>
            <a:ext cx="4140604" cy="375030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925" y="1120730"/>
            <a:ext cx="4791075" cy="41529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116687" y="6065949"/>
            <a:ext cx="3467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La nouvelle carte des régions françaises</a:t>
            </a:r>
          </a:p>
        </p:txBody>
      </p:sp>
    </p:spTree>
    <p:extLst>
      <p:ext uri="{BB962C8B-B14F-4D97-AF65-F5344CB8AC3E}">
        <p14:creationId xmlns:p14="http://schemas.microsoft.com/office/powerpoint/2010/main" val="84499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22749" y="695459"/>
            <a:ext cx="811369" cy="52803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322749" y="1262129"/>
            <a:ext cx="811369" cy="52803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60620" y="1674253"/>
            <a:ext cx="579548" cy="51515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678807" y="1674253"/>
            <a:ext cx="553790" cy="51515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40158" y="2034862"/>
            <a:ext cx="1017431" cy="695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36978" y="2311659"/>
            <a:ext cx="731980" cy="908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361386" y="1867437"/>
            <a:ext cx="669701" cy="540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50773" y="4069724"/>
            <a:ext cx="1043188" cy="1287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717444" y="3348508"/>
            <a:ext cx="489396" cy="6825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150772" y="3348507"/>
            <a:ext cx="528034" cy="6825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245477" y="4275785"/>
            <a:ext cx="553791" cy="122349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835759" y="4275785"/>
            <a:ext cx="553791" cy="12213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30333" y="4443211"/>
            <a:ext cx="1030310" cy="10560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451538" y="3387144"/>
            <a:ext cx="579549" cy="811369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095481" y="3400024"/>
            <a:ext cx="1081826" cy="798490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786389" y="2498502"/>
            <a:ext cx="811370" cy="83712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675031" y="2511380"/>
            <a:ext cx="540913" cy="8242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250028" y="1519707"/>
            <a:ext cx="515155" cy="90152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842456" y="1519707"/>
            <a:ext cx="476519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357611" y="1519707"/>
            <a:ext cx="373488" cy="92727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936383" y="2472744"/>
            <a:ext cx="772732" cy="811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950039" y="5344732"/>
            <a:ext cx="437882" cy="656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451538" y="772732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NPC</a:t>
            </a:r>
            <a:endParaRPr lang="fr-FR" sz="1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462271" y="1324377"/>
            <a:ext cx="474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Pic.</a:t>
            </a:r>
            <a:endParaRPr lang="fr-FR" sz="1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344732" y="1841679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Als.</a:t>
            </a:r>
            <a:endParaRPr lang="fr-FR" sz="1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853188" y="1839533"/>
            <a:ext cx="483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Lor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288665" y="1712889"/>
            <a:ext cx="531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Ch.</a:t>
            </a:r>
          </a:p>
          <a:p>
            <a:r>
              <a:rPr lang="fr-FR" sz="1600" dirty="0" err="1" smtClean="0"/>
              <a:t>Ard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2112135" y="1777285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H N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717443" y="1777285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B N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120463" y="2202288"/>
            <a:ext cx="588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Bret.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073498" y="2524259"/>
            <a:ext cx="684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Pays L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464418" y="1970468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Idf</a:t>
            </a:r>
            <a:endParaRPr lang="fr-FR" sz="1600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2987898" y="2704564"/>
            <a:ext cx="742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Centre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925910" y="2689540"/>
            <a:ext cx="462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Brg</a:t>
            </a:r>
            <a:endParaRPr lang="fr-FR" sz="1600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4644980" y="2700273"/>
            <a:ext cx="50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Fr C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125013" y="3541690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 Ch</a:t>
            </a:r>
            <a:r>
              <a:rPr lang="fr-FR" sz="1600" dirty="0"/>
              <a:t>.</a:t>
            </a:r>
            <a:endParaRPr lang="fr-FR" sz="1600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2663779" y="3552423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Lim.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382591" y="4443211"/>
            <a:ext cx="518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Aqu</a:t>
            </a:r>
            <a:endParaRPr lang="fr-FR" sz="1600" dirty="0" smtClean="0"/>
          </a:p>
        </p:txBody>
      </p:sp>
      <p:sp>
        <p:nvSpPr>
          <p:cNvPr id="41" name="ZoneTexte 40"/>
          <p:cNvSpPr txBox="1"/>
          <p:nvPr/>
        </p:nvSpPr>
        <p:spPr>
          <a:xfrm>
            <a:off x="3490175" y="3618963"/>
            <a:ext cx="538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Auv</a:t>
            </a:r>
            <a:r>
              <a:rPr lang="fr-FR" sz="1600" dirty="0" smtClean="0"/>
              <a:t>.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185634" y="3618963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Rh Alpes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546242" y="4713667"/>
            <a:ext cx="620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PACA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928056" y="4675031"/>
            <a:ext cx="429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 R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296991" y="4675032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M P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014433" y="549927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614411" y="6349285"/>
            <a:ext cx="269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2016 : la refonte régionale</a:t>
            </a:r>
          </a:p>
        </p:txBody>
      </p:sp>
    </p:spTree>
    <p:extLst>
      <p:ext uri="{BB962C8B-B14F-4D97-AF65-F5344CB8AC3E}">
        <p14:creationId xmlns:p14="http://schemas.microsoft.com/office/powerpoint/2010/main" val="142782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40158" y="2034862"/>
            <a:ext cx="1017431" cy="695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36978" y="2311659"/>
            <a:ext cx="731980" cy="908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00022" y="1867437"/>
            <a:ext cx="669701" cy="540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30333" y="4404575"/>
            <a:ext cx="1030310" cy="1133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936383" y="2472744"/>
            <a:ext cx="772732" cy="811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950039" y="5344732"/>
            <a:ext cx="437882" cy="656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120463" y="2202288"/>
            <a:ext cx="588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Bret.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073498" y="2524259"/>
            <a:ext cx="684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Pays L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464418" y="1970468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Idf</a:t>
            </a:r>
            <a:endParaRPr lang="fr-FR" sz="1600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2987898" y="2704564"/>
            <a:ext cx="742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Centre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490175" y="3618963"/>
            <a:ext cx="538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Auv</a:t>
            </a:r>
            <a:r>
              <a:rPr lang="fr-FR" sz="1600" dirty="0" smtClean="0"/>
              <a:t>.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185634" y="3618963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Rh Alpes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546242" y="4713667"/>
            <a:ext cx="620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PACA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014433" y="549927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</a:t>
            </a:r>
          </a:p>
        </p:txBody>
      </p:sp>
      <p:sp>
        <p:nvSpPr>
          <p:cNvPr id="2" name="Rectangle 1"/>
          <p:cNvSpPr/>
          <p:nvPr/>
        </p:nvSpPr>
        <p:spPr>
          <a:xfrm>
            <a:off x="3284113" y="656823"/>
            <a:ext cx="888642" cy="1159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224271" y="1403797"/>
            <a:ext cx="1584101" cy="100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3773510" y="2446986"/>
            <a:ext cx="1493949" cy="875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335628" y="3374265"/>
            <a:ext cx="1893195" cy="8500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3219719" y="4275785"/>
            <a:ext cx="1171978" cy="1262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2034862" y="1635617"/>
            <a:ext cx="1171977" cy="605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2009105" y="3348506"/>
            <a:ext cx="1159098" cy="2073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2266681" y="176440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Norm</a:t>
            </a:r>
            <a:endParaRPr lang="fr-FR" sz="1600" dirty="0" smtClean="0"/>
          </a:p>
        </p:txBody>
      </p:sp>
      <p:sp>
        <p:nvSpPr>
          <p:cNvPr id="54" name="ZoneTexte 53"/>
          <p:cNvSpPr txBox="1"/>
          <p:nvPr/>
        </p:nvSpPr>
        <p:spPr>
          <a:xfrm>
            <a:off x="4533364" y="1700011"/>
            <a:ext cx="989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Grand Est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3425780" y="1030310"/>
            <a:ext cx="603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Nord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3490174" y="4675030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Midi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4005330" y="2678805"/>
            <a:ext cx="1036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Centre Est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112136" y="4018208"/>
            <a:ext cx="1033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Sud Ouest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2657036" y="6286793"/>
            <a:ext cx="3417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Les régions françaises à partir de 2016</a:t>
            </a:r>
          </a:p>
        </p:txBody>
      </p:sp>
    </p:spTree>
    <p:extLst>
      <p:ext uri="{BB962C8B-B14F-4D97-AF65-F5344CB8AC3E}">
        <p14:creationId xmlns:p14="http://schemas.microsoft.com/office/powerpoint/2010/main" val="40910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 animBg="1"/>
      <p:bldP spid="23" grpId="0" animBg="1"/>
      <p:bldP spid="24" grpId="0" animBg="1"/>
      <p:bldP spid="32" grpId="0"/>
      <p:bldP spid="33" grpId="0"/>
      <p:bldP spid="34" grpId="0"/>
      <p:bldP spid="35" grpId="0"/>
      <p:bldP spid="41" grpId="0"/>
      <p:bldP spid="42" grpId="0"/>
      <p:bldP spid="43" grpId="0"/>
      <p:bldP spid="46" grpId="0"/>
      <p:bldP spid="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40158" y="2034862"/>
            <a:ext cx="1017431" cy="695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36978" y="2311659"/>
            <a:ext cx="731980" cy="908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00022" y="1867437"/>
            <a:ext cx="669701" cy="540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30333" y="4417454"/>
            <a:ext cx="1030310" cy="11204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936383" y="2472744"/>
            <a:ext cx="772732" cy="811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950039" y="5344732"/>
            <a:ext cx="437882" cy="656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284113" y="656823"/>
            <a:ext cx="888642" cy="1159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224271" y="1403797"/>
            <a:ext cx="1584101" cy="100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3773510" y="2446986"/>
            <a:ext cx="1493949" cy="875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335628" y="3374265"/>
            <a:ext cx="1893195" cy="8500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3219719" y="4275785"/>
            <a:ext cx="1171978" cy="1262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2034862" y="1635617"/>
            <a:ext cx="1171977" cy="605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2009105" y="3348506"/>
            <a:ext cx="1159098" cy="2073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3609976" y="1976437"/>
            <a:ext cx="261460" cy="26289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654649" y="699752"/>
            <a:ext cx="162971" cy="157498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361279" y="263523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601559" y="178941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736439" y="170178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627729" y="230757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096359" y="270762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088739" y="483741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271869" y="281430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3487009" y="519555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4870039" y="5389862"/>
            <a:ext cx="162971" cy="157498"/>
          </a:xfrm>
          <a:prstGeom prst="ellipse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4687159" y="3778232"/>
            <a:ext cx="162971" cy="157498"/>
          </a:xfrm>
          <a:prstGeom prst="ellipse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777740" y="1920240"/>
            <a:ext cx="97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Strasbourg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501390" y="838200"/>
            <a:ext cx="474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Lille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2004060" y="2781300"/>
            <a:ext cx="698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Nantes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2019300" y="4499610"/>
            <a:ext cx="881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Bordeaux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3337560" y="4834890"/>
            <a:ext cx="837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Toulouse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484370" y="5055870"/>
            <a:ext cx="859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Marseille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179570" y="3562350"/>
            <a:ext cx="521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Lyon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1154430" y="2411730"/>
            <a:ext cx="6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Rennes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86250" y="2891790"/>
            <a:ext cx="513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Dijon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080825" y="2779248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Orl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2435762" y="1829972"/>
            <a:ext cx="583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Rouen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2919211" y="6290669"/>
            <a:ext cx="2176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Les capitales régionales</a:t>
            </a:r>
          </a:p>
        </p:txBody>
      </p:sp>
      <p:sp>
        <p:nvSpPr>
          <p:cNvPr id="73" name="Ellipse 72"/>
          <p:cNvSpPr/>
          <p:nvPr/>
        </p:nvSpPr>
        <p:spPr>
          <a:xfrm>
            <a:off x="5955889" y="579007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970757" y="5710930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Ajaccio</a:t>
            </a:r>
          </a:p>
        </p:txBody>
      </p:sp>
      <p:sp>
        <p:nvSpPr>
          <p:cNvPr id="41" name="Ellipse 40"/>
          <p:cNvSpPr/>
          <p:nvPr/>
        </p:nvSpPr>
        <p:spPr>
          <a:xfrm>
            <a:off x="6840427" y="1304589"/>
            <a:ext cx="261460" cy="26289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7122019" y="1249251"/>
            <a:ext cx="1751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&gt;  10</a:t>
            </a:r>
          </a:p>
        </p:txBody>
      </p:sp>
      <p:sp>
        <p:nvSpPr>
          <p:cNvPr id="43" name="Ellipse 42"/>
          <p:cNvSpPr/>
          <p:nvPr/>
        </p:nvSpPr>
        <p:spPr>
          <a:xfrm>
            <a:off x="6913057" y="1921528"/>
            <a:ext cx="162971" cy="157498"/>
          </a:xfrm>
          <a:prstGeom prst="ellipse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7158509" y="1800896"/>
            <a:ext cx="1751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&gt;  1</a:t>
            </a:r>
          </a:p>
        </p:txBody>
      </p:sp>
      <p:sp>
        <p:nvSpPr>
          <p:cNvPr id="46" name="Ellipse 45"/>
          <p:cNvSpPr/>
          <p:nvPr/>
        </p:nvSpPr>
        <p:spPr>
          <a:xfrm>
            <a:off x="6900179" y="2469846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7182120" y="2391178"/>
            <a:ext cx="1751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Entre 0,5 et 1</a:t>
            </a:r>
          </a:p>
        </p:txBody>
      </p:sp>
      <p:sp>
        <p:nvSpPr>
          <p:cNvPr id="54" name="Ellipse 53"/>
          <p:cNvSpPr/>
          <p:nvPr/>
        </p:nvSpPr>
        <p:spPr>
          <a:xfrm>
            <a:off x="6922771" y="3018218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7179973" y="2878429"/>
            <a:ext cx="1751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&lt; 0,5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568226" y="566670"/>
            <a:ext cx="1811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Nb d’</a:t>
            </a:r>
            <a:r>
              <a:rPr lang="fr-FR" sz="1600" dirty="0" err="1" smtClean="0"/>
              <a:t>hab</a:t>
            </a:r>
            <a:r>
              <a:rPr lang="fr-FR" sz="1600" dirty="0" smtClean="0"/>
              <a:t> en million</a:t>
            </a:r>
          </a:p>
        </p:txBody>
      </p:sp>
      <p:sp>
        <p:nvSpPr>
          <p:cNvPr id="56" name="Ellipse 55"/>
          <p:cNvSpPr/>
          <p:nvPr/>
        </p:nvSpPr>
        <p:spPr>
          <a:xfrm>
            <a:off x="6984052" y="350836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7190705" y="3327043"/>
            <a:ext cx="1751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0,05</a:t>
            </a:r>
          </a:p>
        </p:txBody>
      </p:sp>
    </p:spTree>
    <p:extLst>
      <p:ext uri="{BB962C8B-B14F-4D97-AF65-F5344CB8AC3E}">
        <p14:creationId xmlns:p14="http://schemas.microsoft.com/office/powerpoint/2010/main" val="305690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 animBg="1"/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5" grpId="0" animBg="1"/>
      <p:bldP spid="59" grpId="0" animBg="1"/>
      <p:bldP spid="60" grpId="0" animBg="1"/>
      <p:bldP spid="61" grpId="0" animBg="1"/>
      <p:bldP spid="4" grpId="0"/>
      <p:bldP spid="62" grpId="0"/>
      <p:bldP spid="64" grpId="0"/>
      <p:bldP spid="65" grpId="0"/>
      <p:bldP spid="66" grpId="0"/>
      <p:bldP spid="67" grpId="0"/>
      <p:bldP spid="68" grpId="0"/>
      <p:bldP spid="70" grpId="0"/>
      <p:bldP spid="5" grpId="0"/>
      <p:bldP spid="6" grpId="0"/>
      <p:bldP spid="71" grpId="0"/>
      <p:bldP spid="73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40158" y="2034862"/>
            <a:ext cx="1017431" cy="695459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36978" y="2311659"/>
            <a:ext cx="731980" cy="908060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00022" y="1867437"/>
            <a:ext cx="669701" cy="54091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56089" y="4559121"/>
            <a:ext cx="1004553" cy="978794"/>
          </a:xfrm>
          <a:prstGeom prst="rect">
            <a:avLst/>
          </a:prstGeom>
          <a:pattFill prst="dotGrid">
            <a:fgClr>
              <a:srgbClr val="0070C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936383" y="2472744"/>
            <a:ext cx="772732" cy="811369"/>
          </a:xfrm>
          <a:prstGeom prst="rect">
            <a:avLst/>
          </a:prstGeom>
          <a:pattFill prst="pct5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950039" y="5344732"/>
            <a:ext cx="437882" cy="65682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284113" y="656823"/>
            <a:ext cx="888642" cy="1081825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224271" y="1403797"/>
            <a:ext cx="1584101" cy="1004552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3773510" y="2472744"/>
            <a:ext cx="1493949" cy="850005"/>
          </a:xfrm>
          <a:prstGeom prst="rect">
            <a:avLst/>
          </a:prstGeom>
          <a:pattFill prst="pct5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335628" y="3374265"/>
            <a:ext cx="1893195" cy="850005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3219719" y="4275785"/>
            <a:ext cx="1171978" cy="1262130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2034862" y="1635617"/>
            <a:ext cx="1171977" cy="605307"/>
          </a:xfrm>
          <a:prstGeom prst="rect">
            <a:avLst/>
          </a:prstGeom>
          <a:pattFill prst="pct5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2009105" y="3348506"/>
            <a:ext cx="1159098" cy="2073499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3609976" y="1976437"/>
            <a:ext cx="261460" cy="26289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654649" y="699752"/>
            <a:ext cx="162971" cy="157498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361279" y="263523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601559" y="178941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736439" y="170178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627729" y="230757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096359" y="270762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088739" y="483741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271869" y="281430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3487009" y="519555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4870039" y="5389862"/>
            <a:ext cx="162971" cy="157498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4687159" y="3778232"/>
            <a:ext cx="162971" cy="157498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777740" y="1920240"/>
            <a:ext cx="97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Strasbourg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501390" y="838200"/>
            <a:ext cx="474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Lille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2004060" y="2781300"/>
            <a:ext cx="698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Nantes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2019300" y="4499610"/>
            <a:ext cx="881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Bordeaux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3337560" y="4834890"/>
            <a:ext cx="837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Toulouse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484370" y="5055870"/>
            <a:ext cx="859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Marseille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179570" y="3562350"/>
            <a:ext cx="521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Lyon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1154430" y="2411730"/>
            <a:ext cx="6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Rennes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86250" y="2891790"/>
            <a:ext cx="513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Dijon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080825" y="2779248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Orl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2435762" y="1829972"/>
            <a:ext cx="583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Rouen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2610117" y="5891424"/>
            <a:ext cx="2391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Une typologie des régions</a:t>
            </a:r>
          </a:p>
        </p:txBody>
      </p:sp>
      <p:sp>
        <p:nvSpPr>
          <p:cNvPr id="73" name="Ellipse 72"/>
          <p:cNvSpPr/>
          <p:nvPr/>
        </p:nvSpPr>
        <p:spPr>
          <a:xfrm>
            <a:off x="5955889" y="579007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816211" y="6110176"/>
            <a:ext cx="5757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Ajaccio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Le nouveau découpage des régions françaises est donc très peu fonctionnel et ne tient pas véritablement compte de l’organisation de l’espace français. On voit mal comment certains grands ensembles géographiques </a:t>
            </a:r>
            <a:r>
              <a:rPr lang="fr-FR" sz="1200" i="1" dirty="0" smtClean="0"/>
              <a:t>pourront </a:t>
            </a:r>
            <a:r>
              <a:rPr lang="fr-FR" sz="1200" i="1" dirty="0"/>
              <a:t>demain être aménagés de façon cohérente.</a:t>
            </a:r>
            <a:endParaRPr lang="fr-FR" sz="1200" i="1" dirty="0" smtClean="0"/>
          </a:p>
        </p:txBody>
      </p:sp>
      <p:sp>
        <p:nvSpPr>
          <p:cNvPr id="13" name="ZoneTexte 12"/>
          <p:cNvSpPr txBox="1"/>
          <p:nvPr/>
        </p:nvSpPr>
        <p:spPr>
          <a:xfrm>
            <a:off x="1210613" y="6462417"/>
            <a:ext cx="46474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D’après http://geoconfluences.ens-lyon.fr/actualites/eclairage/regions-francaises</a:t>
            </a:r>
            <a:endParaRPr lang="fr-FR" sz="1050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7044744" y="1146220"/>
            <a:ext cx="209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</a:t>
            </a:r>
            <a:r>
              <a:rPr lang="fr-FR" sz="1400" dirty="0" smtClean="0"/>
              <a:t>ne région à la taille d’une capitale</a:t>
            </a:r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6452316" y="502276"/>
            <a:ext cx="12879" cy="6355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643352" y="1275009"/>
            <a:ext cx="311240" cy="2554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578958" y="2277413"/>
            <a:ext cx="414271" cy="3498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7044744" y="2290294"/>
            <a:ext cx="2099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U</a:t>
            </a:r>
            <a:r>
              <a:rPr lang="fr-FR" sz="1400" dirty="0" smtClean="0"/>
              <a:t>ne région insulaire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591837" y="1723622"/>
            <a:ext cx="388513" cy="34987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6516709" y="641798"/>
            <a:ext cx="2627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Des régions fonctionnelles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7068356" y="1672106"/>
            <a:ext cx="2075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régions intégrées autour d’une métropole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6516709" y="2867696"/>
            <a:ext cx="262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Des régions en manque de cohérence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630474" y="4544095"/>
            <a:ext cx="375633" cy="324118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7044744" y="4490435"/>
            <a:ext cx="2099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Région organisée autour d’une métropole mais mal intégrée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617594" y="3668334"/>
            <a:ext cx="401391" cy="362754"/>
          </a:xfrm>
          <a:prstGeom prst="rect">
            <a:avLst/>
          </a:prstGeom>
          <a:pattFill prst="pct5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7044744" y="3612525"/>
            <a:ext cx="2099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Région sans véritable métropole, sous l’influence parisienne</a:t>
            </a:r>
          </a:p>
        </p:txBody>
      </p:sp>
    </p:spTree>
    <p:extLst>
      <p:ext uri="{BB962C8B-B14F-4D97-AF65-F5344CB8AC3E}">
        <p14:creationId xmlns:p14="http://schemas.microsoft.com/office/powerpoint/2010/main" val="29669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 animBg="1"/>
      <p:bldP spid="23" grpId="0" animBg="1"/>
      <p:bldP spid="24" grpId="0" animBg="1"/>
      <p:bldP spid="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3" grpId="0" animBg="1"/>
      <p:bldP spid="30" grpId="0" animBg="1"/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5" grpId="0" animBg="1"/>
      <p:bldP spid="59" grpId="0" animBg="1"/>
      <p:bldP spid="60" grpId="0" animBg="1"/>
      <p:bldP spid="61" grpId="0" animBg="1"/>
      <p:bldP spid="4" grpId="0"/>
      <p:bldP spid="62" grpId="0"/>
      <p:bldP spid="64" grpId="0"/>
      <p:bldP spid="65" grpId="0"/>
      <p:bldP spid="66" grpId="0"/>
      <p:bldP spid="67" grpId="0"/>
      <p:bldP spid="68" grpId="0"/>
      <p:bldP spid="70" grpId="0"/>
      <p:bldP spid="5" grpId="0"/>
      <p:bldP spid="6" grpId="0"/>
      <p:bldP spid="71" grpId="0"/>
      <p:bldP spid="73" grpId="0" animBg="1"/>
      <p:bldP spid="10" grpId="0"/>
      <p:bldP spid="14" grpId="0"/>
      <p:bldP spid="53" grpId="0" animBg="1"/>
      <p:bldP spid="54" grpId="0" animBg="1"/>
      <p:bldP spid="55" grpId="0"/>
      <p:bldP spid="56" grpId="0" animBg="1"/>
      <p:bldP spid="57" grpId="0"/>
      <p:bldP spid="58" grpId="0"/>
      <p:bldP spid="63" grpId="0"/>
      <p:bldP spid="69" grpId="0" animBg="1"/>
      <p:bldP spid="74" grpId="0"/>
      <p:bldP spid="75" grpId="0" animBg="1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36978" y="2311659"/>
            <a:ext cx="731980" cy="90806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00022" y="1867437"/>
            <a:ext cx="669701" cy="54091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30333" y="4494727"/>
            <a:ext cx="1030310" cy="104318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284113" y="656823"/>
            <a:ext cx="888642" cy="11590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224271" y="1403797"/>
            <a:ext cx="1584101" cy="100455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335628" y="3374265"/>
            <a:ext cx="1893195" cy="85000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2034862" y="1635617"/>
            <a:ext cx="1171977" cy="60530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40158" y="2034862"/>
            <a:ext cx="1017431" cy="695459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936383" y="2472744"/>
            <a:ext cx="772732" cy="811369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950039" y="5344732"/>
            <a:ext cx="437882" cy="65682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120463" y="2202288"/>
            <a:ext cx="588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Bret.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073498" y="2524259"/>
            <a:ext cx="684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Pays L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464418" y="1970468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Idf</a:t>
            </a:r>
            <a:endParaRPr lang="fr-FR" sz="1600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2987898" y="2704564"/>
            <a:ext cx="742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Centre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490175" y="3618963"/>
            <a:ext cx="538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Auv</a:t>
            </a:r>
            <a:r>
              <a:rPr lang="fr-FR" sz="1600" dirty="0" smtClean="0"/>
              <a:t>.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4185634" y="3618963"/>
            <a:ext cx="90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Rh Alpes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546242" y="4713667"/>
            <a:ext cx="620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PACA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014433" y="5499279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73510" y="2446986"/>
            <a:ext cx="1493949" cy="875763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3219719" y="4275785"/>
            <a:ext cx="1171978" cy="1262130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2009105" y="3348506"/>
            <a:ext cx="1159098" cy="2073499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2266681" y="176440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Norm</a:t>
            </a:r>
            <a:endParaRPr lang="fr-FR" sz="1600" dirty="0" smtClean="0"/>
          </a:p>
        </p:txBody>
      </p:sp>
      <p:sp>
        <p:nvSpPr>
          <p:cNvPr id="54" name="ZoneTexte 53"/>
          <p:cNvSpPr txBox="1"/>
          <p:nvPr/>
        </p:nvSpPr>
        <p:spPr>
          <a:xfrm>
            <a:off x="4533364" y="1700011"/>
            <a:ext cx="989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Grand Est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3425780" y="1030310"/>
            <a:ext cx="603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Nord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3490174" y="4675030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Midi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4005330" y="2678805"/>
            <a:ext cx="1036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Centre Est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112136" y="4018208"/>
            <a:ext cx="1033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Sud Ouest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2891497" y="6275070"/>
            <a:ext cx="2913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Les élections régionales de 2015</a:t>
            </a:r>
          </a:p>
        </p:txBody>
      </p:sp>
      <p:sp>
        <p:nvSpPr>
          <p:cNvPr id="3" name="Rectangle 2"/>
          <p:cNvSpPr/>
          <p:nvPr/>
        </p:nvSpPr>
        <p:spPr>
          <a:xfrm>
            <a:off x="7022123" y="2145323"/>
            <a:ext cx="398585" cy="26963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7022123" y="2508738"/>
            <a:ext cx="398585" cy="269631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022123" y="2860430"/>
            <a:ext cx="386862" cy="2696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491046" y="2121877"/>
            <a:ext cx="3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LR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479323" y="2497016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UG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491046" y="2836985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Ind</a:t>
            </a:r>
            <a:endParaRPr 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2605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30658" y="1618195"/>
            <a:ext cx="1855188" cy="1791431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7416058" y="8375966"/>
            <a:ext cx="437882" cy="656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976393" y="1801517"/>
            <a:ext cx="588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Bret.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921790" y="2590423"/>
            <a:ext cx="684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Pays L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874576" y="2233091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Idf</a:t>
            </a:r>
            <a:endParaRPr lang="fr-FR" sz="1600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2836189" y="3770967"/>
            <a:ext cx="742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Centre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4403582" y="3785669"/>
            <a:ext cx="1208256" cy="671966"/>
            <a:chOff x="4853033" y="3894157"/>
            <a:chExt cx="1208256" cy="671966"/>
          </a:xfrm>
        </p:grpSpPr>
        <p:sp>
          <p:nvSpPr>
            <p:cNvPr id="41" name="ZoneTexte 40"/>
            <p:cNvSpPr txBox="1"/>
            <p:nvPr/>
          </p:nvSpPr>
          <p:spPr>
            <a:xfrm>
              <a:off x="4853033" y="3894157"/>
              <a:ext cx="5380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err="1" smtClean="0"/>
                <a:t>Auv</a:t>
              </a:r>
              <a:r>
                <a:rPr lang="fr-FR" sz="1600" dirty="0" smtClean="0"/>
                <a:t>.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5155272" y="4227569"/>
              <a:ext cx="9060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Rh Alpes</a:t>
              </a:r>
            </a:p>
          </p:txBody>
        </p:sp>
      </p:grpSp>
      <p:sp>
        <p:nvSpPr>
          <p:cNvPr id="43" name="ZoneTexte 42"/>
          <p:cNvSpPr txBox="1"/>
          <p:nvPr/>
        </p:nvSpPr>
        <p:spPr>
          <a:xfrm>
            <a:off x="5120077" y="5305386"/>
            <a:ext cx="620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PACA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151136" y="5792754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05566" y="-2117245"/>
            <a:ext cx="1584101" cy="100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4310316" y="3518802"/>
            <a:ext cx="1374212" cy="13552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0" y="-1786889"/>
            <a:ext cx="1171977" cy="605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1952786" y="1379331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/>
              <a:t>Norm</a:t>
            </a:r>
            <a:endParaRPr lang="fr-FR" sz="1600" dirty="0" smtClean="0"/>
          </a:p>
        </p:txBody>
      </p:sp>
      <p:sp>
        <p:nvSpPr>
          <p:cNvPr id="54" name="ZoneTexte 53"/>
          <p:cNvSpPr txBox="1"/>
          <p:nvPr/>
        </p:nvSpPr>
        <p:spPr>
          <a:xfrm>
            <a:off x="6071272" y="1989314"/>
            <a:ext cx="989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Grand Est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3747072" y="868174"/>
            <a:ext cx="603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Nord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3645950" y="5326077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Midi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5161345" y="2538127"/>
            <a:ext cx="759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Centre Est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014780" y="4898831"/>
            <a:ext cx="1033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Sud Ouest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3537260" y="6356337"/>
            <a:ext cx="1225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Population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90828"/>
            <a:ext cx="1779401" cy="1467172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3564609" y="478553"/>
            <a:ext cx="1109945" cy="10402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12195" y="4552025"/>
            <a:ext cx="1109945" cy="10402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342466" y="4936898"/>
            <a:ext cx="1109945" cy="10402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977180" y="1589265"/>
            <a:ext cx="1109945" cy="10402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4892298" y="4998893"/>
            <a:ext cx="1109945" cy="10402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867545" y="2346100"/>
            <a:ext cx="782665" cy="75356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1911457" y="1212140"/>
            <a:ext cx="782665" cy="75356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901484" y="1488527"/>
            <a:ext cx="782665" cy="75356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5135105" y="2374513"/>
            <a:ext cx="782665" cy="75356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2794860" y="3536886"/>
            <a:ext cx="782665" cy="75356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245817" y="6121830"/>
            <a:ext cx="108488" cy="10848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7020732" y="4479010"/>
            <a:ext cx="2123268" cy="2378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7173134" y="4932250"/>
            <a:ext cx="1855188" cy="1791431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7422893" y="5143541"/>
            <a:ext cx="1374212" cy="13552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7570922" y="5306277"/>
            <a:ext cx="1109945" cy="10402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7736237" y="5456093"/>
            <a:ext cx="782665" cy="75356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8025539" y="5793783"/>
            <a:ext cx="108488" cy="10848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051728" y="4633993"/>
            <a:ext cx="402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12 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7219627" y="5003370"/>
            <a:ext cx="402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&lt;8 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7465016" y="5155770"/>
            <a:ext cx="402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&lt;6 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7710407" y="5447655"/>
            <a:ext cx="402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&lt;4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656163" y="4479010"/>
            <a:ext cx="1189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En million d’</a:t>
            </a:r>
            <a:r>
              <a:rPr lang="fr-FR" sz="1200" dirty="0" err="1" smtClean="0"/>
              <a:t>hab</a:t>
            </a:r>
            <a:endParaRPr lang="fr-FR" sz="1200" dirty="0" smtClean="0"/>
          </a:p>
        </p:txBody>
      </p:sp>
    </p:spTree>
    <p:extLst>
      <p:ext uri="{BB962C8B-B14F-4D97-AF65-F5344CB8AC3E}">
        <p14:creationId xmlns:p14="http://schemas.microsoft.com/office/powerpoint/2010/main" val="174311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/>
      <p:bldP spid="33" grpId="0"/>
      <p:bldP spid="34" grpId="0"/>
      <p:bldP spid="35" grpId="0"/>
      <p:bldP spid="43" grpId="0"/>
      <p:bldP spid="46" grpId="0"/>
      <p:bldP spid="49" grpId="0" animBg="1"/>
      <p:bldP spid="53" grpId="0"/>
      <p:bldP spid="54" grpId="0"/>
      <p:bldP spid="55" grpId="0"/>
      <p:bldP spid="56" grpId="0"/>
      <p:bldP spid="57" grpId="0"/>
      <p:bldP spid="58" grpId="0"/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60" grpId="0" animBg="1"/>
      <p:bldP spid="61" grpId="0" animBg="1"/>
      <p:bldP spid="5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10" grpId="0"/>
      <p:bldP spid="67" grpId="0"/>
      <p:bldP spid="68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40158" y="2034862"/>
            <a:ext cx="1017431" cy="695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36978" y="2311659"/>
            <a:ext cx="731980" cy="908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00022" y="1867437"/>
            <a:ext cx="669701" cy="540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30333" y="4404575"/>
            <a:ext cx="1030310" cy="1133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936383" y="2472744"/>
            <a:ext cx="772732" cy="8113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950039" y="5344732"/>
            <a:ext cx="437882" cy="656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284113" y="656823"/>
            <a:ext cx="888642" cy="1159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224271" y="1403797"/>
            <a:ext cx="1584101" cy="100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3773510" y="2446986"/>
            <a:ext cx="1493949" cy="875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335628" y="3374265"/>
            <a:ext cx="1893195" cy="8500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3219719" y="4275785"/>
            <a:ext cx="1171978" cy="1262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2034862" y="1635617"/>
            <a:ext cx="1171977" cy="605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2009105" y="3348506"/>
            <a:ext cx="1159098" cy="2073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10775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Fond  à imprimer</a:t>
            </a:r>
          </a:p>
        </p:txBody>
      </p:sp>
    </p:spTree>
    <p:extLst>
      <p:ext uri="{BB962C8B-B14F-4D97-AF65-F5344CB8AC3E}">
        <p14:creationId xmlns:p14="http://schemas.microsoft.com/office/powerpoint/2010/main" val="3885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40158" y="2034862"/>
            <a:ext cx="1017431" cy="695459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36978" y="2311659"/>
            <a:ext cx="731980" cy="908060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00022" y="1867437"/>
            <a:ext cx="669701" cy="54091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56089" y="4559121"/>
            <a:ext cx="1004553" cy="978794"/>
          </a:xfrm>
          <a:prstGeom prst="rect">
            <a:avLst/>
          </a:prstGeom>
          <a:pattFill prst="dotGrid">
            <a:fgClr>
              <a:srgbClr val="0070C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936383" y="2472744"/>
            <a:ext cx="772732" cy="811369"/>
          </a:xfrm>
          <a:prstGeom prst="rect">
            <a:avLst/>
          </a:prstGeom>
          <a:pattFill prst="pct5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950039" y="5344732"/>
            <a:ext cx="437882" cy="65682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284113" y="656823"/>
            <a:ext cx="888642" cy="1081825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224271" y="1403797"/>
            <a:ext cx="1584101" cy="1004552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3773510" y="2472744"/>
            <a:ext cx="1493949" cy="850005"/>
          </a:xfrm>
          <a:prstGeom prst="rect">
            <a:avLst/>
          </a:prstGeom>
          <a:pattFill prst="pct5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335628" y="3374265"/>
            <a:ext cx="1893195" cy="850005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3219719" y="4275785"/>
            <a:ext cx="1171978" cy="1262130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2034862" y="1635617"/>
            <a:ext cx="1171977" cy="605307"/>
          </a:xfrm>
          <a:prstGeom prst="rect">
            <a:avLst/>
          </a:prstGeom>
          <a:pattFill prst="pct5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2009105" y="3348506"/>
            <a:ext cx="1159098" cy="2073499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3609976" y="1976437"/>
            <a:ext cx="261460" cy="26289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654649" y="699752"/>
            <a:ext cx="162971" cy="157498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361279" y="263523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601559" y="178941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736439" y="170178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627729" y="230757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096359" y="270762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088739" y="483741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271869" y="2814302"/>
            <a:ext cx="103031" cy="1030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3487009" y="5195552"/>
            <a:ext cx="162971" cy="1574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4870039" y="5389862"/>
            <a:ext cx="162971" cy="157498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4687159" y="3778232"/>
            <a:ext cx="162971" cy="157498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55889" y="579007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6452316" y="502276"/>
            <a:ext cx="12879" cy="6355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643352" y="1275009"/>
            <a:ext cx="311240" cy="2554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578958" y="2277413"/>
            <a:ext cx="414271" cy="3498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6591837" y="1723622"/>
            <a:ext cx="388513" cy="349875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630474" y="4544095"/>
            <a:ext cx="375633" cy="324118"/>
          </a:xfrm>
          <a:prstGeom prst="rect">
            <a:avLst/>
          </a:prstGeom>
          <a:pattFill prst="pct10">
            <a:fgClr>
              <a:srgbClr val="FF33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6617594" y="3668334"/>
            <a:ext cx="401391" cy="362754"/>
          </a:xfrm>
          <a:prstGeom prst="rect">
            <a:avLst/>
          </a:prstGeom>
          <a:pattFill prst="pct5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28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 animBg="1"/>
      <p:bldP spid="23" grpId="0" animBg="1"/>
      <p:bldP spid="24" grpId="0" animBg="1"/>
      <p:bldP spid="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3" grpId="0" animBg="1"/>
      <p:bldP spid="30" grpId="0" animBg="1"/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5" grpId="0" animBg="1"/>
      <p:bldP spid="59" grpId="0" animBg="1"/>
      <p:bldP spid="60" grpId="0" animBg="1"/>
      <p:bldP spid="61" grpId="0" animBg="1"/>
      <p:bldP spid="73" grpId="0" animBg="1"/>
      <p:bldP spid="53" grpId="0" animBg="1"/>
      <p:bldP spid="54" grpId="0" animBg="1"/>
      <p:bldP spid="56" grpId="0" animBg="1"/>
      <p:bldP spid="69" grpId="0" animBg="1"/>
      <p:bldP spid="7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277</Words>
  <Application>Microsoft Office PowerPoint</Application>
  <PresentationFormat>Affichage à l'écran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Les régions françaises 2016  en schémas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26</cp:revision>
  <cp:lastPrinted>2015-12-15T12:05:24Z</cp:lastPrinted>
  <dcterms:created xsi:type="dcterms:W3CDTF">2015-12-14T15:34:37Z</dcterms:created>
  <dcterms:modified xsi:type="dcterms:W3CDTF">2016-01-10T08:19:46Z</dcterms:modified>
</cp:coreProperties>
</file>