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7" r:id="rId4"/>
    <p:sldId id="298" r:id="rId5"/>
    <p:sldId id="335" r:id="rId6"/>
    <p:sldId id="351" r:id="rId7"/>
    <p:sldId id="352" r:id="rId8"/>
    <p:sldId id="356" r:id="rId9"/>
    <p:sldId id="353" r:id="rId10"/>
    <p:sldId id="340" r:id="rId11"/>
    <p:sldId id="354" r:id="rId12"/>
    <p:sldId id="342" r:id="rId13"/>
    <p:sldId id="343" r:id="rId14"/>
    <p:sldId id="344" r:id="rId15"/>
    <p:sldId id="355" r:id="rId16"/>
    <p:sldId id="345" r:id="rId17"/>
    <p:sldId id="346" r:id="rId18"/>
    <p:sldId id="347" r:id="rId19"/>
    <p:sldId id="348" r:id="rId20"/>
    <p:sldId id="349" r:id="rId21"/>
    <p:sldId id="35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00"/>
    <a:srgbClr val="0033CC"/>
    <a:srgbClr val="B2B2B2"/>
    <a:srgbClr val="FFFF66"/>
    <a:srgbClr val="00AC00"/>
    <a:srgbClr val="0099FF"/>
    <a:srgbClr val="1D1DFF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4247317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Le XVIII</a:t>
            </a:r>
            <a:r>
              <a:rPr lang="fr-FR" sz="5400" baseline="30000" dirty="0" smtClean="0">
                <a:solidFill>
                  <a:srgbClr val="FF0000"/>
                </a:solidFill>
                <a:latin typeface="Poor Richard" pitchFamily="18" charset="0"/>
              </a:rPr>
              <a:t>e</a:t>
            </a:r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 siècle. </a:t>
            </a: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Expansions, Lumières et révolutions.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357298"/>
            <a:ext cx="8358246" cy="48013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Au XVIII</a:t>
            </a:r>
            <a:r>
              <a:rPr lang="fr-FR" sz="3200" baseline="30000" dirty="0" smtClean="0">
                <a:solidFill>
                  <a:srgbClr val="0033CC"/>
                </a:solidFill>
                <a:latin typeface="Poor Richard" pitchFamily="18" charset="0"/>
              </a:rPr>
              <a:t>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siècle, des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intellectuels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décident d’utiliser la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raison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afin d’analyser et d’apporter un </a:t>
            </a:r>
            <a:r>
              <a:rPr lang="fr-FR" sz="3200" u="sng" dirty="0" smtClean="0">
                <a:solidFill>
                  <a:srgbClr val="FF0000"/>
                </a:solidFill>
                <a:latin typeface="Poor Richard" pitchFamily="18" charset="0"/>
              </a:rPr>
              <a:t>esprit critique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sur de nombreux domaines (sciences, société, religion, politique, …). </a:t>
            </a:r>
          </a:p>
          <a:p>
            <a:pPr lvl="1"/>
            <a:endParaRPr lang="fr-FR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 lvl="1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Ces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philosophes des Lumières, comme Voltaire,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développent  alors les idées de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liberté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d’égalité, de tolérance,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remettant très clairement en cause la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monarchie absolue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et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la société  d’ordres d’Ancien Régime.</a:t>
            </a:r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6" name="Image 5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85728"/>
            <a:ext cx="666753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928802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II.     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Par quels moyens et dans quelles conditions se diffusent les idées des Lumières ?</a:t>
            </a:r>
          </a:p>
          <a:p>
            <a:pPr marL="857250" indent="-857250" algn="ctr"/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2" cstate="print"/>
          <a:srcRect r="3780"/>
          <a:stretch>
            <a:fillRect/>
          </a:stretch>
        </p:blipFill>
        <p:spPr bwMode="auto">
          <a:xfrm>
            <a:off x="285720" y="285728"/>
            <a:ext cx="4464496" cy="5782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347864" y="4005064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i="1" u="sng" dirty="0"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9190" y="1714488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  <a:defRPr/>
            </a:pPr>
            <a:r>
              <a:rPr lang="fr-FR" sz="2400" dirty="0" smtClean="0">
                <a:latin typeface="Poor Richard" pitchFamily="18" charset="0"/>
              </a:rPr>
              <a:t>Quel est le titre complet de l’ouvrage ? Qui sont les deux principaux responsables de la publication ?</a:t>
            </a:r>
          </a:p>
          <a:p>
            <a:pPr marL="457200" indent="-457200" algn="ctr">
              <a:buAutoNum type="arabicPeriod"/>
              <a:defRPr/>
            </a:pPr>
            <a:endParaRPr lang="fr-FR" sz="2400" dirty="0" smtClean="0">
              <a:latin typeface="Poor Richard" pitchFamily="18" charset="0"/>
            </a:endParaRPr>
          </a:p>
          <a:p>
            <a:pPr marL="457200" indent="-457200" algn="ctr">
              <a:buAutoNum type="arabicPeriod"/>
              <a:defRPr/>
            </a:pPr>
            <a:r>
              <a:rPr lang="fr-FR" sz="2400" dirty="0" smtClean="0">
                <a:latin typeface="Poor Richard" pitchFamily="18" charset="0"/>
              </a:rPr>
              <a:t>Quelle expression rappelle que la publication est contrôlée par le pouvoir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  <a:defRPr/>
            </a:pPr>
            <a:r>
              <a:rPr lang="fr-FR" sz="2400" dirty="0" smtClean="0">
                <a:latin typeface="Poor Richard" pitchFamily="18" charset="0"/>
              </a:rPr>
              <a:t>Quel est le titre complet de l’ouvrage ? Qui sont les deux principaux responsables de la publication ?</a:t>
            </a:r>
          </a:p>
          <a:p>
            <a:pPr marL="457200" indent="-457200" algn="ctr">
              <a:defRPr/>
            </a:pPr>
            <a:endParaRPr lang="fr-FR" sz="2400" dirty="0" smtClean="0">
              <a:latin typeface="Poor Richard" pitchFamily="18" charset="0"/>
            </a:endParaRP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880492" cy="880492"/>
          </a:xfrm>
          <a:prstGeom prst="rect">
            <a:avLst/>
          </a:prstGeom>
        </p:spPr>
      </p:pic>
      <p:pic>
        <p:nvPicPr>
          <p:cNvPr id="4" name="Image 3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3" cstate="print"/>
          <a:srcRect r="3780"/>
          <a:stretch>
            <a:fillRect/>
          </a:stretch>
        </p:blipFill>
        <p:spPr bwMode="auto">
          <a:xfrm>
            <a:off x="4355976" y="332656"/>
            <a:ext cx="4593498" cy="594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27984" y="404664"/>
            <a:ext cx="4392488" cy="1809890"/>
          </a:xfrm>
          <a:prstGeom prst="rect">
            <a:avLst/>
          </a:prstGeom>
          <a:solidFill>
            <a:srgbClr val="008000">
              <a:alpha val="30196"/>
            </a:srgb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3" cstate="print"/>
          <a:srcRect t="31329" r="3780" b="57778"/>
          <a:stretch>
            <a:fillRect/>
          </a:stretch>
        </p:blipFill>
        <p:spPr bwMode="auto">
          <a:xfrm>
            <a:off x="0" y="2786058"/>
            <a:ext cx="9144000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2771800" y="3284984"/>
            <a:ext cx="172819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929454" y="3500438"/>
            <a:ext cx="1928826" cy="15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092280" y="1268760"/>
            <a:ext cx="172819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L -1.66667E-6 0.08402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2" cstate="print"/>
          <a:srcRect r="3780"/>
          <a:stretch>
            <a:fillRect/>
          </a:stretch>
        </p:blipFill>
        <p:spPr bwMode="auto">
          <a:xfrm>
            <a:off x="251520" y="404664"/>
            <a:ext cx="4593498" cy="594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340768"/>
            <a:ext cx="880492" cy="8804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2040" y="2348880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 smtClean="0">
                <a:latin typeface="Poor Richard" pitchFamily="18" charset="0"/>
              </a:rPr>
              <a:t>2.    Quelle expression rappelle que la publication est contrôlée par le pouvoir ?</a:t>
            </a:r>
          </a:p>
        </p:txBody>
      </p:sp>
      <p:pic>
        <p:nvPicPr>
          <p:cNvPr id="5" name="Image 4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2" cstate="print"/>
          <a:srcRect l="7454" t="94873" r="8461" b="2101"/>
          <a:stretch>
            <a:fillRect/>
          </a:stretch>
        </p:blipFill>
        <p:spPr bwMode="auto">
          <a:xfrm>
            <a:off x="0" y="5949279"/>
            <a:ext cx="9144000" cy="41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633235" cy="37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388" y="1357298"/>
            <a:ext cx="214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Voltaire au café Procope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407194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Les idées nouvelles s’échangent dans les salons et les cafés qui apparaissent dans les grandes villes : le premier café ouvre à Marseille, le plus célèbre est le café Procope à Paris.</a:t>
            </a:r>
          </a:p>
          <a:p>
            <a:r>
              <a:rPr lang="fr-FR" sz="2400" dirty="0" smtClean="0">
                <a:latin typeface="Poor Richard" pitchFamily="18" charset="0"/>
              </a:rPr>
              <a:t>Dans les salons de femmes de la noblesse ou de la bourgeoisie comme Madame Geoffrin se réunissent philosophes et érudits. Les idées y sont débattues, échangées, on y lit des ouvrages.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29618" cy="512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00034" y="42860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Réponds aux questions de la fiche ci-dessous.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428604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1- Par qui et quand a été réalisé ce tableau 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4357718" cy="5321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Image 3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85728"/>
            <a:ext cx="666178" cy="666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1214422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Ce tableau a été peint par Adolph </a:t>
            </a:r>
            <a:r>
              <a:rPr lang="fr-FR" sz="2400" dirty="0" err="1" smtClean="0">
                <a:solidFill>
                  <a:srgbClr val="008000"/>
                </a:solidFill>
                <a:latin typeface="Poor Richard" pitchFamily="18" charset="0"/>
              </a:rPr>
              <a:t>von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 Menzel au XIX</a:t>
            </a:r>
            <a:r>
              <a:rPr lang="fr-FR" sz="2400" baseline="30000" dirty="0" smtClean="0">
                <a:solidFill>
                  <a:srgbClr val="008000"/>
                </a:solidFill>
                <a:latin typeface="Poor Richard" pitchFamily="18" charset="0"/>
              </a:rPr>
              <a:t>e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 siècle.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792" y="2492896"/>
            <a:ext cx="424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2- Est-il contemporain de la scène ? Justifie ta réponse.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924" y="3429000"/>
            <a:ext cx="400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Non, il n’est pas contemporain de la scène, car il a été peint au </a:t>
            </a:r>
          </a:p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XIX</a:t>
            </a:r>
            <a:r>
              <a:rPr lang="fr-FR" sz="2400" baseline="30000" dirty="0" smtClean="0">
                <a:solidFill>
                  <a:srgbClr val="008000"/>
                </a:solidFill>
                <a:latin typeface="Poor Richard" pitchFamily="18" charset="0"/>
              </a:rPr>
              <a:t>e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 siècle et la scène est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censée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se dérouler au XVIII</a:t>
            </a:r>
            <a:r>
              <a:rPr lang="fr-FR" sz="2400" baseline="30000" dirty="0" smtClean="0">
                <a:solidFill>
                  <a:srgbClr val="008000"/>
                </a:solidFill>
                <a:latin typeface="Poor Richard" pitchFamily="18" charset="0"/>
              </a:rPr>
              <a:t>e </a:t>
            </a:r>
            <a:r>
              <a:rPr lang="fr-FR" sz="2400" i="1" dirty="0" smtClean="0">
                <a:solidFill>
                  <a:srgbClr val="008000"/>
                </a:solidFill>
                <a:latin typeface="Poor Richard" pitchFamily="18" charset="0"/>
              </a:rPr>
              <a:t>siècle (elle ne s’est donc sans doute pas déroulée exactement comme cela).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09030"/>
            <a:ext cx="4357718" cy="5321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Image 3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52"/>
            <a:ext cx="666178" cy="666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8794" y="142852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3- Décris la scène (lieu, activité, origine sociale des personnages, etc.).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236387"/>
            <a:ext cx="43948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Ce tableau représente un repas à la table de Frédéric II, le roi de Prusse. </a:t>
            </a:r>
          </a:p>
          <a:p>
            <a:pPr algn="ctr"/>
            <a:endParaRPr lang="fr-FR" sz="2400" dirty="0" smtClean="0">
              <a:solidFill>
                <a:srgbClr val="008000"/>
              </a:solidFill>
              <a:latin typeface="Poor Richard" pitchFamily="18" charset="0"/>
            </a:endParaRPr>
          </a:p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La scène se passe dans une salle à manger somptueuse dans le château de </a:t>
            </a:r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S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ans-Souci. </a:t>
            </a:r>
          </a:p>
          <a:p>
            <a:pPr algn="ctr"/>
            <a:endParaRPr lang="fr-FR" sz="2400" dirty="0" smtClean="0">
              <a:solidFill>
                <a:srgbClr val="008000"/>
              </a:solidFill>
              <a:latin typeface="Poor Richard" pitchFamily="18" charset="0"/>
            </a:endParaRPr>
          </a:p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Il y a de nombreux serviteurs pour servir les convives. </a:t>
            </a:r>
          </a:p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Ceux-ci sont élégamment habillés, ils appartiennent</a:t>
            </a:r>
          </a:p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probablement à la noblesse (sauf Voltaire).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597150" cy="4392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Image 3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945" y="147915"/>
            <a:ext cx="666178" cy="666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1600" y="428604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Poor Richard" pitchFamily="18" charset="0"/>
              </a:rPr>
              <a:t>4- Observe attentivement l’attitude des convives et relève dans la liste suivante les mots qui te semblent convenir à la situation : discussion, tristesse, dispute, plaisir, amitié, égalité, autorité, liberté</a:t>
            </a:r>
            <a:endParaRPr lang="fr-CA" sz="2400" dirty="0">
              <a:latin typeface="Poor Richar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641970"/>
            <a:ext cx="4391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Les mots qui convenaient à la situation représentée étaient : discussion, plaisir, amitié,</a:t>
            </a:r>
          </a:p>
          <a:p>
            <a:pPr algn="ctr"/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égalité, liberté.</a:t>
            </a:r>
          </a:p>
        </p:txBody>
      </p:sp>
    </p:spTree>
    <p:extLst>
      <p:ext uri="{BB962C8B-B14F-4D97-AF65-F5344CB8AC3E}">
        <p14:creationId xmlns="" xmlns:p14="http://schemas.microsoft.com/office/powerpoint/2010/main" val="4650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0037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L’Europe des Lumières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16" y="1181797"/>
            <a:ext cx="4357718" cy="5321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Image 3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945" y="147915"/>
            <a:ext cx="666178" cy="666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72042" y="2852936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8000"/>
                </a:solidFill>
                <a:latin typeface="Poor Richard" pitchFamily="18" charset="0"/>
              </a:rPr>
              <a:t>Voltaire semble proche de Frédéric II : il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participe à la conversation, à égalité avec Frédéric II et la noblesse présente.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4791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Poor Richard" pitchFamily="18" charset="0"/>
              </a:rPr>
              <a:t>5- Voltaire semble-t-il proche du souverain ou réservé et soumis à son autorité ? Justifie </a:t>
            </a:r>
            <a:r>
              <a:rPr lang="fr-FR" sz="2400" dirty="0" smtClean="0">
                <a:latin typeface="Poor Richard" pitchFamily="18" charset="0"/>
              </a:rPr>
              <a:t>ta réponse</a:t>
            </a:r>
            <a:r>
              <a:rPr lang="fr-FR" sz="2400" dirty="0">
                <a:latin typeface="Poor Richard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937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571612"/>
            <a:ext cx="8572560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Les idées des Lumières se diffusent et sont accueillies avec succès en France dans les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salons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et les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cafés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 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Elles s’exportent dans toute l’Europe grâce aux voyages des philosophes, à leurs divers ouvrages et surtout grâce à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l’Encyclopédie.</a:t>
            </a:r>
          </a:p>
          <a:p>
            <a:endParaRPr lang="fr-FR" sz="16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Censurée</a:t>
            </a:r>
            <a:r>
              <a:rPr lang="fr-FR" sz="3200" i="1" dirty="0" smtClean="0">
                <a:solidFill>
                  <a:srgbClr val="0033CC"/>
                </a:solidFill>
                <a:latin typeface="Poor Richard" pitchFamily="18" charset="0"/>
              </a:rPr>
              <a:t> (= interdite)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en France à partir de 1759, elle sera alors publié à l’étranger, inspirant alors certains </a:t>
            </a:r>
            <a:r>
              <a:rPr lang="fr-FR" sz="3200" dirty="0" smtClean="0">
                <a:solidFill>
                  <a:srgbClr val="FF0000"/>
                </a:solidFill>
                <a:latin typeface="Poor Richard"/>
              </a:rPr>
              <a:t>"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monarques éclairés</a:t>
            </a:r>
            <a:r>
              <a:rPr lang="fr-FR" sz="3200" dirty="0" smtClean="0">
                <a:solidFill>
                  <a:srgbClr val="FF0000"/>
                </a:solidFill>
                <a:latin typeface="Poor Richard"/>
              </a:rPr>
              <a:t>"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comme Frédéric II de Prusse.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6" name="Image 5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85728"/>
            <a:ext cx="666753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357430"/>
            <a:ext cx="8215370" cy="193899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®"/>
            </a:pPr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Comment les idées des Lumières remettent-elles en cause 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les sociétés du XVIII</a:t>
            </a:r>
            <a:r>
              <a:rPr lang="fr-FR" sz="4000" baseline="30000" dirty="0" smtClean="0">
                <a:solidFill>
                  <a:srgbClr val="FF0000"/>
                </a:solidFill>
                <a:latin typeface="Poor Richard" pitchFamily="18" charset="0"/>
              </a:rPr>
              <a:t>e</a:t>
            </a:r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 siècle?</a:t>
            </a:r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8572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AutoNum type="romanUcPeriod"/>
            </a:pP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En quoi Voltaire incarne-t-il la philosophie des Lumières?</a:t>
            </a:r>
          </a:p>
          <a:p>
            <a:pPr marL="857250" indent="-857250" algn="ctr"/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3357562"/>
            <a:ext cx="4929222" cy="954107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 pitchFamily="18" charset="0"/>
              </a:rPr>
              <a:t>Devoir à la maison</a:t>
            </a:r>
          </a:p>
          <a:p>
            <a:pPr algn="ctr"/>
            <a:r>
              <a:rPr lang="fr-FR" sz="2800" i="1" dirty="0" smtClean="0">
                <a:latin typeface="Poor Richard" pitchFamily="18" charset="0"/>
              </a:rPr>
              <a:t>Réalisez une fiche biographique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85926"/>
            <a:ext cx="3346813" cy="4614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Rappel : qu’est-ce que l’Ancien Régime en France au XVIIIe siècle?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00" t="50944" r="20933" b="27412"/>
          <a:stretch/>
        </p:blipFill>
        <p:spPr>
          <a:xfrm>
            <a:off x="1214414" y="3786189"/>
            <a:ext cx="6786610" cy="2671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5" t="50944" r="55937" b="26242"/>
          <a:stretch/>
        </p:blipFill>
        <p:spPr>
          <a:xfrm>
            <a:off x="1214414" y="928670"/>
            <a:ext cx="6746682" cy="2786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42955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143272" cy="6828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071934" y="135729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À travers ce texte, quelles critiques Voltaire fait-il de la monarchie absolue?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496" y="321468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En décrivant les libertés dont bénéficient les Anglais (liberté d’expression, …), Voltaire montre qu’elles n’existent pas dans les monarchies absolues.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5" name="Image 4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8604"/>
            <a:ext cx="666178" cy="66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143272" cy="6828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28662" y="3071810"/>
            <a:ext cx="2428892" cy="21431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714744" y="500042"/>
            <a:ext cx="857256" cy="21431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786314" y="3571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Liberté d’expression, de presse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3357562"/>
            <a:ext cx="207170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20" y="3571876"/>
            <a:ext cx="228601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5720" y="3357562"/>
            <a:ext cx="928694" cy="142876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14744" y="1071546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86314" y="92867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Droit d’avoir un procès </a:t>
            </a:r>
            <a:r>
              <a:rPr lang="fr-FR" sz="2000" dirty="0" smtClean="0">
                <a:latin typeface="Poor Richard" pitchFamily="18" charset="0"/>
              </a:rPr>
              <a:t>(</a:t>
            </a:r>
            <a:r>
              <a:rPr lang="fr-FR" sz="2000" i="1" dirty="0" smtClean="0">
                <a:latin typeface="Poor Richard" pitchFamily="18" charset="0"/>
              </a:rPr>
              <a:t>Habeas Corpus)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36" y="3571876"/>
            <a:ext cx="714380" cy="2143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5720" y="3786190"/>
            <a:ext cx="3000396" cy="2143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14744" y="1643050"/>
            <a:ext cx="857256" cy="2143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786314" y="1500174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Liberté de culte (= de religion)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3500430" y="4143380"/>
            <a:ext cx="357190" cy="19288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ifférent de 17"/>
          <p:cNvSpPr/>
          <p:nvPr/>
        </p:nvSpPr>
        <p:spPr>
          <a:xfrm>
            <a:off x="5357818" y="2786058"/>
            <a:ext cx="1785950" cy="928694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29058" y="4929198"/>
            <a:ext cx="500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= dans les monarchies absolues  </a:t>
            </a:r>
          </a:p>
          <a:p>
            <a:r>
              <a:rPr lang="fr-FR" sz="2400" dirty="0" smtClean="0">
                <a:latin typeface="Poor Richard" pitchFamily="18" charset="0"/>
              </a:rPr>
              <a:t>(comme en France)</a:t>
            </a:r>
            <a:endParaRPr lang="fr-FR" sz="2000" i="1" dirty="0">
              <a:latin typeface="Poor Richard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285720" y="2571744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14348" y="3000372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  <p:bldP spid="7" grpId="0" animBg="1"/>
      <p:bldP spid="8" grpId="0" animBg="1"/>
      <p:bldP spid="10" grpId="0" animBg="1"/>
      <p:bldP spid="11" grpId="0" animBg="1"/>
      <p:bldP spid="11" grpId="1" animBg="1"/>
      <p:bldP spid="12" grpId="0"/>
      <p:bldP spid="13" grpId="0" animBg="1"/>
      <p:bldP spid="14" grpId="0" animBg="1"/>
      <p:bldP spid="15" grpId="0" animBg="1"/>
      <p:bldP spid="15" grpId="1" animBg="1"/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338788" cy="3467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641</Words>
  <Application>Microsoft Office PowerPoint</Application>
  <PresentationFormat>Affichage à l'écran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207</cp:revision>
  <dcterms:created xsi:type="dcterms:W3CDTF">2010-03-29T12:10:27Z</dcterms:created>
  <dcterms:modified xsi:type="dcterms:W3CDTF">2017-09-28T10:14:10Z</dcterms:modified>
</cp:coreProperties>
</file>