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4" r:id="rId2"/>
    <p:sldId id="295" r:id="rId3"/>
    <p:sldId id="297" r:id="rId4"/>
    <p:sldId id="298" r:id="rId5"/>
    <p:sldId id="335" r:id="rId6"/>
    <p:sldId id="351" r:id="rId7"/>
    <p:sldId id="352" r:id="rId8"/>
    <p:sldId id="356" r:id="rId9"/>
    <p:sldId id="353" r:id="rId10"/>
    <p:sldId id="340" r:id="rId11"/>
    <p:sldId id="354" r:id="rId12"/>
    <p:sldId id="342" r:id="rId13"/>
    <p:sldId id="343" r:id="rId14"/>
    <p:sldId id="344" r:id="rId15"/>
    <p:sldId id="355" r:id="rId16"/>
    <p:sldId id="345" r:id="rId1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0000FF"/>
    <a:srgbClr val="FF0000"/>
    <a:srgbClr val="0033CC"/>
    <a:srgbClr val="B2B2B2"/>
    <a:srgbClr val="FFFF66"/>
    <a:srgbClr val="00AC00"/>
    <a:srgbClr val="0099FF"/>
    <a:srgbClr val="1D1DFF"/>
    <a:srgbClr val="3333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131B4-05EA-4BF9-B78B-C5817FF03C34}" type="datetimeFigureOut">
              <a:rPr lang="fr-FR" smtClean="0"/>
              <a:pPr/>
              <a:t>28/09/2017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ADFB0-26F6-4EF2-BD80-191B53547BF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131B4-05EA-4BF9-B78B-C5817FF03C34}" type="datetimeFigureOut">
              <a:rPr lang="fr-FR" smtClean="0"/>
              <a:pPr/>
              <a:t>28/09/2017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ADFB0-26F6-4EF2-BD80-191B53547BF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131B4-05EA-4BF9-B78B-C5817FF03C34}" type="datetimeFigureOut">
              <a:rPr lang="fr-FR" smtClean="0"/>
              <a:pPr/>
              <a:t>28/09/2017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ADFB0-26F6-4EF2-BD80-191B53547BF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131B4-05EA-4BF9-B78B-C5817FF03C34}" type="datetimeFigureOut">
              <a:rPr lang="fr-FR" smtClean="0"/>
              <a:pPr/>
              <a:t>28/09/2017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ADFB0-26F6-4EF2-BD80-191B53547BF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131B4-05EA-4BF9-B78B-C5817FF03C34}" type="datetimeFigureOut">
              <a:rPr lang="fr-FR" smtClean="0"/>
              <a:pPr/>
              <a:t>28/09/2017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ADFB0-26F6-4EF2-BD80-191B53547BF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131B4-05EA-4BF9-B78B-C5817FF03C34}" type="datetimeFigureOut">
              <a:rPr lang="fr-FR" smtClean="0"/>
              <a:pPr/>
              <a:t>28/09/2017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ADFB0-26F6-4EF2-BD80-191B53547BF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131B4-05EA-4BF9-B78B-C5817FF03C34}" type="datetimeFigureOut">
              <a:rPr lang="fr-FR" smtClean="0"/>
              <a:pPr/>
              <a:t>28/09/2017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ADFB0-26F6-4EF2-BD80-191B53547BF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131B4-05EA-4BF9-B78B-C5817FF03C34}" type="datetimeFigureOut">
              <a:rPr lang="fr-FR" smtClean="0"/>
              <a:pPr/>
              <a:t>28/09/2017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ADFB0-26F6-4EF2-BD80-191B53547BF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131B4-05EA-4BF9-B78B-C5817FF03C34}" type="datetimeFigureOut">
              <a:rPr lang="fr-FR" smtClean="0"/>
              <a:pPr/>
              <a:t>28/09/2017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ADFB0-26F6-4EF2-BD80-191B53547BF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131B4-05EA-4BF9-B78B-C5817FF03C34}" type="datetimeFigureOut">
              <a:rPr lang="fr-FR" smtClean="0"/>
              <a:pPr/>
              <a:t>28/09/2017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ADFB0-26F6-4EF2-BD80-191B53547BF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131B4-05EA-4BF9-B78B-C5817FF03C34}" type="datetimeFigureOut">
              <a:rPr lang="fr-FR" smtClean="0"/>
              <a:pPr/>
              <a:t>28/09/2017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ADFB0-26F6-4EF2-BD80-191B53547BF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4131B4-05EA-4BF9-B78B-C5817FF03C34}" type="datetimeFigureOut">
              <a:rPr lang="fr-FR" smtClean="0"/>
              <a:pPr/>
              <a:t>28/09/2017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DADFB0-26F6-4EF2-BD80-191B53547BF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14282" y="1285860"/>
            <a:ext cx="8715436" cy="4247317"/>
          </a:xfrm>
          <a:prstGeom prst="rect">
            <a:avLst/>
          </a:prstGeom>
          <a:solidFill>
            <a:srgbClr val="B2B2B2">
              <a:alpha val="20000"/>
            </a:srgb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5400" dirty="0" smtClean="0">
                <a:solidFill>
                  <a:srgbClr val="FF0000"/>
                </a:solidFill>
                <a:latin typeface="Poor Richard" pitchFamily="18" charset="0"/>
              </a:rPr>
              <a:t>HISTOIRE  - Thème n°1 </a:t>
            </a:r>
          </a:p>
          <a:p>
            <a:pPr algn="ctr"/>
            <a:endParaRPr lang="fr-FR" sz="5400" dirty="0" smtClean="0">
              <a:solidFill>
                <a:srgbClr val="FF0000"/>
              </a:solidFill>
              <a:latin typeface="Poor Richard" pitchFamily="18" charset="0"/>
            </a:endParaRPr>
          </a:p>
          <a:p>
            <a:pPr algn="ctr"/>
            <a:r>
              <a:rPr lang="fr-FR" sz="5400" dirty="0" smtClean="0">
                <a:solidFill>
                  <a:srgbClr val="FF0000"/>
                </a:solidFill>
                <a:latin typeface="Poor Richard" pitchFamily="18" charset="0"/>
              </a:rPr>
              <a:t>Le XVIII</a:t>
            </a:r>
            <a:r>
              <a:rPr lang="fr-FR" sz="5400" baseline="30000" dirty="0" smtClean="0">
                <a:solidFill>
                  <a:srgbClr val="FF0000"/>
                </a:solidFill>
                <a:latin typeface="Poor Richard" pitchFamily="18" charset="0"/>
              </a:rPr>
              <a:t>e</a:t>
            </a:r>
            <a:r>
              <a:rPr lang="fr-FR" sz="5400" dirty="0" smtClean="0">
                <a:solidFill>
                  <a:srgbClr val="FF0000"/>
                </a:solidFill>
                <a:latin typeface="Poor Richard" pitchFamily="18" charset="0"/>
              </a:rPr>
              <a:t> siècle. </a:t>
            </a:r>
          </a:p>
          <a:p>
            <a:pPr algn="ctr"/>
            <a:r>
              <a:rPr lang="fr-FR" sz="5400" dirty="0" smtClean="0">
                <a:solidFill>
                  <a:srgbClr val="FF0000"/>
                </a:solidFill>
                <a:latin typeface="Poor Richard" pitchFamily="18" charset="0"/>
              </a:rPr>
              <a:t>Expansions, Lumières et révolutions.</a:t>
            </a:r>
            <a:endParaRPr lang="fr-FR" sz="5400" dirty="0">
              <a:solidFill>
                <a:srgbClr val="FF0000"/>
              </a:solidFill>
              <a:latin typeface="Poor Richar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57158" y="1357298"/>
            <a:ext cx="8358246" cy="4801314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lvl="1"/>
            <a:r>
              <a:rPr lang="fr-FR" sz="3200" dirty="0" smtClean="0">
                <a:solidFill>
                  <a:srgbClr val="0033CC"/>
                </a:solidFill>
                <a:latin typeface="Poor Richard" pitchFamily="18" charset="0"/>
              </a:rPr>
              <a:t>Au XVIII</a:t>
            </a:r>
            <a:r>
              <a:rPr lang="fr-FR" sz="3200" baseline="30000" dirty="0" smtClean="0">
                <a:solidFill>
                  <a:srgbClr val="0033CC"/>
                </a:solidFill>
                <a:latin typeface="Poor Richard" pitchFamily="18" charset="0"/>
              </a:rPr>
              <a:t>e</a:t>
            </a:r>
            <a:r>
              <a:rPr lang="fr-FR" sz="3200" dirty="0" smtClean="0">
                <a:solidFill>
                  <a:srgbClr val="0033CC"/>
                </a:solidFill>
                <a:latin typeface="Poor Richard" pitchFamily="18" charset="0"/>
              </a:rPr>
              <a:t> siècle, des </a:t>
            </a:r>
            <a:r>
              <a:rPr lang="fr-FR" sz="3200" u="sng" dirty="0" smtClean="0">
                <a:solidFill>
                  <a:srgbClr val="0033CC"/>
                </a:solidFill>
                <a:latin typeface="Poor Richard" pitchFamily="18" charset="0"/>
              </a:rPr>
              <a:t>intellectuels </a:t>
            </a:r>
            <a:r>
              <a:rPr lang="fr-FR" sz="3200" dirty="0" smtClean="0">
                <a:solidFill>
                  <a:srgbClr val="0033CC"/>
                </a:solidFill>
                <a:latin typeface="Poor Richard" pitchFamily="18" charset="0"/>
              </a:rPr>
              <a:t>décident d’utiliser la </a:t>
            </a:r>
            <a:r>
              <a:rPr lang="fr-FR" sz="3200" dirty="0" smtClean="0">
                <a:solidFill>
                  <a:srgbClr val="FF0000"/>
                </a:solidFill>
                <a:latin typeface="Poor Richard" pitchFamily="18" charset="0"/>
              </a:rPr>
              <a:t>raison</a:t>
            </a:r>
            <a:r>
              <a:rPr lang="fr-FR" sz="3200" dirty="0" smtClean="0">
                <a:solidFill>
                  <a:srgbClr val="0033CC"/>
                </a:solidFill>
                <a:latin typeface="Poor Richard" pitchFamily="18" charset="0"/>
              </a:rPr>
              <a:t> afin d’analyser et d’apporter un </a:t>
            </a:r>
            <a:r>
              <a:rPr lang="fr-FR" sz="3200" u="sng" dirty="0" smtClean="0">
                <a:solidFill>
                  <a:srgbClr val="FF0000"/>
                </a:solidFill>
                <a:latin typeface="Poor Richard" pitchFamily="18" charset="0"/>
              </a:rPr>
              <a:t>esprit critique </a:t>
            </a:r>
            <a:r>
              <a:rPr lang="fr-FR" sz="3200" dirty="0" smtClean="0">
                <a:solidFill>
                  <a:srgbClr val="0033CC"/>
                </a:solidFill>
                <a:latin typeface="Poor Richard" pitchFamily="18" charset="0"/>
              </a:rPr>
              <a:t>sur de nombreux domaines (sciences, société, religion, politique, …). </a:t>
            </a:r>
          </a:p>
          <a:p>
            <a:pPr lvl="1"/>
            <a:endParaRPr lang="fr-FR" dirty="0" smtClean="0">
              <a:solidFill>
                <a:srgbClr val="0033CC"/>
              </a:solidFill>
              <a:latin typeface="Poor Richard" pitchFamily="18" charset="0"/>
            </a:endParaRPr>
          </a:p>
          <a:p>
            <a:pPr lvl="1"/>
            <a:r>
              <a:rPr lang="fr-FR" sz="3200" dirty="0" smtClean="0">
                <a:solidFill>
                  <a:srgbClr val="0033CC"/>
                </a:solidFill>
                <a:latin typeface="Poor Richard" pitchFamily="18" charset="0"/>
              </a:rPr>
              <a:t>Ces </a:t>
            </a:r>
            <a:r>
              <a:rPr lang="fr-FR" sz="3200" dirty="0" smtClean="0">
                <a:solidFill>
                  <a:srgbClr val="FF0000"/>
                </a:solidFill>
                <a:latin typeface="Poor Richard" pitchFamily="18" charset="0"/>
              </a:rPr>
              <a:t>philosophes des Lumières, comme Voltaire, </a:t>
            </a:r>
            <a:r>
              <a:rPr lang="fr-FR" sz="3200" dirty="0" smtClean="0">
                <a:solidFill>
                  <a:srgbClr val="0033CC"/>
                </a:solidFill>
                <a:latin typeface="Poor Richard" pitchFamily="18" charset="0"/>
              </a:rPr>
              <a:t>développent  alors les idées de </a:t>
            </a:r>
            <a:r>
              <a:rPr lang="fr-FR" sz="3200" u="sng" dirty="0" smtClean="0">
                <a:solidFill>
                  <a:srgbClr val="0033CC"/>
                </a:solidFill>
                <a:latin typeface="Poor Richard" pitchFamily="18" charset="0"/>
              </a:rPr>
              <a:t>liberté</a:t>
            </a:r>
            <a:r>
              <a:rPr lang="fr-FR" sz="3200" dirty="0" smtClean="0">
                <a:solidFill>
                  <a:srgbClr val="0033CC"/>
                </a:solidFill>
                <a:latin typeface="Poor Richard" pitchFamily="18" charset="0"/>
              </a:rPr>
              <a:t>, </a:t>
            </a:r>
            <a:r>
              <a:rPr lang="fr-FR" sz="3200" u="sng" dirty="0" smtClean="0">
                <a:solidFill>
                  <a:srgbClr val="0033CC"/>
                </a:solidFill>
                <a:latin typeface="Poor Richard" pitchFamily="18" charset="0"/>
              </a:rPr>
              <a:t>d’égalité, de tolérance, </a:t>
            </a:r>
            <a:r>
              <a:rPr lang="fr-FR" sz="3200" dirty="0" smtClean="0">
                <a:solidFill>
                  <a:srgbClr val="0033CC"/>
                </a:solidFill>
                <a:latin typeface="Poor Richard" pitchFamily="18" charset="0"/>
              </a:rPr>
              <a:t>remettant très clairement en cause la </a:t>
            </a:r>
            <a:r>
              <a:rPr lang="fr-FR" sz="3200" u="sng" dirty="0" smtClean="0">
                <a:solidFill>
                  <a:srgbClr val="0033CC"/>
                </a:solidFill>
                <a:latin typeface="Poor Richard" pitchFamily="18" charset="0"/>
              </a:rPr>
              <a:t>monarchie absolue </a:t>
            </a:r>
            <a:r>
              <a:rPr lang="fr-FR" sz="3200" dirty="0" smtClean="0">
                <a:solidFill>
                  <a:srgbClr val="0033CC"/>
                </a:solidFill>
                <a:latin typeface="Poor Richard" pitchFamily="18" charset="0"/>
              </a:rPr>
              <a:t>et </a:t>
            </a:r>
            <a:r>
              <a:rPr lang="fr-FR" sz="3200" u="sng" dirty="0" smtClean="0">
                <a:solidFill>
                  <a:srgbClr val="0033CC"/>
                </a:solidFill>
                <a:latin typeface="Poor Richard" pitchFamily="18" charset="0"/>
              </a:rPr>
              <a:t>la société  d’ordres d’Ancien Régime.</a:t>
            </a:r>
            <a:endParaRPr lang="fr-FR" sz="3200" dirty="0" smtClean="0">
              <a:solidFill>
                <a:srgbClr val="0033CC"/>
              </a:solidFill>
              <a:latin typeface="Poor Richard" pitchFamily="18" charset="0"/>
            </a:endParaRPr>
          </a:p>
        </p:txBody>
      </p:sp>
      <p:pic>
        <p:nvPicPr>
          <p:cNvPr id="6" name="Image 5" descr="crayons-0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496" y="285728"/>
            <a:ext cx="666753" cy="10001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85720" y="1928802"/>
            <a:ext cx="842968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 algn="ctr"/>
            <a:r>
              <a:rPr lang="fr-FR" sz="4000" dirty="0" smtClean="0">
                <a:solidFill>
                  <a:srgbClr val="FF0000"/>
                </a:solidFill>
                <a:latin typeface="Poor Richard" pitchFamily="18" charset="0"/>
              </a:rPr>
              <a:t>II.      </a:t>
            </a:r>
            <a:r>
              <a:rPr lang="fr-FR" sz="4000" u="sng" dirty="0" smtClean="0">
                <a:solidFill>
                  <a:srgbClr val="FF0000"/>
                </a:solidFill>
                <a:latin typeface="Poor Richard" pitchFamily="18" charset="0"/>
              </a:rPr>
              <a:t>Par quels moyens et dans quelles conditions se diffusent les idées des Lumières ?</a:t>
            </a:r>
          </a:p>
          <a:p>
            <a:pPr marL="857250" indent="-857250" algn="ctr"/>
            <a:endParaRPr lang="fr-FR" sz="4000" dirty="0">
              <a:solidFill>
                <a:srgbClr val="FF0000"/>
              </a:solidFill>
              <a:latin typeface="Poor Richar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http://fr.academic.ru/pictures/frwiki/69/ENC_1-NA5_600px.jpeg"/>
          <p:cNvPicPr>
            <a:picLocks noChangeAspect="1" noChangeArrowheads="1"/>
          </p:cNvPicPr>
          <p:nvPr/>
        </p:nvPicPr>
        <p:blipFill>
          <a:blip r:embed="rId2" cstate="print"/>
          <a:srcRect r="3780"/>
          <a:stretch>
            <a:fillRect/>
          </a:stretch>
        </p:blipFill>
        <p:spPr bwMode="auto">
          <a:xfrm>
            <a:off x="285720" y="285728"/>
            <a:ext cx="4464496" cy="578220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ZoneTexte 5"/>
          <p:cNvSpPr txBox="1"/>
          <p:nvPr/>
        </p:nvSpPr>
        <p:spPr>
          <a:xfrm>
            <a:off x="3347864" y="4005064"/>
            <a:ext cx="5796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sz="2400" b="1" i="1" u="sng" dirty="0">
              <a:latin typeface="Papyrus" pitchFamily="66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929190" y="1714488"/>
            <a:ext cx="400052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>
              <a:buAutoNum type="arabicPeriod"/>
              <a:defRPr/>
            </a:pPr>
            <a:r>
              <a:rPr lang="fr-FR" sz="2400" dirty="0" smtClean="0">
                <a:latin typeface="Poor Richard" pitchFamily="18" charset="0"/>
              </a:rPr>
              <a:t>Quel est le titre complet de l’ouvrage ? Qui sont les deux principaux responsables de la publication ?</a:t>
            </a:r>
          </a:p>
          <a:p>
            <a:pPr marL="457200" indent="-457200" algn="ctr">
              <a:buAutoNum type="arabicPeriod"/>
              <a:defRPr/>
            </a:pPr>
            <a:endParaRPr lang="fr-FR" sz="2400" dirty="0" smtClean="0">
              <a:latin typeface="Poor Richard" pitchFamily="18" charset="0"/>
            </a:endParaRPr>
          </a:p>
          <a:p>
            <a:pPr marL="457200" indent="-457200" algn="ctr">
              <a:buAutoNum type="arabicPeriod"/>
              <a:defRPr/>
            </a:pPr>
            <a:r>
              <a:rPr lang="fr-FR" sz="2400" dirty="0" smtClean="0">
                <a:latin typeface="Poor Richard" pitchFamily="18" charset="0"/>
              </a:rPr>
              <a:t>Quelle expression rappelle que la publication est contrôlée par le pouvoir 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7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980728"/>
            <a:ext cx="406794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>
              <a:buAutoNum type="arabicPeriod"/>
              <a:defRPr/>
            </a:pPr>
            <a:r>
              <a:rPr lang="fr-FR" sz="2400" dirty="0" smtClean="0">
                <a:latin typeface="Poor Richard" pitchFamily="18" charset="0"/>
              </a:rPr>
              <a:t>Quel est le titre complet de l’ouvrage ? Qui sont les deux principaux responsables de la publication ?</a:t>
            </a:r>
          </a:p>
          <a:p>
            <a:pPr marL="457200" indent="-457200" algn="ctr">
              <a:defRPr/>
            </a:pPr>
            <a:endParaRPr lang="fr-FR" sz="2400" dirty="0" smtClean="0">
              <a:latin typeface="Poor Richard" pitchFamily="18" charset="0"/>
            </a:endParaRPr>
          </a:p>
        </p:txBody>
      </p:sp>
      <p:pic>
        <p:nvPicPr>
          <p:cNvPr id="3" name="Image 2" descr="j0254500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9672" y="0"/>
            <a:ext cx="880492" cy="880492"/>
          </a:xfrm>
          <a:prstGeom prst="rect">
            <a:avLst/>
          </a:prstGeom>
        </p:spPr>
      </p:pic>
      <p:pic>
        <p:nvPicPr>
          <p:cNvPr id="4" name="Image 3" descr="http://fr.academic.ru/pictures/frwiki/69/ENC_1-NA5_600px.jpeg"/>
          <p:cNvPicPr>
            <a:picLocks noChangeAspect="1" noChangeArrowheads="1"/>
          </p:cNvPicPr>
          <p:nvPr/>
        </p:nvPicPr>
        <p:blipFill>
          <a:blip r:embed="rId3" cstate="print"/>
          <a:srcRect r="3780"/>
          <a:stretch>
            <a:fillRect/>
          </a:stretch>
        </p:blipFill>
        <p:spPr bwMode="auto">
          <a:xfrm>
            <a:off x="4355976" y="332656"/>
            <a:ext cx="4593498" cy="594928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4427984" y="404664"/>
            <a:ext cx="4392488" cy="1809890"/>
          </a:xfrm>
          <a:prstGeom prst="rect">
            <a:avLst/>
          </a:prstGeom>
          <a:solidFill>
            <a:srgbClr val="008000">
              <a:alpha val="30196"/>
            </a:srgbClr>
          </a:solidFill>
          <a:ln w="381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 descr="http://fr.academic.ru/pictures/frwiki/69/ENC_1-NA5_600px.jpeg"/>
          <p:cNvPicPr>
            <a:picLocks noChangeAspect="1" noChangeArrowheads="1"/>
          </p:cNvPicPr>
          <p:nvPr/>
        </p:nvPicPr>
        <p:blipFill>
          <a:blip r:embed="rId3" cstate="print"/>
          <a:srcRect t="31329" r="3780" b="57778"/>
          <a:stretch>
            <a:fillRect/>
          </a:stretch>
        </p:blipFill>
        <p:spPr bwMode="auto">
          <a:xfrm>
            <a:off x="0" y="2786058"/>
            <a:ext cx="9144000" cy="136815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cxnSp>
        <p:nvCxnSpPr>
          <p:cNvPr id="8" name="Connecteur droit 7"/>
          <p:cNvCxnSpPr/>
          <p:nvPr/>
        </p:nvCxnSpPr>
        <p:spPr>
          <a:xfrm>
            <a:off x="2771800" y="3284984"/>
            <a:ext cx="1728192" cy="0"/>
          </a:xfrm>
          <a:prstGeom prst="line">
            <a:avLst/>
          </a:prstGeom>
          <a:ln w="5715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>
            <a:off x="6929454" y="3500438"/>
            <a:ext cx="1928826" cy="1588"/>
          </a:xfrm>
          <a:prstGeom prst="line">
            <a:avLst/>
          </a:prstGeom>
          <a:ln w="5715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/>
        </p:nvCxnSpPr>
        <p:spPr>
          <a:xfrm>
            <a:off x="7092280" y="1268760"/>
            <a:ext cx="1728192" cy="0"/>
          </a:xfrm>
          <a:prstGeom prst="line">
            <a:avLst/>
          </a:prstGeom>
          <a:ln w="5715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7.03704E-6 L -1.66667E-6 0.08402 " pathEditMode="relative" ptsTypes="AA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http://fr.academic.ru/pictures/frwiki/69/ENC_1-NA5_600px.jpeg"/>
          <p:cNvPicPr>
            <a:picLocks noChangeAspect="1" noChangeArrowheads="1"/>
          </p:cNvPicPr>
          <p:nvPr/>
        </p:nvPicPr>
        <p:blipFill>
          <a:blip r:embed="rId2" cstate="print"/>
          <a:srcRect r="3780"/>
          <a:stretch>
            <a:fillRect/>
          </a:stretch>
        </p:blipFill>
        <p:spPr bwMode="auto">
          <a:xfrm>
            <a:off x="251520" y="404664"/>
            <a:ext cx="4593498" cy="594928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" name="Image 2" descr="j0254500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44208" y="1340768"/>
            <a:ext cx="880492" cy="88049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932040" y="2348880"/>
            <a:ext cx="42119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2400" dirty="0" smtClean="0">
                <a:latin typeface="Poor Richard" pitchFamily="18" charset="0"/>
              </a:rPr>
              <a:t>2.    Quelle expression rappelle que la publication est contrôlée par le pouvoir ?</a:t>
            </a:r>
          </a:p>
        </p:txBody>
      </p:sp>
      <p:pic>
        <p:nvPicPr>
          <p:cNvPr id="5" name="Image 4" descr="http://fr.academic.ru/pictures/frwiki/69/ENC_1-NA5_600px.jpeg"/>
          <p:cNvPicPr>
            <a:picLocks noChangeAspect="1" noChangeArrowheads="1"/>
          </p:cNvPicPr>
          <p:nvPr/>
        </p:nvPicPr>
        <p:blipFill>
          <a:blip r:embed="rId2" cstate="print"/>
          <a:srcRect l="7454" t="94873" r="8461" b="2101"/>
          <a:stretch>
            <a:fillRect/>
          </a:stretch>
        </p:blipFill>
        <p:spPr bwMode="auto">
          <a:xfrm>
            <a:off x="0" y="5949279"/>
            <a:ext cx="9144000" cy="41007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14290"/>
            <a:ext cx="5633235" cy="3733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6429388" y="1357298"/>
            <a:ext cx="214228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dirty="0" smtClean="0">
                <a:latin typeface="Poor Richard" pitchFamily="18" charset="0"/>
              </a:rPr>
              <a:t>Voltaire au café Procope</a:t>
            </a:r>
            <a:endParaRPr lang="fr-FR" sz="2400" dirty="0">
              <a:latin typeface="Poor Richard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4282" y="4071942"/>
            <a:ext cx="871543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 smtClean="0">
                <a:latin typeface="Poor Richard" pitchFamily="18" charset="0"/>
              </a:rPr>
              <a:t>Les idées nouvelles s’échangent dans les salons et les cafés qui apparaissent dans les grandes villes </a:t>
            </a:r>
            <a:r>
              <a:rPr lang="fr-FR" sz="2400" dirty="0" smtClean="0">
                <a:latin typeface="Poor Richard" pitchFamily="18" charset="0"/>
              </a:rPr>
              <a:t>.</a:t>
            </a:r>
            <a:endParaRPr lang="fr-FR" sz="2400" dirty="0" smtClean="0">
              <a:latin typeface="Poor Richard" pitchFamily="18" charset="0"/>
            </a:endParaRPr>
          </a:p>
          <a:p>
            <a:r>
              <a:rPr lang="fr-FR" sz="2400" dirty="0" smtClean="0">
                <a:latin typeface="Poor Richard" pitchFamily="18" charset="0"/>
              </a:rPr>
              <a:t>Dans les salons de femmes de la noblesse ou de la bourgeoisie </a:t>
            </a:r>
            <a:r>
              <a:rPr lang="fr-FR" sz="2400" dirty="0" smtClean="0">
                <a:latin typeface="Poor Richard" pitchFamily="18" charset="0"/>
              </a:rPr>
              <a:t>se </a:t>
            </a:r>
            <a:r>
              <a:rPr lang="fr-FR" sz="2400" dirty="0" smtClean="0">
                <a:latin typeface="Poor Richard" pitchFamily="18" charset="0"/>
              </a:rPr>
              <a:t>réunissent philosophes et érudits. Les idées y sont débattues, échangées, on y lit des ouvrages.</a:t>
            </a:r>
            <a:endParaRPr lang="fr-FR" sz="2400" dirty="0">
              <a:latin typeface="Poor Richar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214422"/>
            <a:ext cx="7929618" cy="512435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9" name="ZoneTexte 8"/>
          <p:cNvSpPr txBox="1"/>
          <p:nvPr/>
        </p:nvSpPr>
        <p:spPr>
          <a:xfrm>
            <a:off x="500034" y="428604"/>
            <a:ext cx="80724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latin typeface="Poor Richard" pitchFamily="18" charset="0"/>
              </a:rPr>
              <a:t>Réponds aux questions de la fiche ci-dessous.</a:t>
            </a:r>
            <a:endParaRPr lang="fr-FR" sz="2800" dirty="0">
              <a:latin typeface="Poor Richar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214282" y="571480"/>
            <a:ext cx="8715436" cy="584775"/>
          </a:xfrm>
          <a:prstGeom prst="rect">
            <a:avLst/>
          </a:prstGeom>
          <a:solidFill>
            <a:srgbClr val="B2B2B2">
              <a:alpha val="20000"/>
            </a:srgb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>
                <a:solidFill>
                  <a:srgbClr val="FF0000"/>
                </a:solidFill>
                <a:latin typeface="Poor Richard" pitchFamily="18" charset="0"/>
              </a:rPr>
              <a:t>Chapitre 2</a:t>
            </a:r>
            <a:endParaRPr lang="fr-FR" sz="3200" dirty="0">
              <a:solidFill>
                <a:srgbClr val="FF0000"/>
              </a:solidFill>
              <a:latin typeface="Poor Richard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3000372"/>
            <a:ext cx="914400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6600" b="1" u="sng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Poor Richard" pitchFamily="18" charset="0"/>
              </a:rPr>
              <a:t>L’Europe des Lumières</a:t>
            </a:r>
            <a:endParaRPr lang="fr-FR" sz="6600" b="1" u="sng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latin typeface="Poor Richar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1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428596" y="2357430"/>
            <a:ext cx="8215370" cy="1938992"/>
          </a:xfrm>
          <a:prstGeom prst="rect">
            <a:avLst/>
          </a:prstGeom>
          <a:solidFill>
            <a:srgbClr val="FF0000">
              <a:alpha val="10196"/>
            </a:srgb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>
              <a:buFont typeface="Symbol" pitchFamily="18" charset="2"/>
              <a:buChar char="®"/>
            </a:pPr>
            <a:r>
              <a:rPr lang="fr-FR" sz="4000" dirty="0" smtClean="0">
                <a:solidFill>
                  <a:srgbClr val="FF0000"/>
                </a:solidFill>
                <a:latin typeface="Poor Richard" pitchFamily="18" charset="0"/>
              </a:rPr>
              <a:t>Comment les idées des Lumières remettent-elles en cause </a:t>
            </a:r>
          </a:p>
          <a:p>
            <a:pPr algn="ctr"/>
            <a:r>
              <a:rPr lang="fr-FR" sz="4000" dirty="0" smtClean="0">
                <a:solidFill>
                  <a:srgbClr val="FF0000"/>
                </a:solidFill>
                <a:latin typeface="Poor Richard" pitchFamily="18" charset="0"/>
              </a:rPr>
              <a:t>les sociétés du XVIII</a:t>
            </a:r>
            <a:r>
              <a:rPr lang="fr-FR" sz="4000" baseline="30000" dirty="0" smtClean="0">
                <a:solidFill>
                  <a:srgbClr val="FF0000"/>
                </a:solidFill>
                <a:latin typeface="Poor Richard" pitchFamily="18" charset="0"/>
              </a:rPr>
              <a:t>e</a:t>
            </a:r>
            <a:r>
              <a:rPr lang="fr-FR" sz="4000" dirty="0" smtClean="0">
                <a:solidFill>
                  <a:srgbClr val="FF0000"/>
                </a:solidFill>
                <a:latin typeface="Poor Richard" pitchFamily="18" charset="0"/>
              </a:rPr>
              <a:t> siècle?</a:t>
            </a:r>
            <a:endParaRPr lang="fr-FR" sz="4000" dirty="0">
              <a:solidFill>
                <a:srgbClr val="FF0000"/>
              </a:solidFill>
              <a:latin typeface="Poor Richar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85720" y="285728"/>
            <a:ext cx="84296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 algn="ctr">
              <a:buAutoNum type="romanUcPeriod"/>
            </a:pPr>
            <a:r>
              <a:rPr lang="fr-FR" sz="4000" u="sng" dirty="0" smtClean="0">
                <a:solidFill>
                  <a:srgbClr val="FF0000"/>
                </a:solidFill>
                <a:latin typeface="Poor Richard" pitchFamily="18" charset="0"/>
              </a:rPr>
              <a:t>En quoi Voltaire incarne-t-il la philosophie des Lumières?</a:t>
            </a:r>
          </a:p>
          <a:p>
            <a:pPr marL="857250" indent="-857250" algn="ctr"/>
            <a:endParaRPr lang="fr-FR" sz="4000" dirty="0">
              <a:solidFill>
                <a:srgbClr val="FF0000"/>
              </a:solidFill>
              <a:latin typeface="Poor Richard" pitchFamily="18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285720" y="3357562"/>
            <a:ext cx="4929222" cy="954107"/>
          </a:xfrm>
          <a:prstGeom prst="rect">
            <a:avLst/>
          </a:prstGeom>
          <a:solidFill>
            <a:srgbClr val="B2B2B2">
              <a:alpha val="20000"/>
            </a:srgb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800" i="1" dirty="0" smtClean="0">
                <a:latin typeface="Poor Richard" pitchFamily="18" charset="0"/>
              </a:rPr>
              <a:t>Devoir à la maison</a:t>
            </a:r>
          </a:p>
          <a:p>
            <a:pPr algn="ctr"/>
            <a:r>
              <a:rPr lang="fr-FR" sz="2800" i="1" dirty="0" smtClean="0">
                <a:latin typeface="Poor Richard" pitchFamily="18" charset="0"/>
              </a:rPr>
              <a:t>Réalisez une fiche biographique</a:t>
            </a:r>
            <a:endParaRPr lang="fr-FR" sz="2800" i="1" dirty="0">
              <a:latin typeface="Poor Richard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6" y="1785926"/>
            <a:ext cx="3346813" cy="461418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0" y="21429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latin typeface="Poor Richard" pitchFamily="18" charset="0"/>
              </a:rPr>
              <a:t>Rappel : qu’est-ce que l’Ancien Régime en France au XVIIIe siècle?</a:t>
            </a:r>
            <a:endParaRPr lang="fr-FR" sz="2800" dirty="0">
              <a:latin typeface="Poor Richard" pitchFamily="18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4700" t="50944" r="20933" b="27412"/>
          <a:stretch/>
        </p:blipFill>
        <p:spPr>
          <a:xfrm>
            <a:off x="1214414" y="3786189"/>
            <a:ext cx="6786610" cy="267132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535" t="50944" r="55937" b="26242"/>
          <a:stretch/>
        </p:blipFill>
        <p:spPr>
          <a:xfrm>
            <a:off x="1214414" y="928670"/>
            <a:ext cx="6746682" cy="278608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285728"/>
            <a:ext cx="7429552" cy="635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0"/>
            <a:ext cx="3143272" cy="682891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4071934" y="1357298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fr-FR" sz="2800" dirty="0" smtClean="0">
                <a:latin typeface="Poor Richard" pitchFamily="18" charset="0"/>
              </a:rPr>
              <a:t>À travers ce texte, quelles critiques Voltaire fait-il de la monarchie absolue?</a:t>
            </a:r>
            <a:endParaRPr lang="fr-FR" sz="2800" dirty="0">
              <a:latin typeface="Poor Richard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000496" y="3214686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fr-FR" sz="2800" dirty="0" smtClean="0">
                <a:solidFill>
                  <a:srgbClr val="008000"/>
                </a:solidFill>
                <a:latin typeface="Poor Richard" pitchFamily="18" charset="0"/>
              </a:rPr>
              <a:t>En décrivant les libertés dont bénéficient les Anglais (liberté d’expression, …), Voltaire montre qu’elles n’existent pas dans les monarchies absolues.</a:t>
            </a:r>
            <a:endParaRPr lang="fr-FR" sz="2800" dirty="0">
              <a:solidFill>
                <a:srgbClr val="008000"/>
              </a:solidFill>
              <a:latin typeface="Poor Richard" pitchFamily="18" charset="0"/>
            </a:endParaRPr>
          </a:p>
        </p:txBody>
      </p:sp>
      <p:pic>
        <p:nvPicPr>
          <p:cNvPr id="5" name="Image 4" descr="j0254500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29322" y="428604"/>
            <a:ext cx="666178" cy="6661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0"/>
            <a:ext cx="3143272" cy="682891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928662" y="3071810"/>
            <a:ext cx="2428892" cy="214314"/>
          </a:xfrm>
          <a:prstGeom prst="rect">
            <a:avLst/>
          </a:prstGeom>
          <a:noFill/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3714744" y="500042"/>
            <a:ext cx="857256" cy="214314"/>
          </a:xfrm>
          <a:prstGeom prst="rect">
            <a:avLst/>
          </a:prstGeom>
          <a:noFill/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4786314" y="357166"/>
            <a:ext cx="41434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atin typeface="Poor Richard" pitchFamily="18" charset="0"/>
              </a:rPr>
              <a:t>Liberté d’expression, de presse</a:t>
            </a:r>
            <a:endParaRPr lang="fr-FR" sz="2400" dirty="0">
              <a:latin typeface="Poor Richard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14414" y="3357562"/>
            <a:ext cx="2071702" cy="21431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285720" y="3571876"/>
            <a:ext cx="2286016" cy="21431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285720" y="3357562"/>
            <a:ext cx="928694" cy="142876"/>
          </a:xfrm>
          <a:prstGeom prst="rect">
            <a:avLst/>
          </a:prstGeom>
          <a:noFill/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3714744" y="1071546"/>
            <a:ext cx="857256" cy="21431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/>
          <p:cNvSpPr txBox="1"/>
          <p:nvPr/>
        </p:nvSpPr>
        <p:spPr>
          <a:xfrm>
            <a:off x="4786314" y="928670"/>
            <a:ext cx="43576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atin typeface="Poor Richard" pitchFamily="18" charset="0"/>
              </a:rPr>
              <a:t>Droit d’avoir un procès </a:t>
            </a:r>
            <a:r>
              <a:rPr lang="fr-FR" sz="2000" dirty="0" smtClean="0">
                <a:latin typeface="Poor Richard" pitchFamily="18" charset="0"/>
              </a:rPr>
              <a:t>(</a:t>
            </a:r>
            <a:r>
              <a:rPr lang="fr-FR" sz="2000" i="1" dirty="0" smtClean="0">
                <a:latin typeface="Poor Richard" pitchFamily="18" charset="0"/>
              </a:rPr>
              <a:t>Habeas Corpus)</a:t>
            </a:r>
            <a:endParaRPr lang="fr-FR" sz="2000" i="1" dirty="0">
              <a:latin typeface="Poor Richard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571736" y="3571876"/>
            <a:ext cx="714380" cy="214314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285720" y="3786190"/>
            <a:ext cx="3000396" cy="214314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/>
          <p:cNvSpPr/>
          <p:nvPr/>
        </p:nvSpPr>
        <p:spPr>
          <a:xfrm>
            <a:off x="3714744" y="1643050"/>
            <a:ext cx="857256" cy="214314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ZoneTexte 15"/>
          <p:cNvSpPr txBox="1"/>
          <p:nvPr/>
        </p:nvSpPr>
        <p:spPr>
          <a:xfrm>
            <a:off x="4786314" y="1500174"/>
            <a:ext cx="43576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atin typeface="Poor Richard" pitchFamily="18" charset="0"/>
              </a:rPr>
              <a:t>Liberté de culte (= de religion)</a:t>
            </a:r>
            <a:endParaRPr lang="fr-FR" sz="2000" i="1" dirty="0">
              <a:latin typeface="Poor Richard" pitchFamily="18" charset="0"/>
            </a:endParaRPr>
          </a:p>
        </p:txBody>
      </p:sp>
      <p:sp>
        <p:nvSpPr>
          <p:cNvPr id="17" name="Accolade fermante 16"/>
          <p:cNvSpPr/>
          <p:nvPr/>
        </p:nvSpPr>
        <p:spPr>
          <a:xfrm>
            <a:off x="3500430" y="4143380"/>
            <a:ext cx="357190" cy="1928826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Différent de 17"/>
          <p:cNvSpPr/>
          <p:nvPr/>
        </p:nvSpPr>
        <p:spPr>
          <a:xfrm>
            <a:off x="5357818" y="2786058"/>
            <a:ext cx="1785950" cy="928694"/>
          </a:xfrm>
          <a:prstGeom prst="mathNotEqual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3929058" y="4929198"/>
            <a:ext cx="50006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atin typeface="Poor Richard" pitchFamily="18" charset="0"/>
              </a:rPr>
              <a:t>= dans les monarchies absolues  </a:t>
            </a:r>
          </a:p>
          <a:p>
            <a:r>
              <a:rPr lang="fr-FR" sz="2400" dirty="0" smtClean="0">
                <a:latin typeface="Poor Richard" pitchFamily="18" charset="0"/>
              </a:rPr>
              <a:t>(comme en France)</a:t>
            </a:r>
            <a:endParaRPr lang="fr-FR" sz="2000" i="1" dirty="0">
              <a:latin typeface="Poor Richard" pitchFamily="18" charset="0"/>
            </a:endParaRPr>
          </a:p>
        </p:txBody>
      </p:sp>
      <p:cxnSp>
        <p:nvCxnSpPr>
          <p:cNvPr id="21" name="Connecteur droit 20"/>
          <p:cNvCxnSpPr/>
          <p:nvPr/>
        </p:nvCxnSpPr>
        <p:spPr>
          <a:xfrm>
            <a:off x="285720" y="2571744"/>
            <a:ext cx="107157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/>
          <p:cNvCxnSpPr/>
          <p:nvPr/>
        </p:nvCxnSpPr>
        <p:spPr>
          <a:xfrm>
            <a:off x="714348" y="3000372"/>
            <a:ext cx="71438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1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2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7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8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4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5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5" grpId="1" animBg="1"/>
      <p:bldP spid="6" grpId="0"/>
      <p:bldP spid="7" grpId="0" animBg="1"/>
      <p:bldP spid="8" grpId="0" animBg="1"/>
      <p:bldP spid="10" grpId="0" animBg="1"/>
      <p:bldP spid="11" grpId="0" animBg="1"/>
      <p:bldP spid="11" grpId="1" animBg="1"/>
      <p:bldP spid="12" grpId="0"/>
      <p:bldP spid="13" grpId="0" animBg="1"/>
      <p:bldP spid="14" grpId="0" animBg="1"/>
      <p:bldP spid="15" grpId="0" animBg="1"/>
      <p:bldP spid="15" grpId="1" animBg="1"/>
      <p:bldP spid="16" grpId="0"/>
      <p:bldP spid="17" grpId="0" animBg="1"/>
      <p:bldP spid="18" grpId="0" animBg="1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1357298"/>
            <a:ext cx="5338788" cy="346711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2150</TotalTime>
  <Words>300</Words>
  <Application>Microsoft Office PowerPoint</Application>
  <PresentationFormat>Affichage à l'écran (4:3)</PresentationFormat>
  <Paragraphs>32</Paragraphs>
  <Slides>16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17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domicile</dc:creator>
  <cp:lastModifiedBy>GCUENIN</cp:lastModifiedBy>
  <cp:revision>207</cp:revision>
  <dcterms:created xsi:type="dcterms:W3CDTF">2010-03-29T12:10:27Z</dcterms:created>
  <dcterms:modified xsi:type="dcterms:W3CDTF">2017-09-28T07:43:12Z</dcterms:modified>
</cp:coreProperties>
</file>