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71" d="100"/>
          <a:sy n="71" d="100"/>
        </p:scale>
        <p:origin x="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77FE3-F5B0-403B-BBA6-5608D54F55C3}"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fr-FR"/>
        </a:p>
      </dgm:t>
    </dgm:pt>
    <dgm:pt modelId="{81BC3D8A-55FC-40D3-9D5D-23C6C6C309BB}">
      <dgm:prSet phldrT="[Texte]"/>
      <dgm:spPr>
        <a:solidFill>
          <a:srgbClr val="00B050"/>
        </a:solidFill>
      </dgm:spPr>
      <dgm:t>
        <a:bodyPr/>
        <a:lstStyle/>
        <a:p>
          <a:r>
            <a:rPr lang="fr-FR" dirty="0" smtClean="0"/>
            <a:t>Mon stage en entreprise</a:t>
          </a:r>
          <a:endParaRPr lang="fr-FR" dirty="0"/>
        </a:p>
      </dgm:t>
    </dgm:pt>
    <dgm:pt modelId="{335DABB0-B693-41AD-BE41-D47DFF9B22BF}" type="parTrans" cxnId="{0408C2DA-297E-4599-B4DC-993F5C3A1F1B}">
      <dgm:prSet/>
      <dgm:spPr/>
      <dgm:t>
        <a:bodyPr/>
        <a:lstStyle/>
        <a:p>
          <a:endParaRPr lang="fr-FR"/>
        </a:p>
      </dgm:t>
    </dgm:pt>
    <dgm:pt modelId="{2BB76AA4-D0FA-4772-ACC1-84133814E3F2}" type="sibTrans" cxnId="{0408C2DA-297E-4599-B4DC-993F5C3A1F1B}">
      <dgm:prSet/>
      <dgm:spPr/>
      <dgm:t>
        <a:bodyPr/>
        <a:lstStyle/>
        <a:p>
          <a:endParaRPr lang="fr-FR"/>
        </a:p>
      </dgm:t>
    </dgm:pt>
    <dgm:pt modelId="{6228E774-FB86-46BC-8105-87E8421460E7}">
      <dgm:prSet phldrT="[Texte]" custT="1"/>
      <dgm:spPr>
        <a:solidFill>
          <a:srgbClr val="00B0F0"/>
        </a:solidFill>
      </dgm:spPr>
      <dgm:t>
        <a:bodyPr/>
        <a:lstStyle/>
        <a:p>
          <a:r>
            <a:rPr lang="fr-FR" sz="2400" dirty="0" smtClean="0"/>
            <a:t>Le choix, qui, pourquoi ? </a:t>
          </a:r>
        </a:p>
        <a:p>
          <a:r>
            <a:rPr lang="fr-FR" sz="2400" dirty="0" smtClean="0"/>
            <a:t>Lettre motivation ? </a:t>
          </a:r>
          <a:endParaRPr lang="fr-FR" sz="2400" dirty="0"/>
        </a:p>
      </dgm:t>
    </dgm:pt>
    <dgm:pt modelId="{1164E550-DA67-4429-A8D1-09852D2F90FE}" type="parTrans" cxnId="{570FF6F4-71D9-49EB-9B37-1D21CE2EEBAF}">
      <dgm:prSet/>
      <dgm:spPr/>
      <dgm:t>
        <a:bodyPr/>
        <a:lstStyle/>
        <a:p>
          <a:endParaRPr lang="fr-FR"/>
        </a:p>
      </dgm:t>
    </dgm:pt>
    <dgm:pt modelId="{B15EFE61-ECDC-4E9F-A20D-64097A4AEA86}" type="sibTrans" cxnId="{570FF6F4-71D9-49EB-9B37-1D21CE2EEBAF}">
      <dgm:prSet/>
      <dgm:spPr/>
      <dgm:t>
        <a:bodyPr/>
        <a:lstStyle/>
        <a:p>
          <a:endParaRPr lang="fr-FR"/>
        </a:p>
      </dgm:t>
    </dgm:pt>
    <dgm:pt modelId="{F27A9008-03D4-47D2-9F02-B751016B708E}">
      <dgm:prSet phldrT="[Texte]" custT="1"/>
      <dgm:spPr>
        <a:solidFill>
          <a:schemeClr val="accent6">
            <a:lumMod val="40000"/>
            <a:lumOff val="60000"/>
          </a:schemeClr>
        </a:solidFill>
      </dgm:spPr>
      <dgm:t>
        <a:bodyPr/>
        <a:lstStyle/>
        <a:p>
          <a:r>
            <a:rPr lang="fr-FR" sz="2400" dirty="0" smtClean="0"/>
            <a:t>Ce que vous retenez de ce stage, votre orientation future, les études qu’il faut faire- </a:t>
          </a:r>
          <a:r>
            <a:rPr lang="fr-FR" sz="2400" dirty="0" err="1" smtClean="0"/>
            <a:t>cf</a:t>
          </a:r>
          <a:r>
            <a:rPr lang="fr-FR" sz="2400" dirty="0" smtClean="0"/>
            <a:t> </a:t>
          </a:r>
          <a:r>
            <a:rPr lang="fr-FR" sz="2400" dirty="0" err="1" smtClean="0"/>
            <a:t>onisep</a:t>
          </a:r>
          <a:endParaRPr lang="fr-FR" sz="2400" dirty="0"/>
        </a:p>
      </dgm:t>
    </dgm:pt>
    <dgm:pt modelId="{E6B112EF-2437-4580-83E3-7BF861B61DD8}" type="parTrans" cxnId="{94DCDADF-36CA-456F-BFD2-C64268A73566}">
      <dgm:prSet/>
      <dgm:spPr/>
      <dgm:t>
        <a:bodyPr/>
        <a:lstStyle/>
        <a:p>
          <a:endParaRPr lang="fr-FR"/>
        </a:p>
      </dgm:t>
    </dgm:pt>
    <dgm:pt modelId="{356B3000-9548-454C-B80D-CA947B604720}" type="sibTrans" cxnId="{94DCDADF-36CA-456F-BFD2-C64268A73566}">
      <dgm:prSet/>
      <dgm:spPr/>
      <dgm:t>
        <a:bodyPr/>
        <a:lstStyle/>
        <a:p>
          <a:endParaRPr lang="fr-FR"/>
        </a:p>
      </dgm:t>
    </dgm:pt>
    <dgm:pt modelId="{6BE31A40-B81B-4741-9133-7CFA073E2673}">
      <dgm:prSet phldrT="[Texte]" custT="1"/>
      <dgm:spPr/>
      <dgm:t>
        <a:bodyPr/>
        <a:lstStyle/>
        <a:p>
          <a:r>
            <a:rPr lang="fr-FR" sz="2400" dirty="0" smtClean="0"/>
            <a:t>Activités réalisées, métiers découverts..</a:t>
          </a:r>
          <a:endParaRPr lang="fr-FR" sz="2400" dirty="0"/>
        </a:p>
      </dgm:t>
    </dgm:pt>
    <dgm:pt modelId="{F889C7F8-17DA-4139-8615-A18338C283B7}" type="parTrans" cxnId="{69A2203A-6E05-4019-974C-6425C295493B}">
      <dgm:prSet/>
      <dgm:spPr/>
      <dgm:t>
        <a:bodyPr/>
        <a:lstStyle/>
        <a:p>
          <a:endParaRPr lang="fr-FR"/>
        </a:p>
      </dgm:t>
    </dgm:pt>
    <dgm:pt modelId="{24E150CF-3707-4FA7-8E24-782DB36E1DB4}" type="sibTrans" cxnId="{69A2203A-6E05-4019-974C-6425C295493B}">
      <dgm:prSet/>
      <dgm:spPr/>
      <dgm:t>
        <a:bodyPr/>
        <a:lstStyle/>
        <a:p>
          <a:endParaRPr lang="fr-FR"/>
        </a:p>
      </dgm:t>
    </dgm:pt>
    <dgm:pt modelId="{378CBE5A-B13C-46F3-9C28-069F979DE19C}">
      <dgm:prSet phldrT="[Texte]" custT="1"/>
      <dgm:spPr>
        <a:solidFill>
          <a:srgbClr val="92D050"/>
        </a:solidFill>
      </dgm:spPr>
      <dgm:t>
        <a:bodyPr/>
        <a:lstStyle/>
        <a:p>
          <a:r>
            <a:rPr lang="fr-FR" sz="2400" dirty="0" smtClean="0"/>
            <a:t>Présentation lieu, entreprise, présentation de cette entreprise….</a:t>
          </a:r>
          <a:endParaRPr lang="fr-FR" sz="2400" dirty="0"/>
        </a:p>
      </dgm:t>
    </dgm:pt>
    <dgm:pt modelId="{085B6508-CD25-43AC-AE8E-5F692E5171D4}" type="parTrans" cxnId="{61F95A7A-071B-4412-95A8-FC6F617857BB}">
      <dgm:prSet/>
      <dgm:spPr/>
      <dgm:t>
        <a:bodyPr/>
        <a:lstStyle/>
        <a:p>
          <a:endParaRPr lang="fr-FR"/>
        </a:p>
      </dgm:t>
    </dgm:pt>
    <dgm:pt modelId="{D3105661-A9FA-4A90-AA14-7611CF805C01}" type="sibTrans" cxnId="{61F95A7A-071B-4412-95A8-FC6F617857BB}">
      <dgm:prSet/>
      <dgm:spPr/>
      <dgm:t>
        <a:bodyPr/>
        <a:lstStyle/>
        <a:p>
          <a:endParaRPr lang="fr-FR"/>
        </a:p>
      </dgm:t>
    </dgm:pt>
    <dgm:pt modelId="{11C9A5CA-E0EF-4571-AA93-D15C8FE0EA42}" type="pres">
      <dgm:prSet presAssocID="{17D77FE3-F5B0-403B-BBA6-5608D54F55C3}" presName="Name0" presStyleCnt="0">
        <dgm:presLayoutVars>
          <dgm:chMax val="1"/>
          <dgm:dir/>
          <dgm:animLvl val="ctr"/>
          <dgm:resizeHandles val="exact"/>
        </dgm:presLayoutVars>
      </dgm:prSet>
      <dgm:spPr/>
    </dgm:pt>
    <dgm:pt modelId="{98766E15-98F3-4727-B87F-60B41F497020}" type="pres">
      <dgm:prSet presAssocID="{81BC3D8A-55FC-40D3-9D5D-23C6C6C309BB}" presName="centerShape" presStyleLbl="node0" presStyleIdx="0" presStyleCnt="1" custLinFactNeighborX="1534" custLinFactNeighborY="-3165"/>
      <dgm:spPr/>
    </dgm:pt>
    <dgm:pt modelId="{02CADF31-A75B-4BA6-9C73-296966856B14}" type="pres">
      <dgm:prSet presAssocID="{6228E774-FB86-46BC-8105-87E8421460E7}" presName="node" presStyleLbl="node1" presStyleIdx="0" presStyleCnt="4" custScaleX="239814" custScaleY="118134">
        <dgm:presLayoutVars>
          <dgm:bulletEnabled val="1"/>
        </dgm:presLayoutVars>
      </dgm:prSet>
      <dgm:spPr/>
      <dgm:t>
        <a:bodyPr/>
        <a:lstStyle/>
        <a:p>
          <a:endParaRPr lang="fr-FR"/>
        </a:p>
      </dgm:t>
    </dgm:pt>
    <dgm:pt modelId="{6C1D0D77-D2B4-4BAE-BFB0-B8D61B6C9AF0}" type="pres">
      <dgm:prSet presAssocID="{6228E774-FB86-46BC-8105-87E8421460E7}" presName="dummy" presStyleCnt="0"/>
      <dgm:spPr/>
    </dgm:pt>
    <dgm:pt modelId="{AF062211-C69D-4DFA-ACD0-7797ECF5CE9C}" type="pres">
      <dgm:prSet presAssocID="{B15EFE61-ECDC-4E9F-A20D-64097A4AEA86}" presName="sibTrans" presStyleLbl="sibTrans2D1" presStyleIdx="0" presStyleCnt="4"/>
      <dgm:spPr/>
    </dgm:pt>
    <dgm:pt modelId="{D9945658-C92D-4386-9957-EC974709E77D}" type="pres">
      <dgm:prSet presAssocID="{F27A9008-03D4-47D2-9F02-B751016B708E}" presName="node" presStyleLbl="node1" presStyleIdx="1" presStyleCnt="4" custScaleX="155470" custScaleY="173270" custRadScaleRad="117637" custRadScaleInc="-19558">
        <dgm:presLayoutVars>
          <dgm:bulletEnabled val="1"/>
        </dgm:presLayoutVars>
      </dgm:prSet>
      <dgm:spPr/>
      <dgm:t>
        <a:bodyPr/>
        <a:lstStyle/>
        <a:p>
          <a:endParaRPr lang="fr-FR"/>
        </a:p>
      </dgm:t>
    </dgm:pt>
    <dgm:pt modelId="{E890B742-D044-4911-AF01-4F66E8125039}" type="pres">
      <dgm:prSet presAssocID="{F27A9008-03D4-47D2-9F02-B751016B708E}" presName="dummy" presStyleCnt="0"/>
      <dgm:spPr/>
    </dgm:pt>
    <dgm:pt modelId="{0C82B2C6-22EE-4DB7-83A0-8D52EC7B4793}" type="pres">
      <dgm:prSet presAssocID="{356B3000-9548-454C-B80D-CA947B604720}" presName="sibTrans" presStyleLbl="sibTrans2D1" presStyleIdx="1" presStyleCnt="4"/>
      <dgm:spPr/>
    </dgm:pt>
    <dgm:pt modelId="{31BB0369-FD69-4BB3-9832-3BD8499DBD5E}" type="pres">
      <dgm:prSet presAssocID="{6BE31A40-B81B-4741-9133-7CFA073E2673}" presName="node" presStyleLbl="node1" presStyleIdx="2" presStyleCnt="4" custScaleX="217861" custRadScaleRad="124277" custRadScaleInc="717">
        <dgm:presLayoutVars>
          <dgm:bulletEnabled val="1"/>
        </dgm:presLayoutVars>
      </dgm:prSet>
      <dgm:spPr/>
      <dgm:t>
        <a:bodyPr/>
        <a:lstStyle/>
        <a:p>
          <a:endParaRPr lang="fr-FR"/>
        </a:p>
      </dgm:t>
    </dgm:pt>
    <dgm:pt modelId="{83F9FD0F-EAE0-41DC-8366-DEFAD116A430}" type="pres">
      <dgm:prSet presAssocID="{6BE31A40-B81B-4741-9133-7CFA073E2673}" presName="dummy" presStyleCnt="0"/>
      <dgm:spPr/>
    </dgm:pt>
    <dgm:pt modelId="{E8BB3ED3-FD57-4D25-A546-5A2BE4F4268C}" type="pres">
      <dgm:prSet presAssocID="{24E150CF-3707-4FA7-8E24-782DB36E1DB4}" presName="sibTrans" presStyleLbl="sibTrans2D1" presStyleIdx="2" presStyleCnt="4"/>
      <dgm:spPr/>
    </dgm:pt>
    <dgm:pt modelId="{37B59990-0B80-4DCA-B71D-5D189ADE0D8F}" type="pres">
      <dgm:prSet presAssocID="{378CBE5A-B13C-46F3-9C28-069F979DE19C}" presName="node" presStyleLbl="node1" presStyleIdx="3" presStyleCnt="4" custScaleX="165272" custScaleY="143201" custRadScaleRad="122815" custRadScaleInc="1508">
        <dgm:presLayoutVars>
          <dgm:bulletEnabled val="1"/>
        </dgm:presLayoutVars>
      </dgm:prSet>
      <dgm:spPr/>
      <dgm:t>
        <a:bodyPr/>
        <a:lstStyle/>
        <a:p>
          <a:endParaRPr lang="fr-FR"/>
        </a:p>
      </dgm:t>
    </dgm:pt>
    <dgm:pt modelId="{02D9ACA8-BA23-4D71-8D03-9F12CD53509E}" type="pres">
      <dgm:prSet presAssocID="{378CBE5A-B13C-46F3-9C28-069F979DE19C}" presName="dummy" presStyleCnt="0"/>
      <dgm:spPr/>
    </dgm:pt>
    <dgm:pt modelId="{5CA0B320-0870-418A-88B8-DAADEE606057}" type="pres">
      <dgm:prSet presAssocID="{D3105661-A9FA-4A90-AA14-7611CF805C01}" presName="sibTrans" presStyleLbl="sibTrans2D1" presStyleIdx="3" presStyleCnt="4"/>
      <dgm:spPr/>
    </dgm:pt>
  </dgm:ptLst>
  <dgm:cxnLst>
    <dgm:cxn modelId="{519BDE56-6B3B-4C78-B0E3-202820EE7F99}" type="presOf" srcId="{17D77FE3-F5B0-403B-BBA6-5608D54F55C3}" destId="{11C9A5CA-E0EF-4571-AA93-D15C8FE0EA42}" srcOrd="0" destOrd="0" presId="urn:microsoft.com/office/officeart/2005/8/layout/radial6"/>
    <dgm:cxn modelId="{0408C2DA-297E-4599-B4DC-993F5C3A1F1B}" srcId="{17D77FE3-F5B0-403B-BBA6-5608D54F55C3}" destId="{81BC3D8A-55FC-40D3-9D5D-23C6C6C309BB}" srcOrd="0" destOrd="0" parTransId="{335DABB0-B693-41AD-BE41-D47DFF9B22BF}" sibTransId="{2BB76AA4-D0FA-4772-ACC1-84133814E3F2}"/>
    <dgm:cxn modelId="{12B85E79-6A32-4971-A817-B6C2680C12AB}" type="presOf" srcId="{D3105661-A9FA-4A90-AA14-7611CF805C01}" destId="{5CA0B320-0870-418A-88B8-DAADEE606057}" srcOrd="0" destOrd="0" presId="urn:microsoft.com/office/officeart/2005/8/layout/radial6"/>
    <dgm:cxn modelId="{59565AAE-F952-4C8A-AB77-845439C6FE78}" type="presOf" srcId="{24E150CF-3707-4FA7-8E24-782DB36E1DB4}" destId="{E8BB3ED3-FD57-4D25-A546-5A2BE4F4268C}" srcOrd="0" destOrd="0" presId="urn:microsoft.com/office/officeart/2005/8/layout/radial6"/>
    <dgm:cxn modelId="{F342632B-F275-410F-BD01-0FE9EFA068E5}" type="presOf" srcId="{6228E774-FB86-46BC-8105-87E8421460E7}" destId="{02CADF31-A75B-4BA6-9C73-296966856B14}" srcOrd="0" destOrd="0" presId="urn:microsoft.com/office/officeart/2005/8/layout/radial6"/>
    <dgm:cxn modelId="{69A2203A-6E05-4019-974C-6425C295493B}" srcId="{81BC3D8A-55FC-40D3-9D5D-23C6C6C309BB}" destId="{6BE31A40-B81B-4741-9133-7CFA073E2673}" srcOrd="2" destOrd="0" parTransId="{F889C7F8-17DA-4139-8615-A18338C283B7}" sibTransId="{24E150CF-3707-4FA7-8E24-782DB36E1DB4}"/>
    <dgm:cxn modelId="{570FF6F4-71D9-49EB-9B37-1D21CE2EEBAF}" srcId="{81BC3D8A-55FC-40D3-9D5D-23C6C6C309BB}" destId="{6228E774-FB86-46BC-8105-87E8421460E7}" srcOrd="0" destOrd="0" parTransId="{1164E550-DA67-4429-A8D1-09852D2F90FE}" sibTransId="{B15EFE61-ECDC-4E9F-A20D-64097A4AEA86}"/>
    <dgm:cxn modelId="{808EB744-A266-4F86-9254-8D790AA1EDDD}" type="presOf" srcId="{F27A9008-03D4-47D2-9F02-B751016B708E}" destId="{D9945658-C92D-4386-9957-EC974709E77D}" srcOrd="0" destOrd="0" presId="urn:microsoft.com/office/officeart/2005/8/layout/radial6"/>
    <dgm:cxn modelId="{B5E99E7D-B0B4-49BD-A8C7-0AE11596E390}" type="presOf" srcId="{6BE31A40-B81B-4741-9133-7CFA073E2673}" destId="{31BB0369-FD69-4BB3-9832-3BD8499DBD5E}" srcOrd="0" destOrd="0" presId="urn:microsoft.com/office/officeart/2005/8/layout/radial6"/>
    <dgm:cxn modelId="{D9B65703-E18D-4FA7-829B-37CDA0EC4B01}" type="presOf" srcId="{81BC3D8A-55FC-40D3-9D5D-23C6C6C309BB}" destId="{98766E15-98F3-4727-B87F-60B41F497020}" srcOrd="0" destOrd="0" presId="urn:microsoft.com/office/officeart/2005/8/layout/radial6"/>
    <dgm:cxn modelId="{EAE0BD5C-8664-4130-A2DE-2C5237E9FEA1}" type="presOf" srcId="{B15EFE61-ECDC-4E9F-A20D-64097A4AEA86}" destId="{AF062211-C69D-4DFA-ACD0-7797ECF5CE9C}" srcOrd="0" destOrd="0" presId="urn:microsoft.com/office/officeart/2005/8/layout/radial6"/>
    <dgm:cxn modelId="{B697E056-EF33-47AD-A49E-BBB16E387CD9}" type="presOf" srcId="{356B3000-9548-454C-B80D-CA947B604720}" destId="{0C82B2C6-22EE-4DB7-83A0-8D52EC7B4793}" srcOrd="0" destOrd="0" presId="urn:microsoft.com/office/officeart/2005/8/layout/radial6"/>
    <dgm:cxn modelId="{15079B8B-CF3E-4202-BEC9-D80C843A3CB4}" type="presOf" srcId="{378CBE5A-B13C-46F3-9C28-069F979DE19C}" destId="{37B59990-0B80-4DCA-B71D-5D189ADE0D8F}" srcOrd="0" destOrd="0" presId="urn:microsoft.com/office/officeart/2005/8/layout/radial6"/>
    <dgm:cxn modelId="{61F95A7A-071B-4412-95A8-FC6F617857BB}" srcId="{81BC3D8A-55FC-40D3-9D5D-23C6C6C309BB}" destId="{378CBE5A-B13C-46F3-9C28-069F979DE19C}" srcOrd="3" destOrd="0" parTransId="{085B6508-CD25-43AC-AE8E-5F692E5171D4}" sibTransId="{D3105661-A9FA-4A90-AA14-7611CF805C01}"/>
    <dgm:cxn modelId="{94DCDADF-36CA-456F-BFD2-C64268A73566}" srcId="{81BC3D8A-55FC-40D3-9D5D-23C6C6C309BB}" destId="{F27A9008-03D4-47D2-9F02-B751016B708E}" srcOrd="1" destOrd="0" parTransId="{E6B112EF-2437-4580-83E3-7BF861B61DD8}" sibTransId="{356B3000-9548-454C-B80D-CA947B604720}"/>
    <dgm:cxn modelId="{709F3A74-8F5C-45A7-93F3-460264DB7C3D}" type="presParOf" srcId="{11C9A5CA-E0EF-4571-AA93-D15C8FE0EA42}" destId="{98766E15-98F3-4727-B87F-60B41F497020}" srcOrd="0" destOrd="0" presId="urn:microsoft.com/office/officeart/2005/8/layout/radial6"/>
    <dgm:cxn modelId="{063AADA9-0A37-4C9D-B59C-BFF2899C7083}" type="presParOf" srcId="{11C9A5CA-E0EF-4571-AA93-D15C8FE0EA42}" destId="{02CADF31-A75B-4BA6-9C73-296966856B14}" srcOrd="1" destOrd="0" presId="urn:microsoft.com/office/officeart/2005/8/layout/radial6"/>
    <dgm:cxn modelId="{7D9ED7F3-47E3-42A2-A534-967C3DB0D24D}" type="presParOf" srcId="{11C9A5CA-E0EF-4571-AA93-D15C8FE0EA42}" destId="{6C1D0D77-D2B4-4BAE-BFB0-B8D61B6C9AF0}" srcOrd="2" destOrd="0" presId="urn:microsoft.com/office/officeart/2005/8/layout/radial6"/>
    <dgm:cxn modelId="{D6644E8B-4C9E-4BA5-89FF-A5D49A72D75F}" type="presParOf" srcId="{11C9A5CA-E0EF-4571-AA93-D15C8FE0EA42}" destId="{AF062211-C69D-4DFA-ACD0-7797ECF5CE9C}" srcOrd="3" destOrd="0" presId="urn:microsoft.com/office/officeart/2005/8/layout/radial6"/>
    <dgm:cxn modelId="{EE69D8D1-238B-41E2-93D2-A25E550F4555}" type="presParOf" srcId="{11C9A5CA-E0EF-4571-AA93-D15C8FE0EA42}" destId="{D9945658-C92D-4386-9957-EC974709E77D}" srcOrd="4" destOrd="0" presId="urn:microsoft.com/office/officeart/2005/8/layout/radial6"/>
    <dgm:cxn modelId="{B89A0FD3-A1B3-4E70-9360-BAA8C97F1DCA}" type="presParOf" srcId="{11C9A5CA-E0EF-4571-AA93-D15C8FE0EA42}" destId="{E890B742-D044-4911-AF01-4F66E8125039}" srcOrd="5" destOrd="0" presId="urn:microsoft.com/office/officeart/2005/8/layout/radial6"/>
    <dgm:cxn modelId="{5B8344F3-3E83-4338-87FF-2D7B461AA5F2}" type="presParOf" srcId="{11C9A5CA-E0EF-4571-AA93-D15C8FE0EA42}" destId="{0C82B2C6-22EE-4DB7-83A0-8D52EC7B4793}" srcOrd="6" destOrd="0" presId="urn:microsoft.com/office/officeart/2005/8/layout/radial6"/>
    <dgm:cxn modelId="{53287D6D-8523-4492-B313-9447FEFEA674}" type="presParOf" srcId="{11C9A5CA-E0EF-4571-AA93-D15C8FE0EA42}" destId="{31BB0369-FD69-4BB3-9832-3BD8499DBD5E}" srcOrd="7" destOrd="0" presId="urn:microsoft.com/office/officeart/2005/8/layout/radial6"/>
    <dgm:cxn modelId="{75D1DBFF-2F1A-4833-85F8-5A34E2418DBE}" type="presParOf" srcId="{11C9A5CA-E0EF-4571-AA93-D15C8FE0EA42}" destId="{83F9FD0F-EAE0-41DC-8366-DEFAD116A430}" srcOrd="8" destOrd="0" presId="urn:microsoft.com/office/officeart/2005/8/layout/radial6"/>
    <dgm:cxn modelId="{B418D16E-430C-4D82-A894-7D1CACBD75F6}" type="presParOf" srcId="{11C9A5CA-E0EF-4571-AA93-D15C8FE0EA42}" destId="{E8BB3ED3-FD57-4D25-A546-5A2BE4F4268C}" srcOrd="9" destOrd="0" presId="urn:microsoft.com/office/officeart/2005/8/layout/radial6"/>
    <dgm:cxn modelId="{7D52F94B-117A-42D5-9068-A1F3A2824E7B}" type="presParOf" srcId="{11C9A5CA-E0EF-4571-AA93-D15C8FE0EA42}" destId="{37B59990-0B80-4DCA-B71D-5D189ADE0D8F}" srcOrd="10" destOrd="0" presId="urn:microsoft.com/office/officeart/2005/8/layout/radial6"/>
    <dgm:cxn modelId="{B0D8C80B-1C5C-4B9F-8011-EDBB07B29FB0}" type="presParOf" srcId="{11C9A5CA-E0EF-4571-AA93-D15C8FE0EA42}" destId="{02D9ACA8-BA23-4D71-8D03-9F12CD53509E}" srcOrd="11" destOrd="0" presId="urn:microsoft.com/office/officeart/2005/8/layout/radial6"/>
    <dgm:cxn modelId="{87DA030F-F338-4848-A256-DDFC1E32E2A3}" type="presParOf" srcId="{11C9A5CA-E0EF-4571-AA93-D15C8FE0EA42}" destId="{5CA0B320-0870-418A-88B8-DAADEE606057}"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A0B320-0870-418A-88B8-DAADEE606057}">
      <dsp:nvSpPr>
        <dsp:cNvPr id="0" name=""/>
        <dsp:cNvSpPr/>
      </dsp:nvSpPr>
      <dsp:spPr>
        <a:xfrm>
          <a:off x="1283307" y="761351"/>
          <a:ext cx="5016961" cy="5016961"/>
        </a:xfrm>
        <a:prstGeom prst="blockArc">
          <a:avLst>
            <a:gd name="adj1" fmla="val 10742585"/>
            <a:gd name="adj2" fmla="val 16991648"/>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8BB3ED3-FD57-4D25-A546-5A2BE4F4268C}">
      <dsp:nvSpPr>
        <dsp:cNvPr id="0" name=""/>
        <dsp:cNvSpPr/>
      </dsp:nvSpPr>
      <dsp:spPr>
        <a:xfrm>
          <a:off x="1282137" y="888329"/>
          <a:ext cx="5016961" cy="5016961"/>
        </a:xfrm>
        <a:prstGeom prst="blockArc">
          <a:avLst>
            <a:gd name="adj1" fmla="val 4623133"/>
            <a:gd name="adj2" fmla="val 10920767"/>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C82B2C6-22EE-4DB7-83A0-8D52EC7B4793}">
      <dsp:nvSpPr>
        <dsp:cNvPr id="0" name=""/>
        <dsp:cNvSpPr/>
      </dsp:nvSpPr>
      <dsp:spPr>
        <a:xfrm>
          <a:off x="2282860" y="868030"/>
          <a:ext cx="5016961" cy="5016961"/>
        </a:xfrm>
        <a:prstGeom prst="blockArc">
          <a:avLst>
            <a:gd name="adj1" fmla="val 21126166"/>
            <a:gd name="adj2" fmla="val 6037418"/>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F062211-C69D-4DFA-ACD0-7797ECF5CE9C}">
      <dsp:nvSpPr>
        <dsp:cNvPr id="0" name=""/>
        <dsp:cNvSpPr/>
      </dsp:nvSpPr>
      <dsp:spPr>
        <a:xfrm>
          <a:off x="2273089" y="787914"/>
          <a:ext cx="5016961" cy="5016961"/>
        </a:xfrm>
        <a:prstGeom prst="blockArc">
          <a:avLst>
            <a:gd name="adj1" fmla="val 15592825"/>
            <a:gd name="adj2" fmla="val 21239409"/>
            <a:gd name="adj3" fmla="val 4644"/>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766E15-98F3-4727-B87F-60B41F497020}">
      <dsp:nvSpPr>
        <dsp:cNvPr id="0" name=""/>
        <dsp:cNvSpPr/>
      </dsp:nvSpPr>
      <dsp:spPr>
        <a:xfrm>
          <a:off x="3270486" y="2023669"/>
          <a:ext cx="2311486" cy="2311486"/>
        </a:xfrm>
        <a:prstGeom prst="ellipse">
          <a:avLst/>
        </a:prstGeom>
        <a:solidFill>
          <a:srgbClr val="00B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fr-FR" sz="2900" kern="1200" dirty="0" smtClean="0"/>
            <a:t>Mon stage en entreprise</a:t>
          </a:r>
          <a:endParaRPr lang="fr-FR" sz="2900" kern="1200" dirty="0"/>
        </a:p>
      </dsp:txBody>
      <dsp:txXfrm>
        <a:off x="3608995" y="2362178"/>
        <a:ext cx="1634468" cy="1634468"/>
      </dsp:txXfrm>
    </dsp:sp>
    <dsp:sp modelId="{02CADF31-A75B-4BA6-9C73-296966856B14}">
      <dsp:nvSpPr>
        <dsp:cNvPr id="0" name=""/>
        <dsp:cNvSpPr/>
      </dsp:nvSpPr>
      <dsp:spPr>
        <a:xfrm>
          <a:off x="2410912" y="-71446"/>
          <a:ext cx="3880288" cy="1911456"/>
        </a:xfrm>
        <a:prstGeom prst="ellipse">
          <a:avLst/>
        </a:prstGeom>
        <a:solidFill>
          <a:srgbClr val="00B0F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smtClean="0"/>
            <a:t>Le choix, qui, pourquoi ? </a:t>
          </a:r>
        </a:p>
        <a:p>
          <a:pPr lvl="0" algn="ctr" defTabSz="1066800">
            <a:lnSpc>
              <a:spcPct val="90000"/>
            </a:lnSpc>
            <a:spcBef>
              <a:spcPct val="0"/>
            </a:spcBef>
            <a:spcAft>
              <a:spcPct val="35000"/>
            </a:spcAft>
          </a:pPr>
          <a:r>
            <a:rPr lang="fr-FR" sz="2400" kern="1200" dirty="0" smtClean="0"/>
            <a:t>Lettre motivation ? </a:t>
          </a:r>
          <a:endParaRPr lang="fr-FR" sz="2400" kern="1200" dirty="0"/>
        </a:p>
      </dsp:txBody>
      <dsp:txXfrm>
        <a:off x="2979167" y="208480"/>
        <a:ext cx="2743778" cy="1351604"/>
      </dsp:txXfrm>
    </dsp:sp>
    <dsp:sp modelId="{D9945658-C92D-4386-9957-EC974709E77D}">
      <dsp:nvSpPr>
        <dsp:cNvPr id="0" name=""/>
        <dsp:cNvSpPr/>
      </dsp:nvSpPr>
      <dsp:spPr>
        <a:xfrm>
          <a:off x="5960551" y="1638067"/>
          <a:ext cx="2515567" cy="2803579"/>
        </a:xfrm>
        <a:prstGeom prst="ellipse">
          <a:avLst/>
        </a:prstGeom>
        <a:solidFill>
          <a:schemeClr val="accent6">
            <a:lumMod val="40000"/>
            <a:lumOff val="6000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smtClean="0"/>
            <a:t>Ce que vous retenez de ce stage, votre orientation future, les études qu’il faut faire- </a:t>
          </a:r>
          <a:r>
            <a:rPr lang="fr-FR" sz="2400" kern="1200" dirty="0" err="1" smtClean="0"/>
            <a:t>cf</a:t>
          </a:r>
          <a:r>
            <a:rPr lang="fr-FR" sz="2400" kern="1200" dirty="0" smtClean="0"/>
            <a:t> </a:t>
          </a:r>
          <a:r>
            <a:rPr lang="fr-FR" sz="2400" kern="1200" dirty="0" err="1" smtClean="0"/>
            <a:t>onisep</a:t>
          </a:r>
          <a:endParaRPr lang="fr-FR" sz="2400" kern="1200" dirty="0"/>
        </a:p>
      </dsp:txBody>
      <dsp:txXfrm>
        <a:off x="6328947" y="2048642"/>
        <a:ext cx="1778775" cy="1982429"/>
      </dsp:txXfrm>
    </dsp:sp>
    <dsp:sp modelId="{31BB0369-FD69-4BB3-9832-3BD8499DBD5E}">
      <dsp:nvSpPr>
        <dsp:cNvPr id="0" name=""/>
        <dsp:cNvSpPr/>
      </dsp:nvSpPr>
      <dsp:spPr>
        <a:xfrm>
          <a:off x="2577085" y="4975724"/>
          <a:ext cx="3525079" cy="161804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smtClean="0"/>
            <a:t>Activités réalisées, métiers découverts..</a:t>
          </a:r>
          <a:endParaRPr lang="fr-FR" sz="2400" kern="1200" dirty="0"/>
        </a:p>
      </dsp:txBody>
      <dsp:txXfrm>
        <a:off x="3093321" y="5212680"/>
        <a:ext cx="2492607" cy="1144128"/>
      </dsp:txXfrm>
    </dsp:sp>
    <dsp:sp modelId="{37B59990-0B80-4DCA-B71D-5D189ADE0D8F}">
      <dsp:nvSpPr>
        <dsp:cNvPr id="0" name=""/>
        <dsp:cNvSpPr/>
      </dsp:nvSpPr>
      <dsp:spPr>
        <a:xfrm>
          <a:off x="4814" y="2152227"/>
          <a:ext cx="2674168" cy="2317050"/>
        </a:xfrm>
        <a:prstGeom prst="ellipse">
          <a:avLst/>
        </a:prstGeom>
        <a:solidFill>
          <a:srgbClr val="92D050"/>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fr-FR" sz="2400" kern="1200" dirty="0" smtClean="0"/>
            <a:t>Présentation lieu, entreprise, présentation de cette entreprise….</a:t>
          </a:r>
          <a:endParaRPr lang="fr-FR" sz="2400" kern="1200" dirty="0"/>
        </a:p>
      </dsp:txBody>
      <dsp:txXfrm>
        <a:off x="396437" y="2491551"/>
        <a:ext cx="1890922" cy="163840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fr-FR" smtClean="0"/>
              <a:t>Modifiez le style du titre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rgbClr val="262626"/>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1/20/2016</a:t>
            </a:fld>
            <a:endParaRPr lang="en-US" dirty="0"/>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F4E5243-F52A-4D37-9694-EB26C6C31910}" type="datetimeFigureOut">
              <a:rPr lang="en-US" dirty="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3A77B6E1-634A-48DC-9E8B-D894023267EF}" type="datetimeFigureOut">
              <a:rPr lang="en-US" dirty="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B2D3E9E-A95C-48F2-B4BF-A71542E0BE9A}" type="datetimeFigureOut">
              <a:rPr lang="en-US" dirty="0"/>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586B75A-687E-405C-8A0B-8D00578BA2C3}" type="datetimeFigureOut">
              <a:rPr lang="en-US" dirty="0"/>
              <a:pPr/>
              <a:t>1/20/2016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F12952B5-7A2F-4CC8-B7CE-9234E21C2837}" type="datetimeFigureOut">
              <a:rPr lang="en-US" dirty="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E1DA07A-9201-4B4B-BAF2-015AFA30F520}" type="datetimeFigureOut">
              <a:rPr lang="en-US" dirty="0"/>
              <a:t>1/20/2016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3D7E00A-486F-4252-8B1D-E32645521F49}" type="datetimeFigureOut">
              <a:rPr lang="en-US" dirty="0"/>
              <a:t>1/20/2016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1/20/2016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fr-FR" smtClean="0"/>
              <a:t>Modifiez le style du titre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AF6E2C9B-5FA2-460D-9BE7-B0812FC2A6FF}" type="datetimeFigureOut">
              <a:rPr lang="en-US" dirty="0"/>
              <a:t>1/20/2016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1/20/2016</a:t>
            </a:fld>
            <a:endParaRPr lang="en-US" dirty="0"/>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dirty="0"/>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‹N°›</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1/20/2016</a:t>
            </a:fld>
            <a:endParaRPr lang="en-US" dirty="0"/>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dirty="0"/>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videos/beaute/zen-etudes/techniques-de-respiration-pour-faire-tomber-la-pression-avant-les-examens.html"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kzwjJcG6HG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youtube.com/watch?v=BtLmJyJbiC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L’oral de stage </a:t>
            </a:r>
            <a:br>
              <a:rPr lang="fr-FR" dirty="0" smtClean="0"/>
            </a:br>
            <a:r>
              <a:rPr lang="fr-FR" dirty="0" smtClean="0"/>
              <a:t>en entreprise</a:t>
            </a:r>
            <a:endParaRPr lang="fr-FR" dirty="0"/>
          </a:p>
        </p:txBody>
      </p:sp>
      <p:sp>
        <p:nvSpPr>
          <p:cNvPr id="3" name="Sous-titre 2"/>
          <p:cNvSpPr>
            <a:spLocks noGrp="1"/>
          </p:cNvSpPr>
          <p:nvPr>
            <p:ph type="subTitle" idx="1"/>
          </p:nvPr>
        </p:nvSpPr>
        <p:spPr/>
        <p:txBody>
          <a:bodyPr>
            <a:normAutofit/>
          </a:bodyPr>
          <a:lstStyle/>
          <a:p>
            <a:r>
              <a:rPr lang="fr-FR" dirty="0" smtClean="0"/>
              <a:t>Petits conseils pratiques</a:t>
            </a:r>
          </a:p>
          <a:p>
            <a:endParaRPr lang="fr-FR" dirty="0"/>
          </a:p>
          <a:p>
            <a:pPr algn="r"/>
            <a:r>
              <a:rPr lang="fr-FR" sz="1800" dirty="0" smtClean="0"/>
              <a:t>Véronique Viala</a:t>
            </a:r>
            <a:endParaRPr lang="fr-FR" sz="1800" dirty="0"/>
          </a:p>
        </p:txBody>
      </p:sp>
    </p:spTree>
    <p:extLst>
      <p:ext uri="{BB962C8B-B14F-4D97-AF65-F5344CB8AC3E}">
        <p14:creationId xmlns:p14="http://schemas.microsoft.com/office/powerpoint/2010/main" val="3762992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7224" y="499533"/>
            <a:ext cx="10772775" cy="1275479"/>
          </a:xfrm>
        </p:spPr>
        <p:txBody>
          <a:bodyPr/>
          <a:lstStyle/>
          <a:p>
            <a:r>
              <a:rPr lang="fr-FR" dirty="0" smtClean="0">
                <a:solidFill>
                  <a:srgbClr val="0070C0"/>
                </a:solidFill>
              </a:rPr>
              <a:t>Conseils pour l’oral</a:t>
            </a:r>
            <a:endParaRPr lang="fr-FR" dirty="0">
              <a:solidFill>
                <a:srgbClr val="0070C0"/>
              </a:solidFill>
            </a:endParaRPr>
          </a:p>
        </p:txBody>
      </p:sp>
      <p:sp>
        <p:nvSpPr>
          <p:cNvPr id="3" name="Espace réservé du contenu 2"/>
          <p:cNvSpPr>
            <a:spLocks noGrp="1"/>
          </p:cNvSpPr>
          <p:nvPr>
            <p:ph idx="1"/>
          </p:nvPr>
        </p:nvSpPr>
        <p:spPr>
          <a:xfrm>
            <a:off x="201706" y="1775012"/>
            <a:ext cx="11779623" cy="4585447"/>
          </a:xfrm>
        </p:spPr>
        <p:txBody>
          <a:bodyPr>
            <a:normAutofit fontScale="92500" lnSpcReduction="10000"/>
          </a:bodyPr>
          <a:lstStyle/>
          <a:p>
            <a:endParaRPr lang="fr-FR" dirty="0" smtClean="0"/>
          </a:p>
          <a:p>
            <a:pPr>
              <a:buFont typeface="Wingdings" panose="05000000000000000000" pitchFamily="2" charset="2"/>
              <a:buChar char="v"/>
            </a:pPr>
            <a:r>
              <a:rPr lang="fr-FR" sz="3200" dirty="0" smtClean="0"/>
              <a:t>Se </a:t>
            </a:r>
            <a:r>
              <a:rPr lang="fr-FR" sz="3200" dirty="0" smtClean="0">
                <a:solidFill>
                  <a:srgbClr val="0070C0"/>
                </a:solidFill>
              </a:rPr>
              <a:t>coucher tôt </a:t>
            </a:r>
            <a:r>
              <a:rPr lang="fr-FR" sz="3200" dirty="0" smtClean="0"/>
              <a:t>la veille-</a:t>
            </a:r>
          </a:p>
          <a:p>
            <a:pPr>
              <a:buFont typeface="Wingdings" panose="05000000000000000000" pitchFamily="2" charset="2"/>
              <a:buChar char="v"/>
            </a:pPr>
            <a:r>
              <a:rPr lang="fr-FR" sz="3200" dirty="0" smtClean="0"/>
              <a:t>Arrivez en avance, relisez vos notes si vous en avez besoin, respirez… </a:t>
            </a:r>
          </a:p>
          <a:p>
            <a:pPr>
              <a:buFont typeface="Wingdings" panose="05000000000000000000" pitchFamily="2" charset="2"/>
              <a:buChar char="v"/>
            </a:pPr>
            <a:r>
              <a:rPr lang="fr-FR" sz="3200" dirty="0" smtClean="0"/>
              <a:t>Pas de </a:t>
            </a:r>
            <a:r>
              <a:rPr lang="fr-FR" sz="3200" dirty="0" err="1" smtClean="0"/>
              <a:t>chewing</a:t>
            </a:r>
            <a:r>
              <a:rPr lang="fr-FR" sz="3200" dirty="0" smtClean="0"/>
              <a:t> </a:t>
            </a:r>
            <a:r>
              <a:rPr lang="fr-FR" sz="3200" dirty="0" err="1" smtClean="0"/>
              <a:t>gum</a:t>
            </a:r>
            <a:endParaRPr lang="fr-FR" sz="3200" dirty="0" smtClean="0"/>
          </a:p>
          <a:p>
            <a:pPr>
              <a:buFont typeface="Wingdings" panose="05000000000000000000" pitchFamily="2" charset="2"/>
              <a:buChar char="v"/>
            </a:pPr>
            <a:r>
              <a:rPr lang="fr-FR" sz="3200" dirty="0" smtClean="0"/>
              <a:t>Tenez-vous bien, ne parlez pas trop vite</a:t>
            </a:r>
          </a:p>
          <a:p>
            <a:pPr>
              <a:buFont typeface="Wingdings" panose="05000000000000000000" pitchFamily="2" charset="2"/>
              <a:buChar char="v"/>
            </a:pPr>
            <a:r>
              <a:rPr lang="fr-FR" sz="3200" dirty="0" smtClean="0"/>
              <a:t>Regardez vos </a:t>
            </a:r>
            <a:r>
              <a:rPr lang="fr-FR" sz="3200" dirty="0" smtClean="0">
                <a:solidFill>
                  <a:srgbClr val="0070C0"/>
                </a:solidFill>
              </a:rPr>
              <a:t>deux interlocuteurs</a:t>
            </a:r>
            <a:r>
              <a:rPr lang="fr-FR" sz="3200" dirty="0" smtClean="0"/>
              <a:t>, l’un, puis l’autre</a:t>
            </a:r>
          </a:p>
          <a:p>
            <a:pPr>
              <a:buFont typeface="Wingdings" panose="05000000000000000000" pitchFamily="2" charset="2"/>
              <a:buChar char="v"/>
            </a:pPr>
            <a:r>
              <a:rPr lang="fr-FR" sz="3200" dirty="0" smtClean="0">
                <a:solidFill>
                  <a:srgbClr val="0070C0"/>
                </a:solidFill>
              </a:rPr>
              <a:t>Pas de mots familiers</a:t>
            </a:r>
            <a:r>
              <a:rPr lang="fr-FR" sz="3200" dirty="0" smtClean="0"/>
              <a:t>, ni de mots trop courants, ni de mots abrégés,  soyez précis, clairs, évitez les approximations.</a:t>
            </a:r>
          </a:p>
          <a:p>
            <a:pPr>
              <a:buFont typeface="Wingdings" panose="05000000000000000000" pitchFamily="2" charset="2"/>
              <a:buChar char="v"/>
            </a:pPr>
            <a:r>
              <a:rPr lang="fr-FR" sz="3200" dirty="0" smtClean="0"/>
              <a:t>Relativisez, c’est un exercice, comme un exposé, il n’engage pas votre vie ! </a:t>
            </a:r>
          </a:p>
          <a:p>
            <a:endParaRPr lang="fr-FR" dirty="0"/>
          </a:p>
        </p:txBody>
      </p:sp>
    </p:spTree>
    <p:extLst>
      <p:ext uri="{BB962C8B-B14F-4D97-AF65-F5344CB8AC3E}">
        <p14:creationId xmlns:p14="http://schemas.microsoft.com/office/powerpoint/2010/main" val="38497266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Se déstresser </a:t>
            </a:r>
            <a:endParaRPr lang="fr-FR" dirty="0"/>
          </a:p>
        </p:txBody>
      </p:sp>
      <p:pic>
        <p:nvPicPr>
          <p:cNvPr id="4" name="Image 3">
            <a:hlinkClick r:id="rId2" action="ppaction://hlinkfile"/>
          </p:cNvPr>
          <p:cNvPicPr>
            <a:picLocks noChangeAspect="1"/>
          </p:cNvPicPr>
          <p:nvPr/>
        </p:nvPicPr>
        <p:blipFill>
          <a:blip r:embed="rId3"/>
          <a:stretch>
            <a:fillRect/>
          </a:stretch>
        </p:blipFill>
        <p:spPr>
          <a:xfrm>
            <a:off x="1956291" y="1861216"/>
            <a:ext cx="7683450" cy="3803688"/>
          </a:xfrm>
          <a:prstGeom prst="rect">
            <a:avLst/>
          </a:prstGeom>
        </p:spPr>
      </p:pic>
    </p:spTree>
    <p:extLst>
      <p:ext uri="{BB962C8B-B14F-4D97-AF65-F5344CB8AC3E}">
        <p14:creationId xmlns:p14="http://schemas.microsoft.com/office/powerpoint/2010/main" val="21225476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épaules..</a:t>
            </a:r>
            <a:endParaRPr lang="fr-FR" dirty="0"/>
          </a:p>
        </p:txBody>
      </p:sp>
      <p:pic>
        <p:nvPicPr>
          <p:cNvPr id="4" name="Image 3">
            <a:hlinkClick r:id="rId2"/>
          </p:cNvPr>
          <p:cNvPicPr>
            <a:picLocks noChangeAspect="1"/>
          </p:cNvPicPr>
          <p:nvPr/>
        </p:nvPicPr>
        <p:blipFill>
          <a:blip r:embed="rId3"/>
          <a:stretch>
            <a:fillRect/>
          </a:stretch>
        </p:blipFill>
        <p:spPr>
          <a:xfrm>
            <a:off x="2862160" y="2057188"/>
            <a:ext cx="6461922" cy="3628461"/>
          </a:xfrm>
          <a:prstGeom prst="rect">
            <a:avLst/>
          </a:prstGeom>
        </p:spPr>
      </p:pic>
    </p:spTree>
    <p:extLst>
      <p:ext uri="{BB962C8B-B14F-4D97-AF65-F5344CB8AC3E}">
        <p14:creationId xmlns:p14="http://schemas.microsoft.com/office/powerpoint/2010/main" val="1317398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respiration</a:t>
            </a:r>
            <a:endParaRPr lang="fr-FR" dirty="0"/>
          </a:p>
        </p:txBody>
      </p:sp>
      <p:pic>
        <p:nvPicPr>
          <p:cNvPr id="4" name="Image 3">
            <a:hlinkClick r:id="rId2"/>
          </p:cNvPr>
          <p:cNvPicPr>
            <a:picLocks noChangeAspect="1"/>
          </p:cNvPicPr>
          <p:nvPr/>
        </p:nvPicPr>
        <p:blipFill>
          <a:blip r:embed="rId3"/>
          <a:stretch>
            <a:fillRect/>
          </a:stretch>
        </p:blipFill>
        <p:spPr>
          <a:xfrm>
            <a:off x="1653945" y="1730567"/>
            <a:ext cx="8067282" cy="4488848"/>
          </a:xfrm>
          <a:prstGeom prst="rect">
            <a:avLst/>
          </a:prstGeom>
        </p:spPr>
      </p:pic>
    </p:spTree>
    <p:extLst>
      <p:ext uri="{BB962C8B-B14F-4D97-AF65-F5344CB8AC3E}">
        <p14:creationId xmlns:p14="http://schemas.microsoft.com/office/powerpoint/2010/main" val="1441097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solidFill>
            <a:schemeClr val="accent1">
              <a:lumMod val="20000"/>
              <a:lumOff val="80000"/>
            </a:schemeClr>
          </a:solidFill>
        </p:spPr>
        <p:txBody>
          <a:bodyPr>
            <a:normAutofit fontScale="90000"/>
          </a:bodyPr>
          <a:lstStyle/>
          <a:p>
            <a:pPr>
              <a:buFont typeface="Times New Roman" pitchFamily="16" charset="0"/>
              <a:buNone/>
              <a:defRPr/>
            </a:pPr>
            <a:r>
              <a:rPr lang="fr-FR" sz="2903" b="1" dirty="0"/>
              <a:t/>
            </a:r>
            <a:br>
              <a:rPr lang="fr-FR" sz="2903" b="1" dirty="0"/>
            </a:br>
            <a:r>
              <a:rPr lang="fr-FR" sz="3600" b="1" dirty="0" smtClean="0"/>
              <a:t>Evaluation </a:t>
            </a:r>
            <a:r>
              <a:rPr lang="fr-FR" sz="3600" b="1" dirty="0"/>
              <a:t>socle commun des compétences : </a:t>
            </a:r>
            <a:r>
              <a:rPr lang="fr-FR" sz="3600" b="1" dirty="0" smtClean="0"/>
              <a:t/>
            </a:r>
            <a:br>
              <a:rPr lang="fr-FR" sz="3600" b="1" dirty="0" smtClean="0"/>
            </a:br>
            <a:r>
              <a:rPr lang="fr-FR" sz="3600" b="1" dirty="0" smtClean="0"/>
              <a:t>palier </a:t>
            </a:r>
            <a:r>
              <a:rPr lang="fr-FR" sz="3600" b="1" dirty="0"/>
              <a:t>3 –s’exprimer à l’oral</a:t>
            </a:r>
            <a:r>
              <a:rPr lang="fr-FR" dirty="0" smtClean="0">
                <a:ea typeface="+mj-ea"/>
              </a:rPr>
              <a:t/>
            </a:r>
            <a:br>
              <a:rPr lang="fr-FR" dirty="0" smtClean="0">
                <a:ea typeface="+mj-ea"/>
              </a:rPr>
            </a:br>
            <a:endParaRPr lang="fr-FR" dirty="0">
              <a:ea typeface="+mj-ea"/>
            </a:endParaRPr>
          </a:p>
        </p:txBody>
      </p:sp>
      <p:sp>
        <p:nvSpPr>
          <p:cNvPr id="3" name="Espace réservé du contenu 2"/>
          <p:cNvSpPr>
            <a:spLocks noGrp="1"/>
          </p:cNvSpPr>
          <p:nvPr>
            <p:ph idx="1"/>
          </p:nvPr>
        </p:nvSpPr>
        <p:spPr>
          <a:xfrm>
            <a:off x="657224" y="2325980"/>
            <a:ext cx="6177422" cy="3758795"/>
          </a:xfrm>
          <a:solidFill>
            <a:schemeClr val="accent3">
              <a:lumMod val="95000"/>
            </a:schemeClr>
          </a:solidFill>
        </p:spPr>
        <p:txBody>
          <a:bodyPr/>
          <a:lstStyle/>
          <a:p>
            <a:pPr>
              <a:buFont typeface="Times New Roman" pitchFamily="16" charset="0"/>
              <a:buChar char="•"/>
              <a:defRPr/>
            </a:pPr>
            <a:r>
              <a:rPr lang="fr-FR" sz="2540" dirty="0" smtClean="0"/>
              <a:t> Formuler </a:t>
            </a:r>
            <a:r>
              <a:rPr lang="fr-FR" sz="2540" dirty="0"/>
              <a:t>clairement un propos simple</a:t>
            </a:r>
          </a:p>
          <a:p>
            <a:pPr>
              <a:buFont typeface="Times New Roman" pitchFamily="16" charset="0"/>
              <a:buChar char="•"/>
              <a:defRPr/>
            </a:pPr>
            <a:r>
              <a:rPr lang="fr-FR" sz="2540" dirty="0" smtClean="0"/>
              <a:t> Développer </a:t>
            </a:r>
            <a:r>
              <a:rPr lang="fr-FR" sz="2540" dirty="0"/>
              <a:t>de façon suivie un propos en public sur un sujet déterminé</a:t>
            </a:r>
          </a:p>
          <a:p>
            <a:pPr>
              <a:buFont typeface="Times New Roman" pitchFamily="16" charset="0"/>
              <a:buChar char="•"/>
              <a:defRPr/>
            </a:pPr>
            <a:r>
              <a:rPr lang="fr-FR" sz="2540" dirty="0" smtClean="0"/>
              <a:t> Adapter </a:t>
            </a:r>
            <a:r>
              <a:rPr lang="fr-FR" sz="2540" dirty="0"/>
              <a:t>sa prise de parole à la situation de communication</a:t>
            </a:r>
          </a:p>
          <a:p>
            <a:pPr>
              <a:buFont typeface="Times New Roman" pitchFamily="16" charset="0"/>
              <a:buChar char="•"/>
              <a:defRPr/>
            </a:pPr>
            <a:r>
              <a:rPr lang="fr-FR" sz="2540" dirty="0" smtClean="0"/>
              <a:t> Participer </a:t>
            </a:r>
            <a:r>
              <a:rPr lang="fr-FR" sz="2540" dirty="0"/>
              <a:t>à un échange verbal</a:t>
            </a:r>
          </a:p>
        </p:txBody>
      </p:sp>
      <p:pic>
        <p:nvPicPr>
          <p:cNvPr id="1638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7671" y="2157731"/>
            <a:ext cx="2842858" cy="3914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7322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Lire votre convocation</a:t>
            </a:r>
            <a:endParaRPr lang="fr-FR" dirty="0"/>
          </a:p>
        </p:txBody>
      </p:sp>
      <p:sp>
        <p:nvSpPr>
          <p:cNvPr id="5" name="Espace réservé du contenu 4"/>
          <p:cNvSpPr>
            <a:spLocks noGrp="1"/>
          </p:cNvSpPr>
          <p:nvPr>
            <p:ph idx="1"/>
          </p:nvPr>
        </p:nvSpPr>
        <p:spPr>
          <a:xfrm>
            <a:off x="676656" y="2011680"/>
            <a:ext cx="10753343" cy="4281544"/>
          </a:xfrm>
          <a:solidFill>
            <a:schemeClr val="accent4">
              <a:lumMod val="20000"/>
              <a:lumOff val="80000"/>
            </a:schemeClr>
          </a:solidFill>
        </p:spPr>
        <p:txBody>
          <a:bodyPr>
            <a:noAutofit/>
          </a:bodyPr>
          <a:lstStyle/>
          <a:p>
            <a:r>
              <a:rPr lang="fr-FR" sz="3200" dirty="0"/>
              <a:t>Suite à la séquence d’observation en entreprise effectuée par les élèves de 3ème du Mercredi 16 Décembre 2015 au Vendredi 18 Décembre 2015, et en complément du rapport de stage écrit, votre enfant est convoqué pour une évaluation orale d’une </a:t>
            </a:r>
            <a:r>
              <a:rPr lang="fr-FR" sz="3200" dirty="0">
                <a:solidFill>
                  <a:srgbClr val="FF0000"/>
                </a:solidFill>
              </a:rPr>
              <a:t>quinzaine de minutes </a:t>
            </a:r>
            <a:r>
              <a:rPr lang="fr-FR" sz="3200" dirty="0"/>
              <a:t>durant laquelle </a:t>
            </a:r>
            <a:r>
              <a:rPr lang="fr-FR" sz="3200" dirty="0">
                <a:solidFill>
                  <a:srgbClr val="FF0000"/>
                </a:solidFill>
              </a:rPr>
              <a:t>il présentera </a:t>
            </a:r>
            <a:r>
              <a:rPr lang="fr-FR" sz="3200" dirty="0"/>
              <a:t>sommairement (</a:t>
            </a:r>
            <a:r>
              <a:rPr lang="fr-FR" sz="3200" dirty="0">
                <a:solidFill>
                  <a:srgbClr val="FF0000"/>
                </a:solidFill>
              </a:rPr>
              <a:t>en 5 minutes environ</a:t>
            </a:r>
            <a:r>
              <a:rPr lang="fr-FR" sz="3200" dirty="0"/>
              <a:t>) </a:t>
            </a:r>
            <a:r>
              <a:rPr lang="fr-FR" sz="3200" dirty="0">
                <a:solidFill>
                  <a:srgbClr val="FF0000"/>
                </a:solidFill>
              </a:rPr>
              <a:t>l’entreprise et son activité, les différents professionnels, les missions qu’il a menées au cours de ces 3 jours et le bilan personnel </a:t>
            </a:r>
            <a:r>
              <a:rPr lang="fr-FR" sz="3200" dirty="0"/>
              <a:t>qu’il tire de cette expérience. </a:t>
            </a:r>
            <a:r>
              <a:rPr lang="fr-FR" sz="3200" dirty="0">
                <a:solidFill>
                  <a:srgbClr val="FF0000"/>
                </a:solidFill>
              </a:rPr>
              <a:t>Un temps d’échange </a:t>
            </a:r>
            <a:r>
              <a:rPr lang="fr-FR" sz="3200" dirty="0"/>
              <a:t>avec le jury s’en suivra (</a:t>
            </a:r>
            <a:r>
              <a:rPr lang="fr-FR" sz="3200" dirty="0">
                <a:solidFill>
                  <a:srgbClr val="FF0000"/>
                </a:solidFill>
              </a:rPr>
              <a:t>7 minutes </a:t>
            </a:r>
            <a:r>
              <a:rPr lang="fr-FR" sz="3200" dirty="0"/>
              <a:t>environ).</a:t>
            </a:r>
          </a:p>
        </p:txBody>
      </p:sp>
    </p:spTree>
    <p:extLst>
      <p:ext uri="{BB962C8B-B14F-4D97-AF65-F5344CB8AC3E}">
        <p14:creationId xmlns:p14="http://schemas.microsoft.com/office/powerpoint/2010/main" val="3826485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6">
                    <a:lumMod val="60000"/>
                    <a:lumOff val="40000"/>
                  </a:schemeClr>
                </a:solidFill>
              </a:rPr>
              <a:t>Horaires et carte d’identité (à préparer la veille)</a:t>
            </a:r>
            <a:endParaRPr lang="fr-FR" dirty="0">
              <a:solidFill>
                <a:schemeClr val="accent6">
                  <a:lumMod val="60000"/>
                  <a:lumOff val="40000"/>
                </a:schemeClr>
              </a:solidFill>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r>
              <a:rPr lang="fr-FR" dirty="0" smtClean="0"/>
              <a:t>«</a:t>
            </a:r>
            <a:r>
              <a:rPr lang="fr-FR" sz="4400" dirty="0" smtClean="0"/>
              <a:t> J’ai </a:t>
            </a:r>
            <a:r>
              <a:rPr lang="fr-FR" sz="4400" dirty="0"/>
              <a:t>l’honneur de vous demander de vous présenter, muni (e) de la présente convocation et d’une </a:t>
            </a:r>
            <a:r>
              <a:rPr lang="fr-FR" sz="4400" dirty="0">
                <a:solidFill>
                  <a:srgbClr val="FF0000"/>
                </a:solidFill>
              </a:rPr>
              <a:t>pièce d’identité </a:t>
            </a:r>
            <a:r>
              <a:rPr lang="fr-FR" sz="4400" dirty="0"/>
              <a:t>à la date et à l’heure indiquées ci-dessus (</a:t>
            </a:r>
            <a:r>
              <a:rPr lang="fr-FR" sz="4400" dirty="0">
                <a:solidFill>
                  <a:srgbClr val="FF0000"/>
                </a:solidFill>
              </a:rPr>
              <a:t>5 minutes avant l’heure</a:t>
            </a:r>
            <a:r>
              <a:rPr lang="fr-FR" sz="4400" dirty="0" smtClean="0"/>
              <a:t>). »</a:t>
            </a:r>
            <a:endParaRPr lang="fr-FR" sz="4400" dirty="0"/>
          </a:p>
        </p:txBody>
      </p:sp>
    </p:spTree>
    <p:extLst>
      <p:ext uri="{BB962C8B-B14F-4D97-AF65-F5344CB8AC3E}">
        <p14:creationId xmlns:p14="http://schemas.microsoft.com/office/powerpoint/2010/main" val="331281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chemeClr val="accent6">
                    <a:lumMod val="60000"/>
                    <a:lumOff val="40000"/>
                  </a:schemeClr>
                </a:solidFill>
              </a:rPr>
              <a:t>Comment serez-vous évalués ?</a:t>
            </a:r>
            <a:endParaRPr lang="fr-FR" dirty="0">
              <a:solidFill>
                <a:schemeClr val="accent6">
                  <a:lumMod val="60000"/>
                  <a:lumOff val="40000"/>
                </a:schemeClr>
              </a:solidFill>
            </a:endParaRPr>
          </a:p>
        </p:txBody>
      </p:sp>
      <p:pic>
        <p:nvPicPr>
          <p:cNvPr id="4" name="Image 3"/>
          <p:cNvPicPr>
            <a:picLocks noChangeAspect="1"/>
          </p:cNvPicPr>
          <p:nvPr/>
        </p:nvPicPr>
        <p:blipFill>
          <a:blip r:embed="rId2"/>
          <a:stretch>
            <a:fillRect/>
          </a:stretch>
        </p:blipFill>
        <p:spPr>
          <a:xfrm>
            <a:off x="1565169" y="1534594"/>
            <a:ext cx="9055903" cy="4066841"/>
          </a:xfrm>
          <a:prstGeom prst="rect">
            <a:avLst/>
          </a:prstGeom>
        </p:spPr>
      </p:pic>
    </p:spTree>
    <p:extLst>
      <p:ext uri="{BB962C8B-B14F-4D97-AF65-F5344CB8AC3E}">
        <p14:creationId xmlns:p14="http://schemas.microsoft.com/office/powerpoint/2010/main" val="4140588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1653944" y="554728"/>
            <a:ext cx="8622814" cy="2055179"/>
          </a:xfrm>
          <a:prstGeom prst="rect">
            <a:avLst/>
          </a:prstGeom>
        </p:spPr>
      </p:pic>
      <p:pic>
        <p:nvPicPr>
          <p:cNvPr id="6" name="Image 5"/>
          <p:cNvPicPr>
            <a:picLocks noChangeAspect="1"/>
          </p:cNvPicPr>
          <p:nvPr/>
        </p:nvPicPr>
        <p:blipFill>
          <a:blip r:embed="rId3"/>
          <a:stretch>
            <a:fillRect/>
          </a:stretch>
        </p:blipFill>
        <p:spPr>
          <a:xfrm>
            <a:off x="1690403" y="2601827"/>
            <a:ext cx="8586356" cy="3182873"/>
          </a:xfrm>
          <a:prstGeom prst="rect">
            <a:avLst/>
          </a:prstGeom>
        </p:spPr>
      </p:pic>
    </p:spTree>
    <p:extLst>
      <p:ext uri="{BB962C8B-B14F-4D97-AF65-F5344CB8AC3E}">
        <p14:creationId xmlns:p14="http://schemas.microsoft.com/office/powerpoint/2010/main" val="3113276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La note</a:t>
            </a:r>
            <a:endParaRPr lang="fr-FR" dirty="0"/>
          </a:p>
        </p:txBody>
      </p:sp>
      <p:pic>
        <p:nvPicPr>
          <p:cNvPr id="3" name="Image 2"/>
          <p:cNvPicPr>
            <a:picLocks noChangeAspect="1"/>
          </p:cNvPicPr>
          <p:nvPr/>
        </p:nvPicPr>
        <p:blipFill>
          <a:blip r:embed="rId2"/>
          <a:stretch>
            <a:fillRect/>
          </a:stretch>
        </p:blipFill>
        <p:spPr>
          <a:xfrm>
            <a:off x="1718161" y="1859423"/>
            <a:ext cx="8650899" cy="4746903"/>
          </a:xfrm>
          <a:prstGeom prst="rect">
            <a:avLst/>
          </a:prstGeom>
        </p:spPr>
      </p:pic>
    </p:spTree>
    <p:extLst>
      <p:ext uri="{BB962C8B-B14F-4D97-AF65-F5344CB8AC3E}">
        <p14:creationId xmlns:p14="http://schemas.microsoft.com/office/powerpoint/2010/main" val="13611328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solidFill>
                  <a:schemeClr val="accent6">
                    <a:lumMod val="60000"/>
                    <a:lumOff val="40000"/>
                  </a:schemeClr>
                </a:solidFill>
              </a:rPr>
              <a:t>Conseils</a:t>
            </a:r>
            <a:endParaRPr lang="fr-FR" dirty="0">
              <a:solidFill>
                <a:schemeClr val="accent6">
                  <a:lumMod val="60000"/>
                  <a:lumOff val="40000"/>
                </a:schemeClr>
              </a:solidFill>
            </a:endParaRPr>
          </a:p>
        </p:txBody>
      </p:sp>
      <p:sp>
        <p:nvSpPr>
          <p:cNvPr id="4" name="Espace réservé du contenu 3"/>
          <p:cNvSpPr>
            <a:spLocks noGrp="1"/>
          </p:cNvSpPr>
          <p:nvPr>
            <p:ph idx="1"/>
          </p:nvPr>
        </p:nvSpPr>
        <p:spPr>
          <a:xfrm>
            <a:off x="484094" y="1953551"/>
            <a:ext cx="10461812" cy="4111073"/>
          </a:xfrm>
        </p:spPr>
        <p:txBody>
          <a:bodyPr>
            <a:normAutofit lnSpcReduction="10000"/>
          </a:bodyPr>
          <a:lstStyle/>
          <a:p>
            <a:pPr>
              <a:buFont typeface="Wingdings" panose="05000000000000000000" pitchFamily="2" charset="2"/>
              <a:buChar char="Ø"/>
            </a:pPr>
            <a:r>
              <a:rPr lang="fr-FR" sz="3200" dirty="0" smtClean="0"/>
              <a:t>Pas de lecture du rapport, une fiche de notes, une carte heuristique, un schéma, suffisent</a:t>
            </a:r>
          </a:p>
          <a:p>
            <a:pPr>
              <a:buFont typeface="Wingdings" panose="05000000000000000000" pitchFamily="2" charset="2"/>
              <a:buChar char="Ø"/>
            </a:pPr>
            <a:r>
              <a:rPr lang="fr-FR" sz="3200" dirty="0" smtClean="0"/>
              <a:t>Pas d’oral avec : « I- présentation de l’entreprise, II- la sécurité … ». Employez des </a:t>
            </a:r>
            <a:r>
              <a:rPr lang="fr-FR" sz="3200" b="1" dirty="0" smtClean="0">
                <a:solidFill>
                  <a:srgbClr val="0070C0"/>
                </a:solidFill>
              </a:rPr>
              <a:t>mots de liaisons </a:t>
            </a:r>
            <a:r>
              <a:rPr lang="fr-FR" sz="3200" dirty="0" smtClean="0"/>
              <a:t>et parlez… «</a:t>
            </a:r>
            <a:r>
              <a:rPr lang="fr-FR" sz="3200" dirty="0" smtClean="0">
                <a:solidFill>
                  <a:srgbClr val="0070C0"/>
                </a:solidFill>
              </a:rPr>
              <a:t> d’abord </a:t>
            </a:r>
            <a:r>
              <a:rPr lang="fr-FR" sz="3200" dirty="0" smtClean="0"/>
              <a:t>je vais vous parler de… » « </a:t>
            </a:r>
            <a:r>
              <a:rPr lang="fr-FR" sz="3200" b="1" dirty="0" smtClean="0">
                <a:solidFill>
                  <a:srgbClr val="0070C0"/>
                </a:solidFill>
              </a:rPr>
              <a:t>ensuite…</a:t>
            </a:r>
            <a:r>
              <a:rPr lang="fr-FR" sz="3200" dirty="0" smtClean="0"/>
              <a:t> »</a:t>
            </a:r>
          </a:p>
          <a:p>
            <a:pPr>
              <a:buFont typeface="Wingdings" panose="05000000000000000000" pitchFamily="2" charset="2"/>
              <a:buChar char="Ø"/>
            </a:pPr>
            <a:r>
              <a:rPr lang="fr-FR" sz="3200" dirty="0" smtClean="0"/>
              <a:t>Votre exposé doit être</a:t>
            </a:r>
            <a:r>
              <a:rPr lang="fr-FR" sz="3200" dirty="0" smtClean="0">
                <a:solidFill>
                  <a:srgbClr val="FF0000"/>
                </a:solidFill>
              </a:rPr>
              <a:t> personnel</a:t>
            </a:r>
            <a:r>
              <a:rPr lang="fr-FR" sz="3200" dirty="0" smtClean="0"/>
              <a:t>, </a:t>
            </a:r>
            <a:r>
              <a:rPr lang="fr-FR" sz="3200" dirty="0" smtClean="0">
                <a:solidFill>
                  <a:srgbClr val="FF0000"/>
                </a:solidFill>
              </a:rPr>
              <a:t>préparé</a:t>
            </a:r>
          </a:p>
          <a:p>
            <a:pPr>
              <a:buFont typeface="Wingdings" panose="05000000000000000000" pitchFamily="2" charset="2"/>
              <a:buChar char="Ø"/>
            </a:pPr>
            <a:r>
              <a:rPr lang="fr-FR" sz="3200" dirty="0" smtClean="0"/>
              <a:t>Pas de termes techniques, de termes tout court,  que vous ne connaissez pas</a:t>
            </a:r>
          </a:p>
          <a:p>
            <a:pPr>
              <a:buFont typeface="Wingdings" panose="05000000000000000000" pitchFamily="2" charset="2"/>
              <a:buChar char="Ø"/>
            </a:pPr>
            <a:r>
              <a:rPr lang="fr-FR" sz="3200" dirty="0" smtClean="0"/>
              <a:t>Pas de lecture- vous devez connaître votre sujet</a:t>
            </a:r>
          </a:p>
          <a:p>
            <a:pPr>
              <a:buFont typeface="Wingdings" panose="05000000000000000000" pitchFamily="2" charset="2"/>
              <a:buChar char="Ø"/>
            </a:pPr>
            <a:endParaRPr lang="fr-FR" dirty="0" smtClean="0"/>
          </a:p>
          <a:p>
            <a:pPr>
              <a:buFont typeface="Wingdings" panose="05000000000000000000" pitchFamily="2" charset="2"/>
              <a:buChar char="Ø"/>
            </a:pPr>
            <a:endParaRPr lang="fr-FR" dirty="0"/>
          </a:p>
        </p:txBody>
      </p:sp>
    </p:spTree>
    <p:extLst>
      <p:ext uri="{BB962C8B-B14F-4D97-AF65-F5344CB8AC3E}">
        <p14:creationId xmlns:p14="http://schemas.microsoft.com/office/powerpoint/2010/main" val="196581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050269250"/>
              </p:ext>
            </p:extLst>
          </p:nvPr>
        </p:nvGraphicFramePr>
        <p:xfrm>
          <a:off x="1784593" y="107576"/>
          <a:ext cx="8622814" cy="65223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3485872"/>
      </p:ext>
    </p:extLst>
  </p:cSld>
  <p:clrMapOvr>
    <a:masterClrMapping/>
  </p:clrMapOvr>
</p:sld>
</file>

<file path=ppt/theme/theme1.xml><?xml version="1.0" encoding="utf-8"?>
<a:theme xmlns:a="http://schemas.openxmlformats.org/drawingml/2006/main" name="Métropolitain">
  <a:themeElements>
    <a:clrScheme name="Metropolitan">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0941A018-FB9B-4401-A32C-7E04526866E0}"/>
    </a:ext>
  </a:extLst>
</a:theme>
</file>

<file path=docProps/app.xml><?xml version="1.0" encoding="utf-8"?>
<Properties xmlns="http://schemas.openxmlformats.org/officeDocument/2006/extended-properties" xmlns:vt="http://schemas.openxmlformats.org/officeDocument/2006/docPropsVTypes">
  <Template>Métropolitain</Template>
  <TotalTime>75</TotalTime>
  <Words>329</Words>
  <Application>Microsoft Office PowerPoint</Application>
  <PresentationFormat>Grand écran</PresentationFormat>
  <Paragraphs>40</Paragraphs>
  <Slides>13</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13</vt:i4>
      </vt:variant>
    </vt:vector>
  </HeadingPairs>
  <TitlesOfParts>
    <vt:vector size="18" baseType="lpstr">
      <vt:lpstr>Arial</vt:lpstr>
      <vt:lpstr>Calibri Light</vt:lpstr>
      <vt:lpstr>Times New Roman</vt:lpstr>
      <vt:lpstr>Wingdings</vt:lpstr>
      <vt:lpstr>Métropolitain</vt:lpstr>
      <vt:lpstr>L’oral de stage  en entreprise</vt:lpstr>
      <vt:lpstr> Evaluation socle commun des compétences :  palier 3 –s’exprimer à l’oral </vt:lpstr>
      <vt:lpstr>Lire votre convocation</vt:lpstr>
      <vt:lpstr>Horaires et carte d’identité (à préparer la veille)</vt:lpstr>
      <vt:lpstr>Comment serez-vous évalués ?</vt:lpstr>
      <vt:lpstr>Présentation PowerPoint</vt:lpstr>
      <vt:lpstr>La note</vt:lpstr>
      <vt:lpstr>Conseils</vt:lpstr>
      <vt:lpstr>Présentation PowerPoint</vt:lpstr>
      <vt:lpstr>Conseils pour l’oral</vt:lpstr>
      <vt:lpstr>Se déstresser </vt:lpstr>
      <vt:lpstr>Les épaules..</vt:lpstr>
      <vt:lpstr>La respiration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L’oral de stage  en entreprise</dc:title>
  <dc:creator>viala vero</dc:creator>
  <cp:lastModifiedBy>viala vero</cp:lastModifiedBy>
  <cp:revision>3</cp:revision>
  <dcterms:created xsi:type="dcterms:W3CDTF">2016-01-20T15:26:16Z</dcterms:created>
  <dcterms:modified xsi:type="dcterms:W3CDTF">2016-01-20T16:42:06Z</dcterms:modified>
</cp:coreProperties>
</file>