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2" r:id="rId3"/>
    <p:sldId id="273" r:id="rId4"/>
    <p:sldId id="271" r:id="rId5"/>
    <p:sldId id="265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pPr/>
              <a:t>11/23/2015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pPr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pPr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pPr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pPr/>
              <a:t>11/23/2015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pPr/>
              <a:t>11/23/2015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pPr/>
              <a:t>11/23/2015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pPr/>
              <a:t>11/23/2015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pPr/>
              <a:t>11/23/2015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pPr/>
              <a:t>11/23/2015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pPr/>
              <a:t>11/23/2015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1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2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7910"/>
            <a:ext cx="7772400" cy="2375892"/>
          </a:xfrm>
        </p:spPr>
        <p:txBody>
          <a:bodyPr/>
          <a:lstStyle/>
          <a:p>
            <a:r>
              <a:rPr lang="en-GB" sz="6600" dirty="0" smtClean="0">
                <a:solidFill>
                  <a:srgbClr val="660066"/>
                </a:solidFill>
                <a:latin typeface="Curlz MT"/>
                <a:cs typeface="Curlz MT"/>
              </a:rPr>
              <a:t>The Music of Trinidad</a:t>
            </a:r>
            <a:br>
              <a:rPr lang="en-GB" sz="6600" dirty="0" smtClean="0">
                <a:solidFill>
                  <a:srgbClr val="660066"/>
                </a:solidFill>
                <a:latin typeface="Curlz MT"/>
                <a:cs typeface="Curlz MT"/>
              </a:rPr>
            </a:br>
            <a:r>
              <a:rPr lang="en-GB" sz="6600" dirty="0" smtClean="0">
                <a:solidFill>
                  <a:srgbClr val="660066"/>
                </a:solidFill>
                <a:latin typeface="Curlz MT"/>
                <a:cs typeface="Curlz MT"/>
              </a:rPr>
              <a:t>&amp; Tobago</a:t>
            </a:r>
            <a:endParaRPr lang="en-GB" sz="6600" dirty="0">
              <a:solidFill>
                <a:srgbClr val="660066"/>
              </a:solidFill>
              <a:latin typeface="Curlz MT"/>
              <a:cs typeface="Curlz M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2976695"/>
            <a:ext cx="7594096" cy="251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089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63854"/>
            <a:ext cx="8229600" cy="1081327"/>
          </a:xfrm>
        </p:spPr>
        <p:txBody>
          <a:bodyPr/>
          <a:lstStyle/>
          <a:p>
            <a:r>
              <a:rPr lang="en-GB" dirty="0" smtClean="0">
                <a:solidFill>
                  <a:srgbClr val="660066"/>
                </a:solidFill>
                <a:latin typeface="Curlz MT"/>
                <a:cs typeface="Curlz MT"/>
              </a:rPr>
              <a:t>Calypso</a:t>
            </a:r>
            <a:endParaRPr lang="en-GB" dirty="0">
              <a:solidFill>
                <a:srgbClr val="660066"/>
              </a:solidFill>
              <a:latin typeface="Curlz MT"/>
              <a:cs typeface="Curlz 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400616"/>
            <a:ext cx="9144000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660066"/>
                </a:solidFill>
                <a:latin typeface="Curlz MT"/>
                <a:cs typeface="Curlz MT"/>
              </a:rPr>
              <a:t>Calypso is </a:t>
            </a:r>
            <a:r>
              <a:rPr lang="en-US" sz="3600" dirty="0">
                <a:solidFill>
                  <a:srgbClr val="660066"/>
                </a:solidFill>
                <a:latin typeface="Curlz MT"/>
                <a:cs typeface="Curlz MT"/>
              </a:rPr>
              <a:t>mainly of African origin, and can be traced to the traditions of West Africans in terms of </a:t>
            </a:r>
            <a:r>
              <a:rPr lang="en-US" sz="3600" dirty="0" smtClean="0">
                <a:solidFill>
                  <a:srgbClr val="660066"/>
                </a:solidFill>
                <a:latin typeface="Curlz MT"/>
                <a:cs typeface="Curlz MT"/>
              </a:rPr>
              <a:t>music, </a:t>
            </a:r>
            <a:r>
              <a:rPr lang="en-US" sz="3600" dirty="0">
                <a:solidFill>
                  <a:srgbClr val="660066"/>
                </a:solidFill>
                <a:latin typeface="Curlz MT"/>
                <a:cs typeface="Curlz MT"/>
              </a:rPr>
              <a:t>structure and function. </a:t>
            </a:r>
            <a:r>
              <a:rPr lang="en-US" sz="3600" dirty="0" smtClean="0">
                <a:solidFill>
                  <a:srgbClr val="660066"/>
                </a:solidFill>
                <a:latin typeface="Curlz MT"/>
                <a:cs typeface="Curlz MT"/>
              </a:rPr>
              <a:t>Calypso, </a:t>
            </a:r>
            <a:r>
              <a:rPr lang="en-US" sz="3600" dirty="0">
                <a:solidFill>
                  <a:srgbClr val="660066"/>
                </a:solidFill>
                <a:latin typeface="Curlz MT"/>
                <a:cs typeface="Curlz MT"/>
              </a:rPr>
              <a:t>which has been called a poor man’s newspaper in times when literacy was not wide </a:t>
            </a:r>
            <a:r>
              <a:rPr lang="en-US" sz="3600" dirty="0" smtClean="0">
                <a:solidFill>
                  <a:srgbClr val="660066"/>
                </a:solidFill>
                <a:latin typeface="Curlz MT"/>
                <a:cs typeface="Curlz MT"/>
              </a:rPr>
              <a:t>spread, </a:t>
            </a:r>
            <a:r>
              <a:rPr lang="en-US" sz="3600" dirty="0">
                <a:solidFill>
                  <a:srgbClr val="660066"/>
                </a:solidFill>
                <a:latin typeface="Curlz MT"/>
                <a:cs typeface="Curlz MT"/>
              </a:rPr>
              <a:t>traces its roots to African traditions of improvised songs of self-praise and scorn for others, brought here by enslaved peoples. </a:t>
            </a:r>
            <a:endParaRPr lang="en-GB" sz="3600" dirty="0">
              <a:solidFill>
                <a:srgbClr val="660066"/>
              </a:solidFill>
              <a:latin typeface="Curlz MT"/>
              <a:cs typeface="Curlz M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17681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http://</a:t>
            </a:r>
            <a:r>
              <a:rPr lang="en-US" i="1" dirty="0" err="1"/>
              <a:t>www.ncctt.org</a:t>
            </a:r>
            <a:r>
              <a:rPr lang="en-US" i="1" dirty="0"/>
              <a:t>/new/</a:t>
            </a:r>
            <a:r>
              <a:rPr lang="en-US" i="1" dirty="0" err="1"/>
              <a:t>index.php</a:t>
            </a:r>
            <a:r>
              <a:rPr lang="en-US" i="1" dirty="0"/>
              <a:t>/carnival-history/history-of-carnival/history-of-</a:t>
            </a:r>
            <a:r>
              <a:rPr lang="en-US" i="1" dirty="0" err="1"/>
              <a:t>calypso.html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xmlns="" val="859117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746"/>
            <a:ext cx="8229600" cy="1600200"/>
          </a:xfrm>
        </p:spPr>
        <p:txBody>
          <a:bodyPr/>
          <a:lstStyle/>
          <a:p>
            <a:r>
              <a:rPr lang="en-US" dirty="0" smtClean="0">
                <a:solidFill>
                  <a:srgbClr val="660066"/>
                </a:solidFill>
                <a:latin typeface="Curlz MT"/>
                <a:cs typeface="Curlz MT"/>
              </a:rPr>
              <a:t>‘Yankees Gone (Jean &amp; Dinah)’ by Mighty Sparrow</a:t>
            </a:r>
            <a:endParaRPr lang="en-GB" dirty="0">
              <a:solidFill>
                <a:srgbClr val="660066"/>
              </a:solidFill>
              <a:latin typeface="Curlz MT"/>
              <a:cs typeface="Curlz MT"/>
            </a:endParaRPr>
          </a:p>
        </p:txBody>
      </p:sp>
      <p:pic>
        <p:nvPicPr>
          <p:cNvPr id="4" name="The Mighty Sparrow - Jean and Dina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153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0399"/>
            <a:ext cx="8229600" cy="1122291"/>
          </a:xfrm>
        </p:spPr>
        <p:txBody>
          <a:bodyPr/>
          <a:lstStyle/>
          <a:p>
            <a:r>
              <a:rPr lang="en-GB" dirty="0" err="1" smtClean="0">
                <a:solidFill>
                  <a:srgbClr val="660066"/>
                </a:solidFill>
                <a:latin typeface="Curlz MT"/>
                <a:cs typeface="Curlz MT"/>
              </a:rPr>
              <a:t>Soca</a:t>
            </a:r>
            <a:endParaRPr lang="en-GB" dirty="0">
              <a:solidFill>
                <a:srgbClr val="660066"/>
              </a:solidFill>
              <a:latin typeface="Curlz MT"/>
              <a:cs typeface="Curlz 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" y="1913958"/>
            <a:ext cx="91440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660066"/>
                </a:solidFill>
                <a:latin typeface="Curlz MT"/>
                <a:cs typeface="Curlz MT"/>
              </a:rPr>
              <a:t>Soca</a:t>
            </a:r>
            <a:r>
              <a:rPr lang="en-US" sz="3600" dirty="0">
                <a:solidFill>
                  <a:srgbClr val="660066"/>
                </a:solidFill>
                <a:latin typeface="Curlz MT"/>
                <a:cs typeface="Curlz MT"/>
              </a:rPr>
              <a:t> is a modern form of </a:t>
            </a:r>
            <a:r>
              <a:rPr lang="en-US" sz="3600" dirty="0" smtClean="0">
                <a:solidFill>
                  <a:srgbClr val="660066"/>
                </a:solidFill>
                <a:latin typeface="Curlz MT"/>
                <a:cs typeface="Curlz MT"/>
              </a:rPr>
              <a:t>Calypso </a:t>
            </a:r>
            <a:r>
              <a:rPr lang="en-US" sz="3600" dirty="0">
                <a:solidFill>
                  <a:srgbClr val="660066"/>
                </a:solidFill>
                <a:latin typeface="Curlz MT"/>
                <a:cs typeface="Curlz MT"/>
              </a:rPr>
              <a:t>with an up-tempo beat. </a:t>
            </a:r>
            <a:r>
              <a:rPr lang="en-US" sz="3600" dirty="0" err="1" smtClean="0">
                <a:solidFill>
                  <a:srgbClr val="660066"/>
                </a:solidFill>
                <a:latin typeface="Curlz MT"/>
                <a:cs typeface="Curlz MT"/>
              </a:rPr>
              <a:t>Soca</a:t>
            </a:r>
            <a:r>
              <a:rPr lang="en-US" sz="3600" dirty="0" smtClean="0">
                <a:solidFill>
                  <a:srgbClr val="660066"/>
                </a:solidFill>
                <a:latin typeface="Curlz MT"/>
                <a:cs typeface="Curlz MT"/>
              </a:rPr>
              <a:t> </a:t>
            </a:r>
            <a:r>
              <a:rPr lang="en-US" sz="3600" dirty="0">
                <a:solidFill>
                  <a:srgbClr val="660066"/>
                </a:solidFill>
                <a:latin typeface="Curlz MT"/>
                <a:cs typeface="Curlz MT"/>
              </a:rPr>
              <a:t>music originated as a fusion of </a:t>
            </a:r>
            <a:r>
              <a:rPr lang="en-US" sz="3600" dirty="0" smtClean="0">
                <a:solidFill>
                  <a:srgbClr val="660066"/>
                </a:solidFill>
                <a:latin typeface="Curlz MT"/>
                <a:cs typeface="Curlz MT"/>
              </a:rPr>
              <a:t>Calypso </a:t>
            </a:r>
            <a:r>
              <a:rPr lang="en-US" sz="3600" dirty="0">
                <a:solidFill>
                  <a:srgbClr val="660066"/>
                </a:solidFill>
                <a:latin typeface="Curlz MT"/>
                <a:cs typeface="Curlz MT"/>
              </a:rPr>
              <a:t>with Indian </a:t>
            </a:r>
            <a:r>
              <a:rPr lang="en-US" sz="3600" dirty="0" smtClean="0">
                <a:solidFill>
                  <a:srgbClr val="660066"/>
                </a:solidFill>
                <a:latin typeface="Curlz MT"/>
                <a:cs typeface="Curlz MT"/>
              </a:rPr>
              <a:t>rhythms. </a:t>
            </a:r>
            <a:r>
              <a:rPr lang="en-US" sz="3600" dirty="0">
                <a:solidFill>
                  <a:srgbClr val="660066"/>
                </a:solidFill>
                <a:latin typeface="Curlz MT"/>
                <a:cs typeface="Curlz MT"/>
              </a:rPr>
              <a:t>T</a:t>
            </a:r>
            <a:r>
              <a:rPr lang="en-US" sz="3600" dirty="0" smtClean="0">
                <a:solidFill>
                  <a:srgbClr val="660066"/>
                </a:solidFill>
                <a:latin typeface="Curlz MT"/>
                <a:cs typeface="Curlz MT"/>
              </a:rPr>
              <a:t>hus </a:t>
            </a:r>
            <a:r>
              <a:rPr lang="en-US" sz="3600" dirty="0">
                <a:solidFill>
                  <a:srgbClr val="660066"/>
                </a:solidFill>
                <a:latin typeface="Curlz MT"/>
                <a:cs typeface="Curlz MT"/>
              </a:rPr>
              <a:t>combining the musical traditions </a:t>
            </a:r>
            <a:r>
              <a:rPr lang="en-US" sz="3600" dirty="0" smtClean="0">
                <a:solidFill>
                  <a:srgbClr val="660066"/>
                </a:solidFill>
                <a:latin typeface="Curlz MT"/>
                <a:cs typeface="Curlz MT"/>
              </a:rPr>
              <a:t>of </a:t>
            </a:r>
            <a:r>
              <a:rPr lang="en-US" sz="3600" dirty="0">
                <a:solidFill>
                  <a:srgbClr val="660066"/>
                </a:solidFill>
                <a:latin typeface="Curlz MT"/>
                <a:cs typeface="Curlz MT"/>
              </a:rPr>
              <a:t>the two major ethnic groups of Trinidad </a:t>
            </a:r>
            <a:r>
              <a:rPr lang="en-US" sz="3600" dirty="0" smtClean="0">
                <a:solidFill>
                  <a:srgbClr val="660066"/>
                </a:solidFill>
                <a:latin typeface="Curlz MT"/>
                <a:cs typeface="Curlz MT"/>
              </a:rPr>
              <a:t>&amp; </a:t>
            </a:r>
            <a:r>
              <a:rPr lang="en-US" sz="3600" dirty="0">
                <a:solidFill>
                  <a:srgbClr val="660066"/>
                </a:solidFill>
                <a:latin typeface="Curlz MT"/>
                <a:cs typeface="Curlz MT"/>
              </a:rPr>
              <a:t>Tobago.</a:t>
            </a:r>
            <a:endParaRPr lang="en-GB" sz="3600" dirty="0">
              <a:solidFill>
                <a:srgbClr val="660066"/>
              </a:solidFill>
              <a:latin typeface="Curlz MT"/>
              <a:cs typeface="Curlz 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91610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cs typeface="Curlz MT"/>
              </a:rPr>
              <a:t>http://</a:t>
            </a:r>
            <a:r>
              <a:rPr lang="en-US" i="1" dirty="0" err="1">
                <a:cs typeface="Curlz MT"/>
              </a:rPr>
              <a:t>artdrum.com</a:t>
            </a:r>
            <a:r>
              <a:rPr lang="en-US" i="1" dirty="0">
                <a:cs typeface="Curlz MT"/>
              </a:rPr>
              <a:t>/</a:t>
            </a:r>
            <a:r>
              <a:rPr lang="en-US" i="1" dirty="0" err="1">
                <a:cs typeface="Curlz MT"/>
              </a:rPr>
              <a:t>ESSAY_SOCA_MUSIC_HISTORY.htm</a:t>
            </a:r>
            <a:endParaRPr lang="en-GB" i="1" dirty="0">
              <a:cs typeface="Curlz M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473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6546"/>
            <a:ext cx="9144000" cy="81927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Curlz MT"/>
                <a:cs typeface="Curlz MT"/>
              </a:rPr>
              <a:t>‘</a:t>
            </a:r>
            <a:r>
              <a:rPr lang="en-US" dirty="0" err="1" smtClean="0">
                <a:solidFill>
                  <a:srgbClr val="660066"/>
                </a:solidFill>
                <a:latin typeface="Curlz MT"/>
                <a:cs typeface="Curlz MT"/>
              </a:rPr>
              <a:t>Wotless</a:t>
            </a:r>
            <a:r>
              <a:rPr lang="en-US" dirty="0" smtClean="0">
                <a:solidFill>
                  <a:srgbClr val="660066"/>
                </a:solidFill>
                <a:latin typeface="Curlz MT"/>
                <a:cs typeface="Curlz MT"/>
              </a:rPr>
              <a:t>’ by KES </a:t>
            </a:r>
            <a:r>
              <a:rPr lang="en-US" dirty="0">
                <a:solidFill>
                  <a:srgbClr val="660066"/>
                </a:solidFill>
                <a:latin typeface="Curlz MT"/>
                <a:cs typeface="Curlz MT"/>
              </a:rPr>
              <a:t>The </a:t>
            </a:r>
            <a:r>
              <a:rPr lang="en-US" dirty="0" smtClean="0">
                <a:solidFill>
                  <a:srgbClr val="660066"/>
                </a:solidFill>
                <a:latin typeface="Curlz MT"/>
                <a:cs typeface="Curlz MT"/>
              </a:rPr>
              <a:t>Band</a:t>
            </a:r>
            <a:endParaRPr lang="en-GB" dirty="0">
              <a:solidFill>
                <a:srgbClr val="660066"/>
              </a:solidFill>
              <a:latin typeface="Curlz MT"/>
              <a:cs typeface="Curlz MT"/>
            </a:endParaRPr>
          </a:p>
        </p:txBody>
      </p:sp>
      <p:pic>
        <p:nvPicPr>
          <p:cNvPr id="3" name="Wotless - KES The Band (Official Music Video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24743" y="1324868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25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132</TotalTime>
  <Words>137</Words>
  <Application>Microsoft Office PowerPoint</Application>
  <PresentationFormat>Affichage à l'écran (4:3)</PresentationFormat>
  <Paragraphs>9</Paragraphs>
  <Slides>5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6" baseType="lpstr">
      <vt:lpstr>Executive</vt:lpstr>
      <vt:lpstr>The Music of Trinidad &amp; Tobago</vt:lpstr>
      <vt:lpstr>Calypso</vt:lpstr>
      <vt:lpstr>‘Yankees Gone (Jean &amp; Dinah)’ by Mighty Sparrow</vt:lpstr>
      <vt:lpstr>Soca</vt:lpstr>
      <vt:lpstr>‘Wotless’ by KES The Band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Melanie Jacob</dc:creator>
  <cp:lastModifiedBy>Raichi</cp:lastModifiedBy>
  <cp:revision>18</cp:revision>
  <dcterms:created xsi:type="dcterms:W3CDTF">2015-02-02T17:57:35Z</dcterms:created>
  <dcterms:modified xsi:type="dcterms:W3CDTF">2015-11-23T22:02:44Z</dcterms:modified>
</cp:coreProperties>
</file>