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BB12-EB08-4E7E-8BB7-DC3276EED64A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E001-FC51-4693-803D-F43801FD4CA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BB12-EB08-4E7E-8BB7-DC3276EED64A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E001-FC51-4693-803D-F43801FD4CA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BB12-EB08-4E7E-8BB7-DC3276EED64A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E001-FC51-4693-803D-F43801FD4CA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BB12-EB08-4E7E-8BB7-DC3276EED64A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E001-FC51-4693-803D-F43801FD4CA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BB12-EB08-4E7E-8BB7-DC3276EED64A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E001-FC51-4693-803D-F43801FD4CA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BB12-EB08-4E7E-8BB7-DC3276EED64A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E001-FC51-4693-803D-F43801FD4CA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BB12-EB08-4E7E-8BB7-DC3276EED64A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E001-FC51-4693-803D-F43801FD4CA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BB12-EB08-4E7E-8BB7-DC3276EED64A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E001-FC51-4693-803D-F43801FD4CA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BB12-EB08-4E7E-8BB7-DC3276EED64A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E001-FC51-4693-803D-F43801FD4CA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BB12-EB08-4E7E-8BB7-DC3276EED64A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E001-FC51-4693-803D-F43801FD4CA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BB12-EB08-4E7E-8BB7-DC3276EED64A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0E001-FC51-4693-803D-F43801FD4CA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6BB12-EB08-4E7E-8BB7-DC3276EED64A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0E001-FC51-4693-803D-F43801FD4CA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val 2"/>
          <p:cNvSpPr>
            <a:spLocks noChangeArrowheads="1"/>
          </p:cNvSpPr>
          <p:nvPr/>
        </p:nvSpPr>
        <p:spPr bwMode="auto">
          <a:xfrm>
            <a:off x="2700338" y="260350"/>
            <a:ext cx="5256212" cy="2205038"/>
          </a:xfrm>
          <a:prstGeom prst="ellipse">
            <a:avLst/>
          </a:prstGeom>
          <a:noFill/>
          <a:ln w="38100">
            <a:solidFill>
              <a:srgbClr val="92D050"/>
            </a:solidFill>
            <a:round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25603" name="Oval 3"/>
          <p:cNvSpPr>
            <a:spLocks noChangeArrowheads="1"/>
          </p:cNvSpPr>
          <p:nvPr/>
        </p:nvSpPr>
        <p:spPr bwMode="auto">
          <a:xfrm>
            <a:off x="3419475" y="1773238"/>
            <a:ext cx="5184775" cy="2290762"/>
          </a:xfrm>
          <a:prstGeom prst="ellips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250825" y="1557338"/>
            <a:ext cx="5041900" cy="25527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  <p:cxnSp>
        <p:nvCxnSpPr>
          <p:cNvPr id="25605" name="AutoShape 5"/>
          <p:cNvCxnSpPr>
            <a:cxnSpLocks noChangeShapeType="1"/>
          </p:cNvCxnSpPr>
          <p:nvPr/>
        </p:nvCxnSpPr>
        <p:spPr bwMode="auto">
          <a:xfrm>
            <a:off x="179388" y="5157788"/>
            <a:ext cx="955675" cy="0"/>
          </a:xfrm>
          <a:prstGeom prst="straightConnector1">
            <a:avLst/>
          </a:prstGeom>
          <a:noFill/>
          <a:ln w="38100">
            <a:solidFill>
              <a:srgbClr val="92D050"/>
            </a:solidFill>
            <a:round/>
            <a:headEnd/>
            <a:tailEnd/>
          </a:ln>
        </p:spPr>
      </p:cxn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1547813" y="5300663"/>
            <a:ext cx="2016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>
                <a:latin typeface="Calibri" pitchFamily="34" charset="0"/>
              </a:rPr>
              <a:t>Economie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47813" y="5661025"/>
            <a:ext cx="1079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>
                <a:latin typeface="Calibri" pitchFamily="34" charset="0"/>
              </a:rPr>
              <a:t>Société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47813" y="6308725"/>
            <a:ext cx="4176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>
                <a:latin typeface="Calibri" pitchFamily="34" charset="0"/>
              </a:rPr>
              <a:t>Politique, gouvernance</a:t>
            </a:r>
          </a:p>
        </p:txBody>
      </p:sp>
      <p:cxnSp>
        <p:nvCxnSpPr>
          <p:cNvPr id="25606" name="AutoShape 6"/>
          <p:cNvCxnSpPr>
            <a:cxnSpLocks noChangeShapeType="1"/>
          </p:cNvCxnSpPr>
          <p:nvPr/>
        </p:nvCxnSpPr>
        <p:spPr bwMode="auto">
          <a:xfrm>
            <a:off x="179388" y="5445125"/>
            <a:ext cx="955675" cy="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5607" name="AutoShape 7"/>
          <p:cNvCxnSpPr>
            <a:cxnSpLocks noChangeShapeType="1"/>
          </p:cNvCxnSpPr>
          <p:nvPr/>
        </p:nvCxnSpPr>
        <p:spPr bwMode="auto">
          <a:xfrm>
            <a:off x="179388" y="5805488"/>
            <a:ext cx="955675" cy="0"/>
          </a:xfrm>
          <a:prstGeom prst="straightConnector1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25608" name="AutoShape 8"/>
          <p:cNvCxnSpPr>
            <a:cxnSpLocks noChangeShapeType="1"/>
          </p:cNvCxnSpPr>
          <p:nvPr/>
        </p:nvCxnSpPr>
        <p:spPr bwMode="auto">
          <a:xfrm>
            <a:off x="179388" y="6092825"/>
            <a:ext cx="955675" cy="0"/>
          </a:xfrm>
          <a:prstGeom prst="straightConnector1">
            <a:avLst/>
          </a:prstGeom>
          <a:noFill/>
          <a:ln w="28575">
            <a:solidFill>
              <a:srgbClr val="FF33CC"/>
            </a:solidFill>
            <a:round/>
            <a:headEnd/>
            <a:tailEnd/>
          </a:ln>
        </p:spPr>
      </p:cxnSp>
      <p:cxnSp>
        <p:nvCxnSpPr>
          <p:cNvPr id="25609" name="AutoShape 9"/>
          <p:cNvCxnSpPr>
            <a:cxnSpLocks noChangeShapeType="1"/>
          </p:cNvCxnSpPr>
          <p:nvPr/>
        </p:nvCxnSpPr>
        <p:spPr bwMode="auto">
          <a:xfrm>
            <a:off x="179388" y="6453188"/>
            <a:ext cx="955675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</p:cxn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47813" y="6021388"/>
            <a:ext cx="13684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>
                <a:latin typeface="Calibri" pitchFamily="34" charset="0"/>
              </a:rPr>
              <a:t>Culture</a:t>
            </a:r>
          </a:p>
        </p:txBody>
      </p:sp>
      <p:sp>
        <p:nvSpPr>
          <p:cNvPr id="15" name="ZoneTexte 14"/>
          <p:cNvSpPr txBox="1">
            <a:spLocks noChangeArrowheads="1"/>
          </p:cNvSpPr>
          <p:nvPr/>
        </p:nvSpPr>
        <p:spPr bwMode="auto">
          <a:xfrm>
            <a:off x="3203575" y="1700213"/>
            <a:ext cx="10810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>
                <a:latin typeface="Calibri" pitchFamily="34" charset="0"/>
              </a:rPr>
              <a:t>Viable?</a:t>
            </a: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3492500" y="2852738"/>
            <a:ext cx="15113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>
                <a:latin typeface="Calibri" pitchFamily="34" charset="0"/>
              </a:rPr>
              <a:t>Equitable?</a:t>
            </a:r>
          </a:p>
        </p:txBody>
      </p:sp>
      <p:sp>
        <p:nvSpPr>
          <p:cNvPr id="17" name="ZoneTexte 16"/>
          <p:cNvSpPr txBox="1">
            <a:spLocks noChangeArrowheads="1"/>
          </p:cNvSpPr>
          <p:nvPr/>
        </p:nvSpPr>
        <p:spPr bwMode="auto">
          <a:xfrm>
            <a:off x="4859338" y="1916113"/>
            <a:ext cx="10810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>
                <a:latin typeface="Calibri" pitchFamily="34" charset="0"/>
              </a:rPr>
              <a:t>Vivable?</a:t>
            </a:r>
          </a:p>
        </p:txBody>
      </p: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3995738" y="2060575"/>
            <a:ext cx="86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DD?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3059113" y="692150"/>
            <a:ext cx="457200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>
                <a:latin typeface="Calibri" pitchFamily="34" charset="0"/>
              </a:rPr>
              <a:t>-Pollution : déversement des eaux usées, accumulation des déchets</a:t>
            </a:r>
          </a:p>
          <a:p>
            <a:r>
              <a:rPr lang="fr-FR" sz="1400">
                <a:latin typeface="Calibri" pitchFamily="34" charset="0"/>
              </a:rPr>
              <a:t>-Montée constatée du niveau de la mer : plage réduite.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468313" y="2133600"/>
            <a:ext cx="45720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 sz="1400">
              <a:latin typeface="Calibri" pitchFamily="34" charset="0"/>
            </a:endParaRPr>
          </a:p>
          <a:p>
            <a:r>
              <a:rPr lang="fr-FR" sz="1400">
                <a:latin typeface="Calibri" pitchFamily="34" charset="0"/>
              </a:rPr>
              <a:t>-Spéculation immobilière, </a:t>
            </a:r>
          </a:p>
          <a:p>
            <a:r>
              <a:rPr lang="fr-FR" sz="1400">
                <a:latin typeface="Calibri" pitchFamily="34" charset="0"/>
              </a:rPr>
              <a:t>très forte rentabilité</a:t>
            </a:r>
          </a:p>
          <a:p>
            <a:r>
              <a:rPr lang="fr-FR" sz="1400">
                <a:latin typeface="Calibri" pitchFamily="34" charset="0"/>
              </a:rPr>
              <a:t>-Activité  touristique saisonnière</a:t>
            </a:r>
          </a:p>
          <a:p>
            <a:r>
              <a:rPr lang="fr-FR" sz="1400">
                <a:latin typeface="Calibri" pitchFamily="34" charset="0"/>
              </a:rPr>
              <a:t>-Transport des produits de la pêche.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5364163" y="2565400"/>
            <a:ext cx="27368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>
                <a:latin typeface="Calibri" pitchFamily="34" charset="0"/>
              </a:rPr>
              <a:t>-Espaces récréatifs saturés</a:t>
            </a:r>
          </a:p>
          <a:p>
            <a:r>
              <a:rPr lang="fr-FR" sz="1400" b="1">
                <a:latin typeface="Calibri" pitchFamily="34" charset="0"/>
              </a:rPr>
              <a:t>- </a:t>
            </a:r>
            <a:r>
              <a:rPr lang="fr-FR" sz="1400">
                <a:latin typeface="Calibri" pitchFamily="34" charset="0"/>
              </a:rPr>
              <a:t>Habitat : </a:t>
            </a:r>
          </a:p>
          <a:p>
            <a:r>
              <a:rPr lang="fr-FR" sz="1400">
                <a:latin typeface="Calibri" pitchFamily="34" charset="0"/>
              </a:rPr>
              <a:t>forte hausse des prix du terrain et des loyers =&gt; effet de ségrégation sociale</a:t>
            </a:r>
          </a:p>
          <a:p>
            <a:endParaRPr lang="fr-FR" sz="1400">
              <a:latin typeface="Calibri" pitchFamily="34" charset="0"/>
            </a:endParaRPr>
          </a:p>
          <a:p>
            <a:endParaRPr lang="fr-FR" sz="1400">
              <a:latin typeface="Calibri" pitchFamily="34" charset="0"/>
            </a:endParaRPr>
          </a:p>
          <a:p>
            <a:endParaRPr lang="fr-FR" sz="1400">
              <a:latin typeface="Calibri" pitchFamily="34" charset="0"/>
            </a:endParaRPr>
          </a:p>
        </p:txBody>
      </p:sp>
      <p:sp>
        <p:nvSpPr>
          <p:cNvPr id="25610" name="Oval 10"/>
          <p:cNvSpPr>
            <a:spLocks noChangeArrowheads="1"/>
          </p:cNvSpPr>
          <p:nvPr/>
        </p:nvSpPr>
        <p:spPr bwMode="auto">
          <a:xfrm>
            <a:off x="3851275" y="4292600"/>
            <a:ext cx="2870200" cy="1296988"/>
          </a:xfrm>
          <a:prstGeom prst="ellips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4211638" y="4508500"/>
            <a:ext cx="2514600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FR" altLang="zh-TW" sz="1600">
                <a:latin typeface="Calibri" pitchFamily="34" charset="0"/>
              </a:rPr>
              <a:t>Tradition :</a:t>
            </a:r>
          </a:p>
          <a:p>
            <a:r>
              <a:rPr lang="fr-FR" altLang="zh-TW" sz="1600">
                <a:latin typeface="Calibri" pitchFamily="34" charset="0"/>
              </a:rPr>
              <a:t>-espaces religieux, hostilité aux pratiques récréatives</a:t>
            </a:r>
          </a:p>
          <a:p>
            <a:endParaRPr lang="fr-FR" altLang="zh-TW" sz="1600">
              <a:latin typeface="Calibri" pitchFamily="34" charset="0"/>
            </a:endParaRPr>
          </a:p>
          <a:p>
            <a:endParaRPr lang="fr-FR" sz="2800">
              <a:latin typeface="Calibri" pitchFamily="34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547813" y="5013325"/>
            <a:ext cx="15843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>
                <a:latin typeface="Calibri" pitchFamily="34" charset="0"/>
              </a:rPr>
              <a:t>Environnement</a:t>
            </a:r>
          </a:p>
        </p:txBody>
      </p:sp>
      <p:sp>
        <p:nvSpPr>
          <p:cNvPr id="25612" name="Oval 12"/>
          <p:cNvSpPr>
            <a:spLocks noChangeArrowheads="1"/>
          </p:cNvSpPr>
          <p:nvPr/>
        </p:nvSpPr>
        <p:spPr bwMode="auto">
          <a:xfrm>
            <a:off x="6300788" y="5229225"/>
            <a:ext cx="2447925" cy="1152525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6489700" y="5373688"/>
            <a:ext cx="218598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FR" altLang="zh-TW" sz="1600">
                <a:latin typeface="Calibri" pitchFamily="34" charset="0"/>
              </a:rPr>
              <a:t>Tolérance de pratiques illégales (constructions en bord de mer)</a:t>
            </a:r>
          </a:p>
          <a:p>
            <a:endParaRPr lang="fr-FR" altLang="zh-TW" sz="1600">
              <a:latin typeface="Calibri" pitchFamily="34" charset="0"/>
            </a:endParaRPr>
          </a:p>
          <a:p>
            <a:endParaRPr lang="fr-FR" altLang="zh-TW" sz="1600">
              <a:latin typeface="Calibri" pitchFamily="34" charset="0"/>
            </a:endParaRPr>
          </a:p>
          <a:p>
            <a:endParaRPr lang="fr-FR" altLang="zh-TW" sz="1600">
              <a:latin typeface="Calibri" pitchFamily="34" charset="0"/>
            </a:endParaRPr>
          </a:p>
          <a:p>
            <a:endParaRPr lang="fr-FR" altLang="zh-TW" sz="1600">
              <a:latin typeface="Calibri" pitchFamily="34" charset="0"/>
            </a:endParaRPr>
          </a:p>
          <a:p>
            <a:endParaRPr lang="fr-FR" sz="2800">
              <a:latin typeface="Calibri" pitchFamily="34" charset="0"/>
            </a:endParaRPr>
          </a:p>
        </p:txBody>
      </p:sp>
      <p:cxnSp>
        <p:nvCxnSpPr>
          <p:cNvPr id="28" name="Connecteur droit avec flèche 27"/>
          <p:cNvCxnSpPr>
            <a:stCxn id="25612" idx="0"/>
          </p:cNvCxnSpPr>
          <p:nvPr/>
        </p:nvCxnSpPr>
        <p:spPr>
          <a:xfrm rot="5400000" flipH="1" flipV="1">
            <a:off x="6696869" y="4401344"/>
            <a:ext cx="16557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rot="5400000" flipH="1" flipV="1">
            <a:off x="4356100" y="3429000"/>
            <a:ext cx="1727200" cy="431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8" name="ZoneTexte 34"/>
          <p:cNvSpPr txBox="1">
            <a:spLocks noChangeArrowheads="1"/>
          </p:cNvSpPr>
          <p:nvPr/>
        </p:nvSpPr>
        <p:spPr bwMode="auto">
          <a:xfrm>
            <a:off x="0" y="404813"/>
            <a:ext cx="29876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Le développement durable en question.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nimBg="1"/>
      <p:bldP spid="25603" grpId="0" animBg="1"/>
      <p:bldP spid="25604" grpId="0" animBg="1"/>
      <p:bldP spid="7" grpId="0"/>
      <p:bldP spid="8" grpId="0"/>
      <p:bldP spid="9" grpId="0"/>
      <p:bldP spid="14" grpId="0"/>
      <p:bldP spid="15" grpId="0" build="p"/>
      <p:bldP spid="16" grpId="0" build="p"/>
      <p:bldP spid="17" grpId="0" build="p"/>
      <p:bldP spid="18" grpId="0" build="allAtOnce"/>
      <p:bldP spid="19" grpId="0" build="p"/>
      <p:bldP spid="20" grpId="0" build="p"/>
      <p:bldP spid="21" grpId="0" build="p"/>
      <p:bldP spid="25610" grpId="0" animBg="1"/>
      <p:bldP spid="25611" grpId="0"/>
      <p:bldP spid="24" grpId="0"/>
      <p:bldP spid="25612" grpId="0" animBg="1"/>
      <p:bldP spid="25613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Affichage à l'écran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</dc:creator>
  <cp:lastModifiedBy>Alain</cp:lastModifiedBy>
  <cp:revision>1</cp:revision>
  <dcterms:created xsi:type="dcterms:W3CDTF">2013-08-24T10:08:58Z</dcterms:created>
  <dcterms:modified xsi:type="dcterms:W3CDTF">2013-08-24T10:09:28Z</dcterms:modified>
</cp:coreProperties>
</file>