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5E441-E934-437B-99DD-265A20ABC8FB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B70B8-848F-45CC-B5B9-426422D51BB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588C8F-D9B3-4B1C-B491-0528AD9381DE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C1711-C13A-4E53-A42C-43942CAF408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CE03B7-7CA7-46CE-BAB8-CD14DDB1743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48F6E7-C507-4E2B-8A61-FCBA4D1502C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177C-6C30-49AA-B2C1-F43322013B9E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C125-E76D-465B-8A8F-B7E9673DD2E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7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355600" y="-7938"/>
            <a:ext cx="8328025" cy="5060951"/>
          </a:xfrm>
          <a:prstGeom prst="roundRect">
            <a:avLst>
              <a:gd name="adj" fmla="val 2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025" y="3917950"/>
            <a:ext cx="83280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1141413"/>
            <a:ext cx="8328025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025" y="0"/>
            <a:ext cx="8328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763963" y="542925"/>
            <a:ext cx="1482725" cy="1679575"/>
          </a:xfrm>
          <a:prstGeom prst="downArrow">
            <a:avLst>
              <a:gd name="adj1" fmla="val 50000"/>
              <a:gd name="adj2" fmla="val 28314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690938" y="2568575"/>
            <a:ext cx="1727200" cy="1814513"/>
          </a:xfrm>
          <a:prstGeom prst="upArrow">
            <a:avLst>
              <a:gd name="adj1" fmla="val 39991"/>
              <a:gd name="adj2" fmla="val 46443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163513" y="5067300"/>
            <a:ext cx="3590925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fr-FR" b="1" u="sng">
                <a:solidFill>
                  <a:srgbClr val="000000"/>
                </a:solidFill>
                <a:latin typeface="Calibri" pitchFamily="34" charset="0"/>
              </a:rPr>
              <a:t>Un espace littoral qui se raréfie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3513" y="5389563"/>
            <a:ext cx="81756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333375" y="5448300"/>
            <a:ext cx="488950" cy="488950"/>
          </a:xfrm>
          <a:prstGeom prst="downArrow">
            <a:avLst>
              <a:gd name="adj1" fmla="val 50000"/>
              <a:gd name="adj2" fmla="val 24995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117600" y="5462588"/>
            <a:ext cx="7183438" cy="31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Un front d'urbanisation qui progresse rapidement et illégalement vers la mer</a:t>
            </a:r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3513" y="6318250"/>
            <a:ext cx="81756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290513" y="6030913"/>
            <a:ext cx="536575" cy="498475"/>
          </a:xfrm>
          <a:prstGeom prst="upArrow">
            <a:avLst>
              <a:gd name="adj1" fmla="val 35176"/>
              <a:gd name="adj2" fmla="val 43412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081088" y="6291263"/>
            <a:ext cx="7594600" cy="56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Une  mer qui monte saisonnièrement et d'année en année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5" grpId="0" animBg="1"/>
      <p:bldP spid="4106" grpId="0"/>
      <p:bldP spid="4108" grpId="0" animBg="1"/>
      <p:bldP spid="4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327025" y="654050"/>
            <a:ext cx="8328025" cy="5062538"/>
          </a:xfrm>
          <a:prstGeom prst="roundRect">
            <a:avLst>
              <a:gd name="adj" fmla="val 2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025" y="4572000"/>
            <a:ext cx="83280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1795463"/>
            <a:ext cx="8328025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025" y="652463"/>
            <a:ext cx="8328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3429000" y="979488"/>
            <a:ext cx="1468438" cy="13065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3429000" y="4083050"/>
            <a:ext cx="1631950" cy="1306513"/>
          </a:xfrm>
          <a:prstGeom prst="upArrow">
            <a:avLst>
              <a:gd name="adj1" fmla="val 35176"/>
              <a:gd name="adj2" fmla="val 43412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025" y="2286000"/>
            <a:ext cx="83280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6205538" y="2286000"/>
            <a:ext cx="2449512" cy="327025"/>
          </a:xfrm>
          <a:prstGeom prst="roundRect">
            <a:avLst>
              <a:gd name="adj" fmla="val 440"/>
            </a:avLst>
          </a:prstGeom>
          <a:solidFill>
            <a:srgbClr val="9966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457200" y="5649913"/>
            <a:ext cx="5876925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</a:tabLst>
            </a:pPr>
            <a:r>
              <a:rPr lang="fr-FR" b="1" u="sng">
                <a:solidFill>
                  <a:srgbClr val="000000"/>
                </a:solidFill>
                <a:latin typeface="Calibri" pitchFamily="34" charset="0"/>
              </a:rPr>
              <a:t>Des zones spécifiques délimitées et préservées</a:t>
            </a: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392113" y="6042025"/>
            <a:ext cx="979487" cy="327025"/>
          </a:xfrm>
          <a:prstGeom prst="roundRect">
            <a:avLst>
              <a:gd name="adj" fmla="val 440"/>
            </a:avLst>
          </a:prstGeom>
          <a:solidFill>
            <a:srgbClr val="5E11A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697038" y="6054725"/>
            <a:ext cx="7196137" cy="327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« Lieux saints »  musulmans (mosquée, mausolée, cimetière)</a:t>
            </a:r>
          </a:p>
        </p:txBody>
      </p:sp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113" y="6530975"/>
            <a:ext cx="979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697038" y="6543675"/>
            <a:ext cx="7185025" cy="31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Zone de campements touristiques</a:t>
            </a:r>
          </a:p>
        </p:txBody>
      </p:sp>
      <p:sp>
        <p:nvSpPr>
          <p:cNvPr id="24" name="Ellipse 23"/>
          <p:cNvSpPr>
            <a:spLocks noChangeArrowheads="1"/>
          </p:cNvSpPr>
          <p:nvPr/>
        </p:nvSpPr>
        <p:spPr bwMode="auto">
          <a:xfrm>
            <a:off x="8034338" y="5845175"/>
            <a:ext cx="587375" cy="458788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  <p:bldP spid="20" grpId="0" animBg="1"/>
      <p:bldP spid="21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327025" y="654050"/>
            <a:ext cx="8328025" cy="4148138"/>
          </a:xfrm>
          <a:prstGeom prst="roundRect">
            <a:avLst>
              <a:gd name="adj" fmla="val 2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025" y="3919538"/>
            <a:ext cx="832802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" y="1143000"/>
            <a:ext cx="8328025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025" y="0"/>
            <a:ext cx="8328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3429000" y="327025"/>
            <a:ext cx="1468438" cy="13065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3429000" y="3430588"/>
            <a:ext cx="1631950" cy="1306512"/>
          </a:xfrm>
          <a:prstGeom prst="upArrow">
            <a:avLst>
              <a:gd name="adj1" fmla="val 35176"/>
              <a:gd name="adj2" fmla="val 43412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776538" y="981075"/>
            <a:ext cx="327025" cy="2938463"/>
          </a:xfrm>
          <a:prstGeom prst="downArrow">
            <a:avLst>
              <a:gd name="adj1" fmla="val 50000"/>
              <a:gd name="adj2" fmla="val 224594"/>
            </a:avLst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5551488" y="981075"/>
            <a:ext cx="327025" cy="2938463"/>
          </a:xfrm>
          <a:prstGeom prst="downArrow">
            <a:avLst>
              <a:gd name="adj1" fmla="val 50000"/>
              <a:gd name="adj2" fmla="val 224594"/>
            </a:avLst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27025" y="2776538"/>
            <a:ext cx="8328025" cy="327025"/>
          </a:xfrm>
          <a:prstGeom prst="leftRightArrow">
            <a:avLst>
              <a:gd name="adj1" fmla="val 46454"/>
              <a:gd name="adj2" fmla="val 231788"/>
            </a:avLst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7179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025" y="1633538"/>
            <a:ext cx="83280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327025" y="2124075"/>
            <a:ext cx="2449513" cy="654050"/>
          </a:xfrm>
          <a:prstGeom prst="ellips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6205538" y="2124075"/>
            <a:ext cx="2449512" cy="654050"/>
          </a:xfrm>
          <a:prstGeom prst="ellips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3101975" y="2124075"/>
            <a:ext cx="2449513" cy="654050"/>
          </a:xfrm>
          <a:prstGeom prst="ellips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6205538" y="1633538"/>
            <a:ext cx="2449512" cy="327025"/>
          </a:xfrm>
          <a:prstGeom prst="roundRect">
            <a:avLst>
              <a:gd name="adj" fmla="val 440"/>
            </a:avLst>
          </a:prstGeom>
          <a:solidFill>
            <a:srgbClr val="9966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6694488" y="1960563"/>
            <a:ext cx="815975" cy="654050"/>
          </a:xfrm>
          <a:prstGeom prst="star5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7185" name="Text Box 13"/>
          <p:cNvSpPr txBox="1">
            <a:spLocks noChangeArrowheads="1"/>
          </p:cNvSpPr>
          <p:nvPr/>
        </p:nvSpPr>
        <p:spPr bwMode="auto">
          <a:xfrm>
            <a:off x="457200" y="4802188"/>
            <a:ext cx="5876925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</a:tabLst>
            </a:pPr>
            <a:r>
              <a:rPr lang="fr-FR" b="1" u="sng">
                <a:solidFill>
                  <a:srgbClr val="000000"/>
                </a:solidFill>
                <a:latin typeface="Calibri" pitchFamily="34" charset="0"/>
              </a:rPr>
              <a:t>Des usages concurrents dans un espace saturé</a:t>
            </a:r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260350" y="5192713"/>
            <a:ext cx="719138" cy="234950"/>
          </a:xfrm>
          <a:prstGeom prst="ellips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174750" y="5127625"/>
            <a:ext cx="3854450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Activités récréatives, surtout sportives (football) </a:t>
            </a: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260350" y="5584825"/>
            <a:ext cx="654050" cy="488950"/>
          </a:xfrm>
          <a:prstGeom prst="star5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241425" y="5649913"/>
            <a:ext cx="4113213" cy="327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Zone de concurrence  entre espace sacré et activités profanes </a:t>
            </a:r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327025" y="6237288"/>
            <a:ext cx="815975" cy="327025"/>
          </a:xfrm>
          <a:prstGeom prst="leftRightArrow">
            <a:avLst>
              <a:gd name="adj1" fmla="val 46454"/>
              <a:gd name="adj2" fmla="val 22710"/>
            </a:avLst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306513" y="6237288"/>
            <a:ext cx="4048125" cy="327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Axe de transports des produits de la pêche </a:t>
            </a: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5746750" y="5257800"/>
            <a:ext cx="327025" cy="490538"/>
          </a:xfrm>
          <a:prstGeom prst="downArrow">
            <a:avLst>
              <a:gd name="adj1" fmla="val 50000"/>
              <a:gd name="adj2" fmla="val 37493"/>
            </a:avLst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6073775" y="5127625"/>
            <a:ext cx="307022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Déversement des eaux usées ; effet de rupture sur la bande littorale, menace  sur l'environnement</a:t>
            </a:r>
          </a:p>
        </p:txBody>
      </p:sp>
      <p:sp>
        <p:nvSpPr>
          <p:cNvPr id="26" name="Ellipse 25"/>
          <p:cNvSpPr/>
          <p:nvPr/>
        </p:nvSpPr>
        <p:spPr bwMode="auto">
          <a:xfrm>
            <a:off x="6205538" y="6400800"/>
            <a:ext cx="587375" cy="457200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1" grpId="0" animBg="1"/>
      <p:bldP spid="5132" grpId="0" animBg="1"/>
      <p:bldP spid="5133" grpId="0" animBg="1"/>
      <p:bldP spid="18" grpId="0" animBg="1"/>
      <p:bldP spid="19" grpId="0"/>
      <p:bldP spid="21" grpId="0"/>
      <p:bldP spid="22" grpId="0" animBg="1"/>
      <p:bldP spid="23" grpId="0"/>
      <p:bldP spid="24" grpId="0" animBg="1"/>
      <p:bldP spid="2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23850" y="549275"/>
            <a:ext cx="3590925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fr-FR" b="1" u="sng">
                <a:solidFill>
                  <a:srgbClr val="000000"/>
                </a:solidFill>
                <a:latin typeface="Calibri" pitchFamily="34" charset="0"/>
              </a:rPr>
              <a:t>Un espace littoral qui se raréfie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" y="936625"/>
            <a:ext cx="979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AutoShape 3"/>
          <p:cNvSpPr>
            <a:spLocks noChangeArrowheads="1"/>
          </p:cNvSpPr>
          <p:nvPr/>
        </p:nvSpPr>
        <p:spPr bwMode="auto">
          <a:xfrm>
            <a:off x="622300" y="1100138"/>
            <a:ext cx="488950" cy="3270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763713" y="938213"/>
            <a:ext cx="7183437" cy="312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Un front d'urbanisation qui progresse rapidement et illégalement vers la mer</a:t>
            </a:r>
          </a:p>
        </p:txBody>
      </p:sp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275" y="1916113"/>
            <a:ext cx="979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622300" y="1590675"/>
            <a:ext cx="488950" cy="488950"/>
          </a:xfrm>
          <a:prstGeom prst="upArrow">
            <a:avLst>
              <a:gd name="adj1" fmla="val 35176"/>
              <a:gd name="adj2" fmla="val 43407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763713" y="1916113"/>
            <a:ext cx="6040437" cy="31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Une  mer qui monte saisonnièrement et d'année en année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327025" y="2455863"/>
            <a:ext cx="5878513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</a:tabLst>
            </a:pPr>
            <a:r>
              <a:rPr lang="fr-FR" b="1" u="sng">
                <a:solidFill>
                  <a:srgbClr val="000000"/>
                </a:solidFill>
                <a:latin typeface="Calibri" pitchFamily="34" charset="0"/>
              </a:rPr>
              <a:t>Des zones spécifiques délimitées et préservées</a:t>
            </a:r>
          </a:p>
        </p:txBody>
      </p:sp>
      <p:sp>
        <p:nvSpPr>
          <p:cNvPr id="9226" name="AutoShape 9"/>
          <p:cNvSpPr>
            <a:spLocks noChangeArrowheads="1"/>
          </p:cNvSpPr>
          <p:nvPr/>
        </p:nvSpPr>
        <p:spPr bwMode="auto">
          <a:xfrm>
            <a:off x="327025" y="3101975"/>
            <a:ext cx="979488" cy="327025"/>
          </a:xfrm>
          <a:prstGeom prst="roundRect">
            <a:avLst>
              <a:gd name="adj" fmla="val 440"/>
            </a:avLst>
          </a:prstGeom>
          <a:solidFill>
            <a:srgbClr val="5E11A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1633538" y="3114675"/>
            <a:ext cx="6040437" cy="31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« Lieux saints »  musulmans (mosquée, mausolée, cimetière)</a:t>
            </a:r>
          </a:p>
        </p:txBody>
      </p:sp>
      <p:pic>
        <p:nvPicPr>
          <p:cNvPr id="9228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025" y="3592513"/>
            <a:ext cx="98107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Text Box 12"/>
          <p:cNvSpPr txBox="1">
            <a:spLocks noChangeArrowheads="1"/>
          </p:cNvSpPr>
          <p:nvPr/>
        </p:nvSpPr>
        <p:spPr bwMode="auto">
          <a:xfrm>
            <a:off x="1633538" y="3605213"/>
            <a:ext cx="7183437" cy="312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Zone de campements touristiques, en expansion mais peu fréquentée</a:t>
            </a:r>
          </a:p>
        </p:txBody>
      </p:sp>
      <p:sp>
        <p:nvSpPr>
          <p:cNvPr id="9230" name="Text Box 13"/>
          <p:cNvSpPr txBox="1">
            <a:spLocks noChangeArrowheads="1"/>
          </p:cNvSpPr>
          <p:nvPr/>
        </p:nvSpPr>
        <p:spPr bwMode="auto">
          <a:xfrm>
            <a:off x="327025" y="4251325"/>
            <a:ext cx="5878513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</a:tabLst>
            </a:pPr>
            <a:r>
              <a:rPr lang="fr-FR" b="1" u="sng">
                <a:solidFill>
                  <a:srgbClr val="000000"/>
                </a:solidFill>
                <a:latin typeface="Calibri" pitchFamily="34" charset="0"/>
              </a:rPr>
              <a:t>Des usages concurrents dans un espace saturé</a:t>
            </a:r>
          </a:p>
        </p:txBody>
      </p:sp>
      <p:sp>
        <p:nvSpPr>
          <p:cNvPr id="9231" name="Oval 14"/>
          <p:cNvSpPr>
            <a:spLocks noChangeArrowheads="1"/>
          </p:cNvSpPr>
          <p:nvPr/>
        </p:nvSpPr>
        <p:spPr bwMode="auto">
          <a:xfrm>
            <a:off x="327025" y="4735513"/>
            <a:ext cx="979488" cy="327025"/>
          </a:xfrm>
          <a:prstGeom prst="ellips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232" name="Text Box 15"/>
          <p:cNvSpPr txBox="1">
            <a:spLocks noChangeArrowheads="1"/>
          </p:cNvSpPr>
          <p:nvPr/>
        </p:nvSpPr>
        <p:spPr bwMode="auto">
          <a:xfrm>
            <a:off x="1633538" y="4748213"/>
            <a:ext cx="4899025" cy="31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Activités récréatives, surtout sportives (football) </a:t>
            </a:r>
          </a:p>
        </p:txBody>
      </p:sp>
      <p:sp>
        <p:nvSpPr>
          <p:cNvPr id="2" name="AutoShape 16"/>
          <p:cNvSpPr>
            <a:spLocks noChangeArrowheads="1"/>
          </p:cNvSpPr>
          <p:nvPr/>
        </p:nvSpPr>
        <p:spPr bwMode="auto">
          <a:xfrm>
            <a:off x="488950" y="5224463"/>
            <a:ext cx="654050" cy="490537"/>
          </a:xfrm>
          <a:prstGeom prst="star5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9234" name="Text Box 17"/>
          <p:cNvSpPr txBox="1">
            <a:spLocks noChangeArrowheads="1"/>
          </p:cNvSpPr>
          <p:nvPr/>
        </p:nvSpPr>
        <p:spPr bwMode="auto">
          <a:xfrm>
            <a:off x="1633538" y="5389563"/>
            <a:ext cx="7183437" cy="327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Zone de concurrence  entre espace sacré et activités profanes </a:t>
            </a:r>
          </a:p>
        </p:txBody>
      </p:sp>
      <p:sp>
        <p:nvSpPr>
          <p:cNvPr id="9235" name="AutoShape 18"/>
          <p:cNvSpPr>
            <a:spLocks noChangeArrowheads="1"/>
          </p:cNvSpPr>
          <p:nvPr/>
        </p:nvSpPr>
        <p:spPr bwMode="auto">
          <a:xfrm>
            <a:off x="327025" y="5878513"/>
            <a:ext cx="815975" cy="327025"/>
          </a:xfrm>
          <a:prstGeom prst="leftRightArrow">
            <a:avLst>
              <a:gd name="adj1" fmla="val 46454"/>
              <a:gd name="adj2" fmla="val 22710"/>
            </a:avLst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236" name="Text Box 19"/>
          <p:cNvSpPr txBox="1">
            <a:spLocks noChangeArrowheads="1"/>
          </p:cNvSpPr>
          <p:nvPr/>
        </p:nvSpPr>
        <p:spPr bwMode="auto">
          <a:xfrm>
            <a:off x="1633538" y="5878513"/>
            <a:ext cx="7183437" cy="327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Axe de transports des produits de la pêche ; trafic important </a:t>
            </a:r>
          </a:p>
        </p:txBody>
      </p:sp>
      <p:sp>
        <p:nvSpPr>
          <p:cNvPr id="9237" name="AutoShape 20"/>
          <p:cNvSpPr>
            <a:spLocks noChangeArrowheads="1"/>
          </p:cNvSpPr>
          <p:nvPr/>
        </p:nvSpPr>
        <p:spPr bwMode="auto">
          <a:xfrm>
            <a:off x="654050" y="6369050"/>
            <a:ext cx="327025" cy="488950"/>
          </a:xfrm>
          <a:prstGeom prst="downArrow">
            <a:avLst>
              <a:gd name="adj1" fmla="val 50000"/>
              <a:gd name="adj2" fmla="val 37372"/>
            </a:avLst>
          </a:prstGeom>
          <a:solidFill>
            <a:srgbClr val="33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238" name="Text Box 21"/>
          <p:cNvSpPr txBox="1">
            <a:spLocks noChangeArrowheads="1"/>
          </p:cNvSpPr>
          <p:nvPr/>
        </p:nvSpPr>
        <p:spPr bwMode="auto">
          <a:xfrm>
            <a:off x="1633538" y="6310313"/>
            <a:ext cx="7183437" cy="547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5221" rIns="81639" bIns="40820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</a:tabLst>
            </a:pPr>
            <a:r>
              <a:rPr lang="fr-FR">
                <a:solidFill>
                  <a:srgbClr val="000000"/>
                </a:solidFill>
                <a:latin typeface="Calibri" pitchFamily="34" charset="0"/>
              </a:rPr>
              <a:t>Déversement des eaux usées ; effet de rupture sur la bande littorale, menace  sur l'environnement</a:t>
            </a:r>
          </a:p>
        </p:txBody>
      </p:sp>
      <p:sp>
        <p:nvSpPr>
          <p:cNvPr id="9239" name="ZoneTexte 16"/>
          <p:cNvSpPr txBox="1">
            <a:spLocks noChangeArrowheads="1"/>
          </p:cNvSpPr>
          <p:nvPr/>
        </p:nvSpPr>
        <p:spPr bwMode="auto">
          <a:xfrm>
            <a:off x="1763688" y="0"/>
            <a:ext cx="68961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fr-FR" b="1">
                <a:latin typeface="Calibri" pitchFamily="34" charset="0"/>
              </a:rPr>
              <a:t>Les usages concurrentiels d’un littoral saturé : la légende</a:t>
            </a:r>
          </a:p>
        </p:txBody>
      </p:sp>
      <p:sp>
        <p:nvSpPr>
          <p:cNvPr id="24" name="ZoneTexte 23">
            <a:hlinkClick r:id="rId6" action="ppaction://hlinksldjump"/>
          </p:cNvPr>
          <p:cNvSpPr txBox="1"/>
          <p:nvPr/>
        </p:nvSpPr>
        <p:spPr>
          <a:xfrm>
            <a:off x="0" y="0"/>
            <a:ext cx="1619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FF0000"/>
                </a:solidFill>
              </a:rPr>
              <a:t>Retour sommaire</a:t>
            </a:r>
            <a:endParaRPr lang="fr-FR" sz="1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Affichage à l'écran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</cp:lastModifiedBy>
  <cp:revision>1</cp:revision>
  <dcterms:created xsi:type="dcterms:W3CDTF">2013-08-24T10:08:05Z</dcterms:created>
  <dcterms:modified xsi:type="dcterms:W3CDTF">2013-08-24T10:08:30Z</dcterms:modified>
</cp:coreProperties>
</file>