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3" r:id="rId2"/>
    <p:sldId id="261" r:id="rId3"/>
    <p:sldId id="291" r:id="rId4"/>
    <p:sldId id="263" r:id="rId5"/>
    <p:sldId id="276" r:id="rId6"/>
    <p:sldId id="259" r:id="rId7"/>
    <p:sldId id="264" r:id="rId8"/>
    <p:sldId id="265" r:id="rId9"/>
    <p:sldId id="297" r:id="rId10"/>
    <p:sldId id="272" r:id="rId11"/>
    <p:sldId id="279" r:id="rId12"/>
    <p:sldId id="266" r:id="rId13"/>
    <p:sldId id="271" r:id="rId14"/>
    <p:sldId id="274" r:id="rId15"/>
    <p:sldId id="289" r:id="rId16"/>
    <p:sldId id="280" r:id="rId17"/>
    <p:sldId id="273" r:id="rId18"/>
    <p:sldId id="287" r:id="rId19"/>
    <p:sldId id="295" r:id="rId20"/>
    <p:sldId id="286" r:id="rId21"/>
    <p:sldId id="281" r:id="rId22"/>
    <p:sldId id="278" r:id="rId23"/>
    <p:sldId id="294" r:id="rId24"/>
    <p:sldId id="296" r:id="rId25"/>
    <p:sldId id="284" r:id="rId26"/>
    <p:sldId id="283" r:id="rId27"/>
    <p:sldId id="288" r:id="rId28"/>
    <p:sldId id="285" r:id="rId29"/>
    <p:sldId id="282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6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C1BC5-380A-476D-B551-5FF052B7FDA9}" type="datetimeFigureOut">
              <a:rPr lang="fr-FR" smtClean="0"/>
              <a:t>27/10/2016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699BD-577C-4F6D-B65E-360FFE5DBD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457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B8FF35-7B15-4004-9593-31B95A7E69DF}" type="slidenum">
              <a:rPr lang="fr-FR" altLang="fr-FR"/>
              <a:pPr/>
              <a:t>2</a:t>
            </a:fld>
            <a:endParaRPr lang="fr-FR" altLang="fr-FR"/>
          </a:p>
        </p:txBody>
      </p:sp>
      <p:sp>
        <p:nvSpPr>
          <p:cNvPr id="962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24752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C7E8FA-A3AD-422E-B469-E5CE5C34AC1D}" type="slidenum">
              <a:rPr lang="fr-FR" altLang="fr-FR"/>
              <a:pPr/>
              <a:t>4</a:t>
            </a:fld>
            <a:endParaRPr lang="fr-FR" altLang="fr-FR"/>
          </a:p>
        </p:txBody>
      </p:sp>
      <p:sp>
        <p:nvSpPr>
          <p:cNvPr id="1064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46784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FA9D28-61A3-46CF-BBC6-21B284B1469E}" type="slidenum">
              <a:rPr lang="fr-FR" altLang="fr-FR"/>
              <a:pPr/>
              <a:t>6</a:t>
            </a:fld>
            <a:endParaRPr lang="fr-FR" altLang="fr-FR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70357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C83C03-C549-4260-B26B-0893262B6EF2}" type="slidenum">
              <a:rPr lang="fr-FR" altLang="fr-FR"/>
              <a:pPr/>
              <a:t>7</a:t>
            </a:fld>
            <a:endParaRPr lang="fr-FR" altLang="fr-FR"/>
          </a:p>
        </p:txBody>
      </p:sp>
      <p:sp>
        <p:nvSpPr>
          <p:cNvPr id="1239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30948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7A7369-5787-46C1-A1E2-1A764C2F4BC5}" type="slidenum">
              <a:rPr lang="fr-FR" altLang="fr-FR"/>
              <a:pPr/>
              <a:t>8</a:t>
            </a:fld>
            <a:endParaRPr lang="fr-FR" altLang="fr-FR"/>
          </a:p>
        </p:txBody>
      </p:sp>
      <p:sp>
        <p:nvSpPr>
          <p:cNvPr id="1392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50947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39C0-3422-4ED6-8C3E-8E6FA8D2462B}" type="datetimeFigureOut">
              <a:rPr lang="fr-FR" smtClean="0"/>
              <a:t>27/10/2016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3F28-12A5-4728-BBCF-02FD6B027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90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39C0-3422-4ED6-8C3E-8E6FA8D2462B}" type="datetimeFigureOut">
              <a:rPr lang="fr-FR" smtClean="0"/>
              <a:t>27/10/2016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3F28-12A5-4728-BBCF-02FD6B027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97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39C0-3422-4ED6-8C3E-8E6FA8D2462B}" type="datetimeFigureOut">
              <a:rPr lang="fr-FR" smtClean="0"/>
              <a:t>27/10/2016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3F28-12A5-4728-BBCF-02FD6B027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104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39C0-3422-4ED6-8C3E-8E6FA8D2462B}" type="datetimeFigureOut">
              <a:rPr lang="fr-FR" smtClean="0"/>
              <a:t>27/10/2016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3F28-12A5-4728-BBCF-02FD6B027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722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39C0-3422-4ED6-8C3E-8E6FA8D2462B}" type="datetimeFigureOut">
              <a:rPr lang="fr-FR" smtClean="0"/>
              <a:t>27/10/2016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3F28-12A5-4728-BBCF-02FD6B027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229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39C0-3422-4ED6-8C3E-8E6FA8D2462B}" type="datetimeFigureOut">
              <a:rPr lang="fr-FR" smtClean="0"/>
              <a:t>27/10/2016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3F28-12A5-4728-BBCF-02FD6B027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032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39C0-3422-4ED6-8C3E-8E6FA8D2462B}" type="datetimeFigureOut">
              <a:rPr lang="fr-FR" smtClean="0"/>
              <a:t>27/10/2016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3F28-12A5-4728-BBCF-02FD6B027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0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39C0-3422-4ED6-8C3E-8E6FA8D2462B}" type="datetimeFigureOut">
              <a:rPr lang="fr-FR" smtClean="0"/>
              <a:t>27/10/2016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3F28-12A5-4728-BBCF-02FD6B027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679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39C0-3422-4ED6-8C3E-8E6FA8D2462B}" type="datetimeFigureOut">
              <a:rPr lang="fr-FR" smtClean="0"/>
              <a:t>27/10/2016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3F28-12A5-4728-BBCF-02FD6B027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0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39C0-3422-4ED6-8C3E-8E6FA8D2462B}" type="datetimeFigureOut">
              <a:rPr lang="fr-FR" smtClean="0"/>
              <a:t>27/10/2016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3F28-12A5-4728-BBCF-02FD6B027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963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39C0-3422-4ED6-8C3E-8E6FA8D2462B}" type="datetimeFigureOut">
              <a:rPr lang="fr-FR" smtClean="0"/>
              <a:t>27/10/2016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3F28-12A5-4728-BBCF-02FD6B027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8346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E39C0-3422-4ED6-8C3E-8E6FA8D2462B}" type="datetimeFigureOut">
              <a:rPr lang="fr-FR" smtClean="0"/>
              <a:t>27/10/2016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E3F28-12A5-4728-BBCF-02FD6B027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790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Belin%20p185%20-%20De%20la%20carte%20au%20sch&#233;ma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DP8042%20-Br&#233;sil%20changement%20de%20cap%20p44-45-%20La%20puissance%20de%20Globo.pdf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://avenida-brasil-lesite.com/success-stor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 smtClean="0"/>
              <a:t>Une fracture Nord-Sud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9" y="1412776"/>
            <a:ext cx="6148983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003" y="6529757"/>
            <a:ext cx="176213" cy="17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outon d'action : Précédent 2">
            <a:hlinkClick r:id="rId5" action="ppaction://hlinksldjump" highlightClick="1"/>
          </p:cNvPr>
          <p:cNvSpPr/>
          <p:nvPr/>
        </p:nvSpPr>
        <p:spPr>
          <a:xfrm>
            <a:off x="10272464" y="6525969"/>
            <a:ext cx="180000" cy="180000"/>
          </a:xfrm>
          <a:prstGeom prst="actionButtonBackPrevious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40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8496" y="195072"/>
            <a:ext cx="2304288" cy="693241"/>
          </a:xfrm>
        </p:spPr>
        <p:txBody>
          <a:bodyPr>
            <a:normAutofit fontScale="90000"/>
          </a:bodyPr>
          <a:lstStyle/>
          <a:p>
            <a:r>
              <a:rPr lang="fr-FR" sz="2400" b="1" dirty="0" smtClean="0"/>
              <a:t>Un pays-continent</a:t>
            </a:r>
            <a:endParaRPr lang="fr-FR" sz="24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008" y="0"/>
            <a:ext cx="8814816" cy="652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5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62" y="342900"/>
            <a:ext cx="860107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1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sb-player" descr="20110824-carte-herve-thery-lignes-et-a%C3%A9roports-au-bres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0"/>
            <a:ext cx="52927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IMG_0001_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3405188"/>
            <a:ext cx="5681663" cy="34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1774826" y="117476"/>
            <a:ext cx="3960813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99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fr-FR" sz="2000" dirty="0">
              <a:solidFill>
                <a:schemeClr val="accent2"/>
              </a:solidFill>
              <a:latin typeface="Arial" charset="0"/>
            </a:endParaRPr>
          </a:p>
          <a:p>
            <a:pPr algn="ctr">
              <a:defRPr/>
            </a:pPr>
            <a:r>
              <a:rPr lang="fr-F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fr-FR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Un territoire à maîtriser / </a:t>
            </a:r>
          </a:p>
          <a:p>
            <a:pPr algn="ctr">
              <a:defRPr/>
            </a:pPr>
            <a:r>
              <a:rPr lang="fr-FR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Un territoire maîtrisé </a:t>
            </a: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8162925" y="4248151"/>
            <a:ext cx="21097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b="1"/>
              <a:t>Transports par voie aérienne </a:t>
            </a:r>
          </a:p>
        </p:txBody>
      </p:sp>
      <p:sp>
        <p:nvSpPr>
          <p:cNvPr id="29703" name="Rectangle 9"/>
          <p:cNvSpPr>
            <a:spLocks noChangeArrowheads="1"/>
          </p:cNvSpPr>
          <p:nvPr/>
        </p:nvSpPr>
        <p:spPr bwMode="auto">
          <a:xfrm>
            <a:off x="7134226" y="6461126"/>
            <a:ext cx="3641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000"/>
              <a:t>Carte de Delta Airlines,manuel Nathan, Géographie Term L/ES,Collection E.Janin et J-L Mathieu, 2012</a:t>
            </a:r>
          </a:p>
        </p:txBody>
      </p:sp>
    </p:spTree>
    <p:extLst>
      <p:ext uri="{BB962C8B-B14F-4D97-AF65-F5344CB8AC3E}">
        <p14:creationId xmlns:p14="http://schemas.microsoft.com/office/powerpoint/2010/main" val="164587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Interconnexion des lignes aériennes : l’exemple du </a:t>
            </a:r>
            <a:r>
              <a:rPr lang="fr-FR" i="1" dirty="0" smtClean="0"/>
              <a:t>hub</a:t>
            </a:r>
            <a:r>
              <a:rPr lang="fr-FR" dirty="0" smtClean="0"/>
              <a:t> d’Atlanta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847498"/>
            <a:ext cx="5235102" cy="49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95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peuplement et ses dynamiques récentes au Brésil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6"/>
          <a:stretch/>
        </p:blipFill>
        <p:spPr bwMode="auto">
          <a:xfrm>
            <a:off x="1792740" y="1700809"/>
            <a:ext cx="8623741" cy="480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9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" y="146304"/>
            <a:ext cx="7256750" cy="4718304"/>
          </a:xfrm>
          <a:prstGeom prst="rect">
            <a:avLst/>
          </a:prstGeom>
        </p:spPr>
      </p:pic>
      <p:pic>
        <p:nvPicPr>
          <p:cNvPr id="3" name="Picture 2" descr="sao_paulo_contrastes_soc_s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622" y="309615"/>
            <a:ext cx="4154962" cy="274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39147" y="3057228"/>
            <a:ext cx="1172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b="1" dirty="0">
                <a:solidFill>
                  <a:prstClr val="black"/>
                </a:solidFill>
              </a:rPr>
              <a:t>Sao Paulo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7725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1515"/>
            <a:ext cx="10297886" cy="664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86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peuplement et ses dynamiques récentes aux États-Unis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5"/>
          <a:stretch/>
        </p:blipFill>
        <p:spPr bwMode="auto">
          <a:xfrm>
            <a:off x="1847528" y="2135890"/>
            <a:ext cx="8496944" cy="395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60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32" y="0"/>
            <a:ext cx="493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88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Exportation de produits culturels</a:t>
            </a:r>
            <a:endParaRPr lang="fr-FR" dirty="0"/>
          </a:p>
        </p:txBody>
      </p:sp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84784"/>
            <a:ext cx="9144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3" y="6601460"/>
            <a:ext cx="176213" cy="17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012 - Bande-annonce telenovela brésilienn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5189" y="663206"/>
            <a:ext cx="1205496" cy="67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4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672264" y="1"/>
            <a:ext cx="287337" cy="33337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6672264" y="1773239"/>
            <a:ext cx="287337" cy="33337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6743700" y="4724400"/>
            <a:ext cx="3924300" cy="21336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9" y="781018"/>
            <a:ext cx="6896414" cy="517231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700" y="333376"/>
            <a:ext cx="5329308" cy="389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773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219" y="0"/>
            <a:ext cx="6929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43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21" y="-1"/>
            <a:ext cx="9333239" cy="66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65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5155" y="115911"/>
            <a:ext cx="10856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b="1" dirty="0" smtClean="0">
                <a:latin typeface="+mj-lt"/>
              </a:rPr>
              <a:t>ressources </a:t>
            </a:r>
            <a:r>
              <a:rPr lang="fr-FR" sz="2800" b="1" dirty="0">
                <a:latin typeface="+mj-lt"/>
              </a:rPr>
              <a:t>naturelles</a:t>
            </a:r>
          </a:p>
        </p:txBody>
      </p:sp>
      <p:pic>
        <p:nvPicPr>
          <p:cNvPr id="2056" name="Picture 8" descr="http://www.google.fr/url?source=imglanding&amp;ct=img&amp;q=http://static1.assistancescolaire.com/col/images/usa_resources.png&amp;sa=X&amp;ei=Jk9WVe3kE8a6UfmxgIgB&amp;ved=0CAkQ8wc&amp;usg=AFQjCNG7sQQPFAMiiwGzLi2j9XYuyls1a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9" y="958467"/>
            <a:ext cx="5430984" cy="568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google.fr/url?source=imglanding&amp;ct=img&amp;q=http://static1.assistancescolaire.com/lyc/images/usa_agricultz.jpg&amp;sa=X&amp;ei=X09WVfKZJ4uAU6v_gKAL&amp;ved=0CAkQ8wc&amp;usg=AFQjCNH6kR98Iv8Tz4uBovCa5GR7cZmG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093" y="947451"/>
            <a:ext cx="5195643" cy="56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49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218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 smtClean="0"/>
              <a:t>Un territoire maîtrisé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780" y="1772817"/>
            <a:ext cx="7059613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arte - Réseau de transpo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780" y="1340769"/>
            <a:ext cx="7059613" cy="520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04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5" y="286373"/>
            <a:ext cx="10733646" cy="643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7" y="255814"/>
            <a:ext cx="9309328" cy="661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74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31" y="0"/>
            <a:ext cx="5139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83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2" y="42862"/>
            <a:ext cx="103155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17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33167"/>
            <a:ext cx="11277600" cy="62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11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.over-blog-kiwi.com/1/23/65/55/20151206/ob_e33a03_diapositiv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8" y="0"/>
            <a:ext cx="8788272" cy="65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79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77" y="0"/>
            <a:ext cx="4118798" cy="666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2" name="Oval 2"/>
          <p:cNvSpPr>
            <a:spLocks noChangeArrowheads="1"/>
          </p:cNvSpPr>
          <p:nvPr/>
        </p:nvSpPr>
        <p:spPr bwMode="auto">
          <a:xfrm>
            <a:off x="3143250" y="3573463"/>
            <a:ext cx="431800" cy="431800"/>
          </a:xfrm>
          <a:prstGeom prst="ellipse">
            <a:avLst/>
          </a:prstGeom>
          <a:noFill/>
          <a:ln w="38160">
            <a:solidFill>
              <a:srgbClr val="80008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2782889" y="4797426"/>
            <a:ext cx="504825" cy="360363"/>
          </a:xfrm>
          <a:prstGeom prst="ellipse">
            <a:avLst/>
          </a:prstGeom>
          <a:noFill/>
          <a:ln w="38160">
            <a:solidFill>
              <a:srgbClr val="80008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844" name="Oval 4"/>
          <p:cNvSpPr>
            <a:spLocks noChangeArrowheads="1"/>
          </p:cNvSpPr>
          <p:nvPr/>
        </p:nvSpPr>
        <p:spPr bwMode="auto">
          <a:xfrm>
            <a:off x="3935413" y="4076700"/>
            <a:ext cx="215900" cy="217488"/>
          </a:xfrm>
          <a:prstGeom prst="ellipse">
            <a:avLst/>
          </a:prstGeom>
          <a:noFill/>
          <a:ln w="38160">
            <a:solidFill>
              <a:srgbClr val="80008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845" name="Oval 5"/>
          <p:cNvSpPr>
            <a:spLocks noChangeArrowheads="1"/>
          </p:cNvSpPr>
          <p:nvPr/>
        </p:nvSpPr>
        <p:spPr bwMode="auto">
          <a:xfrm>
            <a:off x="131890" y="2161161"/>
            <a:ext cx="574675" cy="503238"/>
          </a:xfrm>
          <a:prstGeom prst="ellipse">
            <a:avLst/>
          </a:prstGeom>
          <a:noFill/>
          <a:ln w="38160">
            <a:solidFill>
              <a:srgbClr val="80008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47627" y="2664399"/>
            <a:ext cx="1317878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125"/>
              </a:spcBef>
            </a:pPr>
            <a:r>
              <a:rPr lang="fr-FR" altLang="fr-FR" dirty="0">
                <a:solidFill>
                  <a:schemeClr val="tx1"/>
                </a:solidFill>
              </a:rPr>
              <a:t>Tensions entre états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47626" y="77788"/>
            <a:ext cx="1317878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125"/>
              </a:spcBef>
            </a:pPr>
            <a:r>
              <a:rPr lang="fr-FR" altLang="fr-FR" i="1" dirty="0">
                <a:solidFill>
                  <a:schemeClr val="tx1"/>
                </a:solidFill>
              </a:rPr>
              <a:t>Carte de tensions territoriales dans le continent américain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1847851" y="3644900"/>
            <a:ext cx="1368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</a:pPr>
            <a:r>
              <a:rPr lang="fr-FR" altLang="fr-FR" sz="1400"/>
              <a:t>Colombie / Venezuela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4511676" y="3573463"/>
            <a:ext cx="14398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</a:pPr>
            <a:r>
              <a:rPr lang="fr-FR" altLang="fr-FR" sz="1400"/>
              <a:t>Guyana / Suriname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524000" y="4508501"/>
            <a:ext cx="1187450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</a:pPr>
            <a:r>
              <a:rPr lang="fr-FR" altLang="fr-FR" sz="1400"/>
              <a:t>Pérou / Bolivie / Argentine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9409113" y="404814"/>
            <a:ext cx="7921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fr-FR" altLang="fr-FR" sz="2400">
                <a:solidFill>
                  <a:srgbClr val="FFFFFF"/>
                </a:solidFill>
              </a:rPr>
              <a:t>A2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83" y="0"/>
            <a:ext cx="548284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050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99591" y="61555"/>
            <a:ext cx="51612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 altLang="fr-FR" sz="2400" b="1" dirty="0">
                <a:latin typeface="+mj-lt"/>
              </a:rPr>
              <a:t>Les conflits entre les pays sud-américains</a:t>
            </a:r>
          </a:p>
        </p:txBody>
      </p:sp>
      <p:pic>
        <p:nvPicPr>
          <p:cNvPr id="13318" name="Picture 6" descr="300px-Cenepa_river_bas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81" y="765176"/>
            <a:ext cx="4193369" cy="530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96550" y="6108522"/>
            <a:ext cx="42110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600" i="1" dirty="0"/>
              <a:t>Guerre du </a:t>
            </a:r>
            <a:r>
              <a:rPr lang="fr-FR" altLang="fr-FR" sz="1600" i="1" dirty="0" err="1"/>
              <a:t>Cenepa</a:t>
            </a:r>
            <a:r>
              <a:rPr lang="fr-FR" altLang="fr-FR" sz="1600" i="1" dirty="0"/>
              <a:t> entre le Pérou et l’Equateur 1995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5014666" y="891216"/>
            <a:ext cx="68167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fr-FR" altLang="fr-FR" sz="2400" dirty="0">
                <a:solidFill>
                  <a:srgbClr val="080808"/>
                </a:solidFill>
              </a:rPr>
              <a:t>FARC (Forces armées révolutionnaires de Colombie) : guérilla marxiste qui s’oppose au pouvoir colombien.</a:t>
            </a:r>
          </a:p>
        </p:txBody>
      </p:sp>
      <p:sp>
        <p:nvSpPr>
          <p:cNvPr id="13322" name="AutoShape 10" descr="Résultat de recherche d'images pour &quot;les farc&quot;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3324" name="Picture 12" descr="colombieFarcCampPhotoFarcEp4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113" y="1857555"/>
            <a:ext cx="447675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5100035" y="5373689"/>
            <a:ext cx="709196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altLang="fr-FR" i="1" dirty="0"/>
              <a:t>Camp des Forces armées révolutionnaires de Colombie (FARC, marxistes). Les analystes estiment que les femmes, souvent adolescentes, constituent au moins 30% des effectifs de cette guérilla</a:t>
            </a:r>
            <a:r>
              <a:rPr lang="fr-FR" altLang="fr-F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895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9" grpId="0"/>
      <p:bldP spid="13320" grpId="0"/>
      <p:bldP spid="133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0"/>
            <a:ext cx="33162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948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703388" y="4076701"/>
            <a:ext cx="2017712" cy="1818063"/>
          </a:xfrm>
          <a:prstGeom prst="rect">
            <a:avLst/>
          </a:prstGeom>
          <a:solidFill>
            <a:srgbClr val="FFFFFF"/>
          </a:solidFill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fr-FR" altLang="fr-FR" sz="1600" i="1"/>
              <a:t>Mouvements de population, urbanisation et métropolisation dans l’aire continentale américaine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9947276" y="333375"/>
            <a:ext cx="72072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fr-FR" altLang="fr-FR" sz="2400">
                <a:solidFill>
                  <a:srgbClr val="FFFFFF"/>
                </a:solidFill>
              </a:rPr>
              <a:t>A3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527800" y="5589589"/>
            <a:ext cx="215900" cy="2873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6527800" y="1557339"/>
            <a:ext cx="215900" cy="2873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6456364" y="0"/>
            <a:ext cx="287337" cy="260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671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5008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908050"/>
            <a:ext cx="3865563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703388" y="4581525"/>
            <a:ext cx="1655762" cy="1171732"/>
          </a:xfrm>
          <a:prstGeom prst="rect">
            <a:avLst/>
          </a:prstGeom>
          <a:solidFill>
            <a:srgbClr val="FFFFFF"/>
          </a:solidFill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fr-FR" altLang="fr-FR" sz="1400" i="1"/>
              <a:t>Flux et soldes migratoire par États sur le continent américains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9480550" y="333375"/>
            <a:ext cx="6477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fr-FR" altLang="fr-FR" sz="2400">
                <a:solidFill>
                  <a:schemeClr val="bg1"/>
                </a:solidFill>
              </a:rPr>
              <a:t>A3</a:t>
            </a:r>
          </a:p>
        </p:txBody>
      </p:sp>
    </p:spTree>
    <p:extLst>
      <p:ext uri="{BB962C8B-B14F-4D97-AF65-F5344CB8AC3E}">
        <p14:creationId xmlns:p14="http://schemas.microsoft.com/office/powerpoint/2010/main" val="3570511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ES/L/S - L'AMERIQUE, entre tensions et intégration (les schéma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75" y="146304"/>
            <a:ext cx="6092219" cy="577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"/>
          <a:stretch/>
        </p:blipFill>
        <p:spPr bwMode="auto">
          <a:xfrm>
            <a:off x="6843659" y="755246"/>
            <a:ext cx="4872853" cy="351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953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00160" cy="58709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219" y="90895"/>
            <a:ext cx="3382781" cy="49212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0" y="526062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/>
              <a:t>Le projet  ZLEA </a:t>
            </a:r>
            <a:br>
              <a:rPr lang="fr-FR" b="1" dirty="0"/>
            </a:br>
            <a:r>
              <a:rPr lang="fr-FR" b="1" dirty="0" smtClean="0"/>
              <a:t>de  </a:t>
            </a:r>
            <a:r>
              <a:rPr lang="fr-FR" b="1" dirty="0"/>
              <a:t>« </a:t>
            </a:r>
            <a:r>
              <a:rPr lang="fr-FR" b="1" i="1" dirty="0"/>
              <a:t>l’Alaska à la Terre de feu</a:t>
            </a:r>
            <a:r>
              <a:rPr lang="fr-FR" b="1" dirty="0"/>
              <a:t> » </a:t>
            </a:r>
            <a:br>
              <a:rPr lang="fr-FR" b="1" dirty="0"/>
            </a:br>
            <a:r>
              <a:rPr lang="fr-FR" b="1" dirty="0"/>
              <a:t>est gelé 2009</a:t>
            </a:r>
          </a:p>
        </p:txBody>
      </p:sp>
    </p:spTree>
    <p:extLst>
      <p:ext uri="{BB962C8B-B14F-4D97-AF65-F5344CB8AC3E}">
        <p14:creationId xmlns:p14="http://schemas.microsoft.com/office/powerpoint/2010/main" val="9344737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171</Words>
  <Application>Microsoft Office PowerPoint</Application>
  <PresentationFormat>Grand écran</PresentationFormat>
  <Paragraphs>34</Paragraphs>
  <Slides>29</Slides>
  <Notes>5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Thème Office</vt:lpstr>
      <vt:lpstr>Une fracture Nord-Sud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pays-continent</vt:lpstr>
      <vt:lpstr>Présentation PowerPoint</vt:lpstr>
      <vt:lpstr>Présentation PowerPoint</vt:lpstr>
      <vt:lpstr>Interconnexion des lignes aériennes : l’exemple du hub d’Atlanta</vt:lpstr>
      <vt:lpstr>Le peuplement et ses dynamiques récentes au Brésil</vt:lpstr>
      <vt:lpstr>Présentation PowerPoint</vt:lpstr>
      <vt:lpstr>Présentation PowerPoint</vt:lpstr>
      <vt:lpstr>Le peuplement et ses dynamiques récentes aux États-Unis</vt:lpstr>
      <vt:lpstr>Présentation PowerPoint</vt:lpstr>
      <vt:lpstr>Exportation de produits culturels</vt:lpstr>
      <vt:lpstr>Présentation PowerPoint</vt:lpstr>
      <vt:lpstr>Présentation PowerPoint</vt:lpstr>
      <vt:lpstr>Présentation PowerPoint</vt:lpstr>
      <vt:lpstr>Présentation PowerPoint</vt:lpstr>
      <vt:lpstr>Un territoire maîtrisé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BOULLE laurent</dc:creator>
  <cp:lastModifiedBy>BOULLE laurent</cp:lastModifiedBy>
  <cp:revision>24</cp:revision>
  <dcterms:created xsi:type="dcterms:W3CDTF">2016-02-20T15:18:59Z</dcterms:created>
  <dcterms:modified xsi:type="dcterms:W3CDTF">2016-10-27T08:36:52Z</dcterms:modified>
</cp:coreProperties>
</file>