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0C40-6258-4DB3-B62D-606D73B0EA73}" type="datetimeFigureOut">
              <a:rPr lang="fr-FR" smtClean="0"/>
              <a:t>26/11/2014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E1F-AA33-4DF6-9EAD-586D31BC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51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0C40-6258-4DB3-B62D-606D73B0EA73}" type="datetimeFigureOut">
              <a:rPr lang="fr-FR" smtClean="0"/>
              <a:t>26/11/2014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E1F-AA33-4DF6-9EAD-586D31BC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91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0C40-6258-4DB3-B62D-606D73B0EA73}" type="datetimeFigureOut">
              <a:rPr lang="fr-FR" smtClean="0"/>
              <a:t>26/11/2014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E1F-AA33-4DF6-9EAD-586D31BC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44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0C40-6258-4DB3-B62D-606D73B0EA73}" type="datetimeFigureOut">
              <a:rPr lang="fr-FR" smtClean="0"/>
              <a:t>26/11/2014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E1F-AA33-4DF6-9EAD-586D31BC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05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0C40-6258-4DB3-B62D-606D73B0EA73}" type="datetimeFigureOut">
              <a:rPr lang="fr-FR" smtClean="0"/>
              <a:t>26/11/2014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E1F-AA33-4DF6-9EAD-586D31BC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14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0C40-6258-4DB3-B62D-606D73B0EA73}" type="datetimeFigureOut">
              <a:rPr lang="fr-FR" smtClean="0"/>
              <a:t>26/11/2014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E1F-AA33-4DF6-9EAD-586D31BC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59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0C40-6258-4DB3-B62D-606D73B0EA73}" type="datetimeFigureOut">
              <a:rPr lang="fr-FR" smtClean="0"/>
              <a:t>26/11/2014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E1F-AA33-4DF6-9EAD-586D31BC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30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0C40-6258-4DB3-B62D-606D73B0EA73}" type="datetimeFigureOut">
              <a:rPr lang="fr-FR" smtClean="0"/>
              <a:t>26/11/2014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E1F-AA33-4DF6-9EAD-586D31BC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15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0C40-6258-4DB3-B62D-606D73B0EA73}" type="datetimeFigureOut">
              <a:rPr lang="fr-FR" smtClean="0"/>
              <a:t>26/11/2014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E1F-AA33-4DF6-9EAD-586D31BC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04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0C40-6258-4DB3-B62D-606D73B0EA73}" type="datetimeFigureOut">
              <a:rPr lang="fr-FR" smtClean="0"/>
              <a:t>26/11/2014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E1F-AA33-4DF6-9EAD-586D31BC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12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0C40-6258-4DB3-B62D-606D73B0EA73}" type="datetimeFigureOut">
              <a:rPr lang="fr-FR" smtClean="0"/>
              <a:t>26/11/2014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E1F-AA33-4DF6-9EAD-586D31BC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39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0C40-6258-4DB3-B62D-606D73B0EA73}" type="datetimeFigureOut">
              <a:rPr lang="fr-FR" smtClean="0"/>
              <a:t>26/11/2014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B5E1F-AA33-4DF6-9EAD-586D31BC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02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Nord du Maroc, un territoire intégré à la mondialisation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Edc</a:t>
            </a:r>
            <a:r>
              <a:rPr lang="fr-FR" dirty="0" smtClean="0"/>
              <a:t>, bac 2014 AM Sud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460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3895725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4283968" y="643157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1)  Le Nord du Maroc : un territoire prédisposé à être intégré dans la mondialisation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355976" y="1484784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/>
              <a:t>Le détroit de Gibraltar</a:t>
            </a:r>
            <a:r>
              <a:rPr lang="fr-FR" sz="1600" dirty="0" smtClean="0"/>
              <a:t>  : un lieu stratégique majeur du trafic maritime mondial. Lieu de passage entre Méditerranée et Atlantique</a:t>
            </a: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4355976" y="2564904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/>
              <a:t>Une zone de contact entre Europe et Afrique</a:t>
            </a:r>
            <a:r>
              <a:rPr lang="fr-FR" sz="1600" dirty="0" smtClean="0"/>
              <a:t>. Flux clandestins (Ceuta)</a:t>
            </a:r>
            <a:endParaRPr lang="fr-FR" sz="1600" dirty="0"/>
          </a:p>
        </p:txBody>
      </p:sp>
      <p:cxnSp>
        <p:nvCxnSpPr>
          <p:cNvPr id="6" name="Connecteur droit avec flèche 5"/>
          <p:cNvCxnSpPr>
            <a:endCxn id="3" idx="1"/>
          </p:cNvCxnSpPr>
          <p:nvPr/>
        </p:nvCxnSpPr>
        <p:spPr>
          <a:xfrm flipV="1">
            <a:off x="2199382" y="1900283"/>
            <a:ext cx="2156594" cy="415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3563888" y="2857291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44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55976" y="47198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2)  Une opportunité mise à profit</a:t>
            </a:r>
            <a:endParaRPr lang="fr-F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2400"/>
            <a:ext cx="3895725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283968" y="1223090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/>
              <a:t>Aménagement d’une nouvelle zone portuaire </a:t>
            </a:r>
            <a:r>
              <a:rPr lang="fr-FR" sz="1600" dirty="0" smtClean="0"/>
              <a:t>(Tanger Med)</a:t>
            </a: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4327814" y="1955806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/>
              <a:t>Création de zones franches pour attirer les entreprises étrangères</a:t>
            </a:r>
            <a:endParaRPr lang="fr-FR" sz="1600" u="sng" dirty="0"/>
          </a:p>
        </p:txBody>
      </p:sp>
      <p:cxnSp>
        <p:nvCxnSpPr>
          <p:cNvPr id="7" name="Connecteur droit avec flèche 6"/>
          <p:cNvCxnSpPr>
            <a:stCxn id="4" idx="1"/>
          </p:cNvCxnSpPr>
          <p:nvPr/>
        </p:nvCxnSpPr>
        <p:spPr>
          <a:xfrm flipH="1">
            <a:off x="2787106" y="1515478"/>
            <a:ext cx="1496862" cy="8684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13" idx="1"/>
          </p:cNvCxnSpPr>
          <p:nvPr/>
        </p:nvCxnSpPr>
        <p:spPr>
          <a:xfrm flipH="1">
            <a:off x="2776383" y="2668609"/>
            <a:ext cx="1584176" cy="173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360559" y="2499332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à</a:t>
            </a:r>
            <a:r>
              <a:rPr lang="fr-FR" sz="1600" dirty="0" smtClean="0"/>
              <a:t> proximité immédiate du port</a:t>
            </a:r>
            <a:endParaRPr lang="fr-FR" sz="1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343997" y="2830281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d</a:t>
            </a:r>
            <a:r>
              <a:rPr lang="fr-FR" sz="1600" dirty="0" smtClean="0"/>
              <a:t>ans l’arrière pays</a:t>
            </a:r>
            <a:endParaRPr lang="fr-FR" sz="1600" dirty="0"/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2055366" y="3011161"/>
            <a:ext cx="2228602" cy="633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283968" y="3501008"/>
            <a:ext cx="40324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/>
              <a:t>Un ex d’</a:t>
            </a:r>
            <a:r>
              <a:rPr lang="fr-FR" sz="1600" u="sng" dirty="0" err="1" smtClean="0"/>
              <a:t>implantion</a:t>
            </a:r>
            <a:r>
              <a:rPr lang="fr-FR" sz="1600" u="sng" dirty="0" smtClean="0"/>
              <a:t> de FTN : Renault</a:t>
            </a:r>
          </a:p>
          <a:p>
            <a:endParaRPr lang="fr-FR" sz="1600" dirty="0"/>
          </a:p>
          <a:p>
            <a:r>
              <a:rPr lang="fr-FR" sz="1600" dirty="0" smtClean="0"/>
              <a:t>Une implantation déjà ancienne (liens éco et culturels entre France et Maroc) </a:t>
            </a:r>
            <a:r>
              <a:rPr lang="fr-FR" sz="1400" i="1" dirty="0" smtClean="0"/>
              <a:t>La </a:t>
            </a:r>
            <a:r>
              <a:rPr lang="fr-FR" sz="1400" i="1" dirty="0"/>
              <a:t>présence de Renault au Maroc ne date pas </a:t>
            </a:r>
            <a:r>
              <a:rPr lang="fr-FR" sz="1400" i="1" dirty="0" smtClean="0"/>
              <a:t>d'hier</a:t>
            </a:r>
            <a:endParaRPr lang="fr-FR" sz="1600" i="1" dirty="0" smtClean="0"/>
          </a:p>
          <a:p>
            <a:endParaRPr lang="fr-FR" sz="1600" dirty="0"/>
          </a:p>
          <a:p>
            <a:r>
              <a:rPr lang="fr-FR" sz="1600" dirty="0" smtClean="0"/>
              <a:t>Des investissements nouveaux </a:t>
            </a:r>
            <a:r>
              <a:rPr lang="fr-FR" sz="1600" i="1" dirty="0" smtClean="0"/>
              <a:t>« investi </a:t>
            </a:r>
            <a:r>
              <a:rPr lang="fr-FR" sz="1600" i="1" dirty="0"/>
              <a:t>au total 1,1 milliard d’euros sur le </a:t>
            </a:r>
            <a:r>
              <a:rPr lang="fr-FR" sz="1600" i="1" dirty="0" smtClean="0"/>
              <a:t>site ».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101387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3" grpId="0"/>
      <p:bldP spid="14" grpId="0"/>
      <p:bldP spid="2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95936" y="47198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  <a:r>
              <a:rPr lang="fr-FR" dirty="0" smtClean="0"/>
              <a:t>)  Un territoire dans une imbrication de territoires (comment s’organise la mondialisation?)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995936" y="2459797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/>
              <a:t>Des territoires pour vendre</a:t>
            </a:r>
            <a:r>
              <a:rPr lang="fr-FR" sz="1600" dirty="0" smtClean="0"/>
              <a:t> : </a:t>
            </a:r>
          </a:p>
          <a:p>
            <a:r>
              <a:rPr lang="fr-FR" sz="1600" i="1" dirty="0"/>
              <a:t>Les marques Renault et Dacia sont leaders au Maroc</a:t>
            </a:r>
            <a:endParaRPr lang="fr-FR" sz="1600" i="1" dirty="0" smtClean="0"/>
          </a:p>
          <a:p>
            <a:r>
              <a:rPr lang="fr-FR" sz="1600" dirty="0" smtClean="0"/>
              <a:t>L’Europe </a:t>
            </a:r>
            <a:r>
              <a:rPr lang="fr-FR" sz="1600" dirty="0"/>
              <a:t>absorbe 85% des Dacia exportées.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009549" y="1628800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/>
              <a:t>Des territoires pour produire </a:t>
            </a:r>
            <a:r>
              <a:rPr lang="fr-FR" sz="1600" dirty="0" smtClean="0"/>
              <a:t>: concurrence Maroc/Roumanie. Recherche du moindre coût et de la proximité</a:t>
            </a:r>
            <a:r>
              <a:rPr lang="fr-FR" sz="1600" u="sng" dirty="0" smtClean="0"/>
              <a:t> </a:t>
            </a: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4022723" y="3628110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/>
              <a:t>Le Nord du Maroc : un lieu mondialisé?</a:t>
            </a:r>
          </a:p>
          <a:p>
            <a:r>
              <a:rPr lang="fr-FR" sz="1600" i="1" dirty="0" err="1" smtClean="0"/>
              <a:t>Comp</a:t>
            </a:r>
            <a:r>
              <a:rPr lang="fr-FR" sz="1600" i="1" dirty="0" smtClean="0"/>
              <a:t> Renault/Nissan. Le Maroc comme « chasse gardée »?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2400"/>
            <a:ext cx="3895725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117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95936" y="47198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4)  Un territoire impacté par la mondialisation</a:t>
            </a:r>
            <a:endParaRPr lang="fr-F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2400"/>
            <a:ext cx="3895725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045304" y="1247166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/>
              <a:t>Hormis les zones franches…</a:t>
            </a: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4060610" y="1844824"/>
            <a:ext cx="40324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/>
              <a:t>Une ville nouvelle</a:t>
            </a:r>
            <a:r>
              <a:rPr lang="fr-FR" sz="1600" dirty="0" smtClean="0"/>
              <a:t>, à mi chemin entre Tanger et </a:t>
            </a:r>
            <a:r>
              <a:rPr lang="fr-FR" sz="1600" dirty="0" err="1" smtClean="0"/>
              <a:t>Tetouan</a:t>
            </a:r>
            <a:r>
              <a:rPr lang="fr-FR" sz="1600" dirty="0" smtClean="0"/>
              <a:t> =&gt; un corolaire du développement industriel et des emplois induits (6000 salariés, 30000 emplois indirects)</a:t>
            </a:r>
          </a:p>
          <a:p>
            <a:endParaRPr lang="fr-FR" sz="1600" dirty="0"/>
          </a:p>
          <a:p>
            <a:r>
              <a:rPr lang="fr-FR" sz="1600" u="sng" dirty="0" smtClean="0"/>
              <a:t>Des infrastructures nouvelles</a:t>
            </a:r>
            <a:r>
              <a:rPr lang="fr-FR" sz="1600" dirty="0" smtClean="0"/>
              <a:t> (</a:t>
            </a:r>
            <a:r>
              <a:rPr lang="fr-FR" sz="1600" dirty="0" err="1" smtClean="0"/>
              <a:t>cf</a:t>
            </a:r>
            <a:r>
              <a:rPr lang="fr-FR" sz="1600" dirty="0" smtClean="0"/>
              <a:t> carte et texte)</a:t>
            </a:r>
          </a:p>
          <a:p>
            <a:endParaRPr lang="fr-FR" sz="1600" dirty="0"/>
          </a:p>
          <a:p>
            <a:r>
              <a:rPr lang="fr-FR" sz="1600" u="sng" dirty="0" smtClean="0"/>
              <a:t>Un développement régional?</a:t>
            </a:r>
          </a:p>
          <a:p>
            <a:endParaRPr lang="fr-FR" sz="1600" dirty="0"/>
          </a:p>
          <a:p>
            <a:r>
              <a:rPr lang="fr-FR" sz="1600" u="sng" dirty="0" smtClean="0"/>
              <a:t>Un développement national?</a:t>
            </a:r>
            <a:endParaRPr lang="fr-FR" sz="1600" u="sng" dirty="0"/>
          </a:p>
        </p:txBody>
      </p:sp>
    </p:spTree>
    <p:extLst>
      <p:ext uri="{BB962C8B-B14F-4D97-AF65-F5344CB8AC3E}">
        <p14:creationId xmlns:p14="http://schemas.microsoft.com/office/powerpoint/2010/main" val="258909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95936" y="47198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  <a:r>
              <a:rPr lang="fr-FR" dirty="0" smtClean="0"/>
              <a:t>)  La face cachée de la mondialisation</a:t>
            </a:r>
            <a:endParaRPr lang="fr-F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2400"/>
            <a:ext cx="3895725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306110" y="1268760"/>
            <a:ext cx="1944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Aspects sociaux</a:t>
            </a:r>
          </a:p>
          <a:p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Environnement</a:t>
            </a:r>
          </a:p>
        </p:txBody>
      </p:sp>
    </p:spTree>
    <p:extLst>
      <p:ext uri="{BB962C8B-B14F-4D97-AF65-F5344CB8AC3E}">
        <p14:creationId xmlns:p14="http://schemas.microsoft.com/office/powerpoint/2010/main" val="406737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276</Words>
  <Application>Microsoft Office PowerPoint</Application>
  <PresentationFormat>Affichage à l'écran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Le Nord du Maroc, un territoire intégré à la mondialisation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9</cp:revision>
  <dcterms:created xsi:type="dcterms:W3CDTF">2014-11-26T10:20:16Z</dcterms:created>
  <dcterms:modified xsi:type="dcterms:W3CDTF">2014-11-26T11:09:32Z</dcterms:modified>
</cp:coreProperties>
</file>