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80" y="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7937-C209-46ED-8EEE-B83359E29B90}" type="datetimeFigureOut">
              <a:rPr lang="fr-FR" smtClean="0"/>
              <a:t>13/12/2014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44F8-12FD-4FA1-BCDE-376F02CE4F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8872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7937-C209-46ED-8EEE-B83359E29B90}" type="datetimeFigureOut">
              <a:rPr lang="fr-FR" smtClean="0"/>
              <a:t>13/12/2014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44F8-12FD-4FA1-BCDE-376F02CE4F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5743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7937-C209-46ED-8EEE-B83359E29B90}" type="datetimeFigureOut">
              <a:rPr lang="fr-FR" smtClean="0"/>
              <a:t>13/12/2014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44F8-12FD-4FA1-BCDE-376F02CE4F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5591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7937-C209-46ED-8EEE-B83359E29B90}" type="datetimeFigureOut">
              <a:rPr lang="fr-FR" smtClean="0"/>
              <a:t>13/12/2014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44F8-12FD-4FA1-BCDE-376F02CE4F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0621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7937-C209-46ED-8EEE-B83359E29B90}" type="datetimeFigureOut">
              <a:rPr lang="fr-FR" smtClean="0"/>
              <a:t>13/12/2014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44F8-12FD-4FA1-BCDE-376F02CE4F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7143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7937-C209-46ED-8EEE-B83359E29B90}" type="datetimeFigureOut">
              <a:rPr lang="fr-FR" smtClean="0"/>
              <a:t>13/12/2014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44F8-12FD-4FA1-BCDE-376F02CE4F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2396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7937-C209-46ED-8EEE-B83359E29B90}" type="datetimeFigureOut">
              <a:rPr lang="fr-FR" smtClean="0"/>
              <a:t>13/12/2014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44F8-12FD-4FA1-BCDE-376F02CE4F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5530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7937-C209-46ED-8EEE-B83359E29B90}" type="datetimeFigureOut">
              <a:rPr lang="fr-FR" smtClean="0"/>
              <a:t>13/12/2014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44F8-12FD-4FA1-BCDE-376F02CE4F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4073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7937-C209-46ED-8EEE-B83359E29B90}" type="datetimeFigureOut">
              <a:rPr lang="fr-FR" smtClean="0"/>
              <a:t>13/12/2014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44F8-12FD-4FA1-BCDE-376F02CE4F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7975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7937-C209-46ED-8EEE-B83359E29B90}" type="datetimeFigureOut">
              <a:rPr lang="fr-FR" smtClean="0"/>
              <a:t>13/12/2014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44F8-12FD-4FA1-BCDE-376F02CE4F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0546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7937-C209-46ED-8EEE-B83359E29B90}" type="datetimeFigureOut">
              <a:rPr lang="fr-FR" smtClean="0"/>
              <a:t>13/12/2014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144F8-12FD-4FA1-BCDE-376F02CE4F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1208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17937-C209-46ED-8EEE-B83359E29B90}" type="datetimeFigureOut">
              <a:rPr lang="fr-FR" smtClean="0"/>
              <a:t>13/12/2014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144F8-12FD-4FA1-BCDE-376F02CE4F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0056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oneTexte 12"/>
          <p:cNvSpPr txBox="1"/>
          <p:nvPr/>
        </p:nvSpPr>
        <p:spPr>
          <a:xfrm>
            <a:off x="2987824" y="980728"/>
            <a:ext cx="52062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i="1" dirty="0" smtClean="0"/>
              <a:t>INVESTISSEMENTS AU MAROC EN </a:t>
            </a:r>
            <a:r>
              <a:rPr lang="fr-FR" sz="2400" i="1" dirty="0" smtClean="0"/>
              <a:t>2012, </a:t>
            </a:r>
          </a:p>
          <a:p>
            <a:r>
              <a:rPr lang="fr-FR" sz="2400" i="1" dirty="0"/>
              <a:t>p</a:t>
            </a:r>
            <a:r>
              <a:rPr lang="fr-FR" sz="2400" i="1" dirty="0" smtClean="0"/>
              <a:t>ar province</a:t>
            </a:r>
            <a:endParaRPr lang="fr-FR" sz="2400" i="1" dirty="0" smtClean="0"/>
          </a:p>
        </p:txBody>
      </p:sp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772816"/>
            <a:ext cx="5332859" cy="451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00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/>
          <p:cNvSpPr/>
          <p:nvPr/>
        </p:nvSpPr>
        <p:spPr>
          <a:xfrm rot="18601776">
            <a:off x="4840836" y="3336688"/>
            <a:ext cx="1584176" cy="688077"/>
          </a:xfrm>
          <a:prstGeom prst="ellipse">
            <a:avLst/>
          </a:prstGeom>
          <a:solidFill>
            <a:srgbClr val="FF0000">
              <a:alpha val="80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" name="Forme libre 3"/>
          <p:cNvSpPr/>
          <p:nvPr/>
        </p:nvSpPr>
        <p:spPr>
          <a:xfrm>
            <a:off x="4305300" y="2514600"/>
            <a:ext cx="3924300" cy="3362325"/>
          </a:xfrm>
          <a:custGeom>
            <a:avLst/>
            <a:gdLst>
              <a:gd name="connsiteX0" fmla="*/ 0 w 3924300"/>
              <a:gd name="connsiteY0" fmla="*/ 3362325 h 3362325"/>
              <a:gd name="connsiteX1" fmla="*/ 1133475 w 3924300"/>
              <a:gd name="connsiteY1" fmla="*/ 3352800 h 3362325"/>
              <a:gd name="connsiteX2" fmla="*/ 3924300 w 3924300"/>
              <a:gd name="connsiteY2" fmla="*/ 1457325 h 3362325"/>
              <a:gd name="connsiteX3" fmla="*/ 3590925 w 3924300"/>
              <a:gd name="connsiteY3" fmla="*/ 304800 h 3362325"/>
              <a:gd name="connsiteX4" fmla="*/ 2181225 w 3924300"/>
              <a:gd name="connsiteY4" fmla="*/ 0 h 3362325"/>
              <a:gd name="connsiteX5" fmla="*/ 1238250 w 3924300"/>
              <a:gd name="connsiteY5" fmla="*/ 1143000 h 3362325"/>
              <a:gd name="connsiteX6" fmla="*/ 714375 w 3924300"/>
              <a:gd name="connsiteY6" fmla="*/ 1943100 h 3362325"/>
              <a:gd name="connsiteX7" fmla="*/ 781050 w 3924300"/>
              <a:gd name="connsiteY7" fmla="*/ 2514600 h 3362325"/>
              <a:gd name="connsiteX8" fmla="*/ 0 w 3924300"/>
              <a:gd name="connsiteY8" fmla="*/ 3362325 h 3362325"/>
              <a:gd name="connsiteX0" fmla="*/ 0 w 3924300"/>
              <a:gd name="connsiteY0" fmla="*/ 3362325 h 3362325"/>
              <a:gd name="connsiteX1" fmla="*/ 1133475 w 3924300"/>
              <a:gd name="connsiteY1" fmla="*/ 3352800 h 3362325"/>
              <a:gd name="connsiteX2" fmla="*/ 3924300 w 3924300"/>
              <a:gd name="connsiteY2" fmla="*/ 1457325 h 3362325"/>
              <a:gd name="connsiteX3" fmla="*/ 3590925 w 3924300"/>
              <a:gd name="connsiteY3" fmla="*/ 304800 h 3362325"/>
              <a:gd name="connsiteX4" fmla="*/ 2181225 w 3924300"/>
              <a:gd name="connsiteY4" fmla="*/ 0 h 3362325"/>
              <a:gd name="connsiteX5" fmla="*/ 1876425 w 3924300"/>
              <a:gd name="connsiteY5" fmla="*/ 695325 h 3362325"/>
              <a:gd name="connsiteX6" fmla="*/ 1238250 w 3924300"/>
              <a:gd name="connsiteY6" fmla="*/ 1143000 h 3362325"/>
              <a:gd name="connsiteX7" fmla="*/ 714375 w 3924300"/>
              <a:gd name="connsiteY7" fmla="*/ 1943100 h 3362325"/>
              <a:gd name="connsiteX8" fmla="*/ 781050 w 3924300"/>
              <a:gd name="connsiteY8" fmla="*/ 2514600 h 3362325"/>
              <a:gd name="connsiteX9" fmla="*/ 0 w 3924300"/>
              <a:gd name="connsiteY9" fmla="*/ 3362325 h 3362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24300" h="3362325">
                <a:moveTo>
                  <a:pt x="0" y="3362325"/>
                </a:moveTo>
                <a:lnTo>
                  <a:pt x="1133475" y="3352800"/>
                </a:lnTo>
                <a:lnTo>
                  <a:pt x="3924300" y="1457325"/>
                </a:lnTo>
                <a:lnTo>
                  <a:pt x="3590925" y="304800"/>
                </a:lnTo>
                <a:lnTo>
                  <a:pt x="2181225" y="0"/>
                </a:lnTo>
                <a:cubicBezTo>
                  <a:pt x="2003425" y="212725"/>
                  <a:pt x="2054225" y="482600"/>
                  <a:pt x="1876425" y="695325"/>
                </a:cubicBezTo>
                <a:lnTo>
                  <a:pt x="1238250" y="1143000"/>
                </a:lnTo>
                <a:lnTo>
                  <a:pt x="714375" y="1943100"/>
                </a:lnTo>
                <a:lnTo>
                  <a:pt x="781050" y="2514600"/>
                </a:lnTo>
                <a:lnTo>
                  <a:pt x="0" y="3362325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6234860" y="2244075"/>
            <a:ext cx="608806" cy="576063"/>
          </a:xfrm>
          <a:prstGeom prst="ellipse">
            <a:avLst/>
          </a:prstGeom>
          <a:solidFill>
            <a:srgbClr val="FF3300">
              <a:alpha val="50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 rot="902534">
            <a:off x="6267450" y="3068960"/>
            <a:ext cx="824830" cy="360040"/>
          </a:xfrm>
          <a:prstGeom prst="ellipse">
            <a:avLst/>
          </a:prstGeom>
          <a:solidFill>
            <a:srgbClr val="FFC000">
              <a:alpha val="51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6236194" y="3865433"/>
            <a:ext cx="304403" cy="330329"/>
          </a:xfrm>
          <a:prstGeom prst="ellipse">
            <a:avLst/>
          </a:prstGeom>
          <a:solidFill>
            <a:srgbClr val="FFC000">
              <a:alpha val="51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 rot="809633">
            <a:off x="5004049" y="4720482"/>
            <a:ext cx="696266" cy="330329"/>
          </a:xfrm>
          <a:prstGeom prst="ellipse">
            <a:avLst/>
          </a:prstGeom>
          <a:solidFill>
            <a:srgbClr val="FFC000">
              <a:alpha val="51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 rot="809633">
            <a:off x="7451975" y="2802928"/>
            <a:ext cx="696266" cy="330329"/>
          </a:xfrm>
          <a:prstGeom prst="ellipse">
            <a:avLst/>
          </a:prstGeom>
          <a:solidFill>
            <a:srgbClr val="FFC000">
              <a:alpha val="51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5577044" y="4219575"/>
            <a:ext cx="293234" cy="288944"/>
          </a:xfrm>
          <a:prstGeom prst="ellipse">
            <a:avLst/>
          </a:prstGeom>
          <a:solidFill>
            <a:srgbClr val="FFC000">
              <a:alpha val="51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2" name="Forme libre 11"/>
          <p:cNvSpPr/>
          <p:nvPr/>
        </p:nvSpPr>
        <p:spPr>
          <a:xfrm>
            <a:off x="4981575" y="2878672"/>
            <a:ext cx="3162300" cy="2374313"/>
          </a:xfrm>
          <a:custGeom>
            <a:avLst/>
            <a:gdLst>
              <a:gd name="connsiteX0" fmla="*/ 0 w 3162300"/>
              <a:gd name="connsiteY0" fmla="*/ 2302928 h 2374313"/>
              <a:gd name="connsiteX1" fmla="*/ 647700 w 3162300"/>
              <a:gd name="connsiteY1" fmla="*/ 2331503 h 2374313"/>
              <a:gd name="connsiteX2" fmla="*/ 895350 w 3162300"/>
              <a:gd name="connsiteY2" fmla="*/ 1798103 h 2374313"/>
              <a:gd name="connsiteX3" fmla="*/ 1190625 w 3162300"/>
              <a:gd name="connsiteY3" fmla="*/ 1426628 h 2374313"/>
              <a:gd name="connsiteX4" fmla="*/ 1733550 w 3162300"/>
              <a:gd name="connsiteY4" fmla="*/ 1359953 h 2374313"/>
              <a:gd name="connsiteX5" fmla="*/ 1352550 w 3162300"/>
              <a:gd name="connsiteY5" fmla="*/ 788453 h 2374313"/>
              <a:gd name="connsiteX6" fmla="*/ 1790700 w 3162300"/>
              <a:gd name="connsiteY6" fmla="*/ 664628 h 2374313"/>
              <a:gd name="connsiteX7" fmla="*/ 2219325 w 3162300"/>
              <a:gd name="connsiteY7" fmla="*/ 607478 h 2374313"/>
              <a:gd name="connsiteX8" fmla="*/ 1971675 w 3162300"/>
              <a:gd name="connsiteY8" fmla="*/ 150278 h 2374313"/>
              <a:gd name="connsiteX9" fmla="*/ 2247900 w 3162300"/>
              <a:gd name="connsiteY9" fmla="*/ 7403 h 2374313"/>
              <a:gd name="connsiteX10" fmla="*/ 2628900 w 3162300"/>
              <a:gd name="connsiteY10" fmla="*/ 340778 h 2374313"/>
              <a:gd name="connsiteX11" fmla="*/ 3162300 w 3162300"/>
              <a:gd name="connsiteY11" fmla="*/ 331253 h 2374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62300" h="2374313">
                <a:moveTo>
                  <a:pt x="0" y="2302928"/>
                </a:moveTo>
                <a:cubicBezTo>
                  <a:pt x="249237" y="2359284"/>
                  <a:pt x="498475" y="2415640"/>
                  <a:pt x="647700" y="2331503"/>
                </a:cubicBezTo>
                <a:cubicBezTo>
                  <a:pt x="796925" y="2247366"/>
                  <a:pt x="804863" y="1948915"/>
                  <a:pt x="895350" y="1798103"/>
                </a:cubicBezTo>
                <a:cubicBezTo>
                  <a:pt x="985838" y="1647290"/>
                  <a:pt x="1050925" y="1499653"/>
                  <a:pt x="1190625" y="1426628"/>
                </a:cubicBezTo>
                <a:cubicBezTo>
                  <a:pt x="1330325" y="1353603"/>
                  <a:pt x="1706563" y="1466315"/>
                  <a:pt x="1733550" y="1359953"/>
                </a:cubicBezTo>
                <a:cubicBezTo>
                  <a:pt x="1760538" y="1253590"/>
                  <a:pt x="1343025" y="904340"/>
                  <a:pt x="1352550" y="788453"/>
                </a:cubicBezTo>
                <a:cubicBezTo>
                  <a:pt x="1362075" y="672565"/>
                  <a:pt x="1646238" y="694790"/>
                  <a:pt x="1790700" y="664628"/>
                </a:cubicBezTo>
                <a:cubicBezTo>
                  <a:pt x="1935162" y="634466"/>
                  <a:pt x="2189163" y="693203"/>
                  <a:pt x="2219325" y="607478"/>
                </a:cubicBezTo>
                <a:cubicBezTo>
                  <a:pt x="2249488" y="521753"/>
                  <a:pt x="1966913" y="250290"/>
                  <a:pt x="1971675" y="150278"/>
                </a:cubicBezTo>
                <a:cubicBezTo>
                  <a:pt x="1976437" y="50266"/>
                  <a:pt x="2138363" y="-24347"/>
                  <a:pt x="2247900" y="7403"/>
                </a:cubicBezTo>
                <a:cubicBezTo>
                  <a:pt x="2357437" y="39153"/>
                  <a:pt x="2476500" y="286803"/>
                  <a:pt x="2628900" y="340778"/>
                </a:cubicBezTo>
                <a:cubicBezTo>
                  <a:pt x="2781300" y="394753"/>
                  <a:pt x="2971800" y="363003"/>
                  <a:pt x="3162300" y="331253"/>
                </a:cubicBezTo>
              </a:path>
            </a:pathLst>
          </a:custGeom>
          <a:noFill/>
          <a:ln w="25400">
            <a:solidFill>
              <a:srgbClr val="00B05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4783332" y="3407245"/>
            <a:ext cx="84991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b="1" i="1" dirty="0" smtClean="0"/>
              <a:t>Casablanca</a:t>
            </a:r>
            <a:endParaRPr lang="fr-FR" sz="1100" b="1" i="1" dirty="0"/>
          </a:p>
        </p:txBody>
      </p:sp>
      <p:sp>
        <p:nvSpPr>
          <p:cNvPr id="14" name="Ellipse 13"/>
          <p:cNvSpPr/>
          <p:nvPr/>
        </p:nvSpPr>
        <p:spPr>
          <a:xfrm>
            <a:off x="5523037" y="3574664"/>
            <a:ext cx="200623" cy="214376"/>
          </a:xfrm>
          <a:prstGeom prst="ellipse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5681142" y="4329210"/>
            <a:ext cx="108012" cy="106062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5393071" y="4465374"/>
            <a:ext cx="8082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i="1" dirty="0" smtClean="0"/>
              <a:t>Marrakech</a:t>
            </a:r>
            <a:endParaRPr lang="fr-FR" sz="1050" i="1" dirty="0"/>
          </a:p>
        </p:txBody>
      </p:sp>
      <p:sp>
        <p:nvSpPr>
          <p:cNvPr id="17" name="ZoneTexte 16"/>
          <p:cNvSpPr txBox="1"/>
          <p:nvPr/>
        </p:nvSpPr>
        <p:spPr>
          <a:xfrm>
            <a:off x="5757541" y="3366084"/>
            <a:ext cx="6319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i="1" dirty="0" err="1" smtClean="0"/>
              <a:t>Rabat-S</a:t>
            </a:r>
            <a:endParaRPr lang="fr-FR" sz="1050" i="1" dirty="0"/>
          </a:p>
        </p:txBody>
      </p:sp>
      <p:sp>
        <p:nvSpPr>
          <p:cNvPr id="18" name="Ellipse 17"/>
          <p:cNvSpPr/>
          <p:nvPr/>
        </p:nvSpPr>
        <p:spPr>
          <a:xfrm>
            <a:off x="5782660" y="3350696"/>
            <a:ext cx="108012" cy="106062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6603665" y="2442610"/>
            <a:ext cx="5950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b="1" i="1" dirty="0" smtClean="0"/>
              <a:t>Tanger</a:t>
            </a:r>
            <a:endParaRPr lang="fr-FR" sz="1050" b="1" i="1" dirty="0"/>
          </a:p>
        </p:txBody>
      </p:sp>
      <p:sp>
        <p:nvSpPr>
          <p:cNvPr id="20" name="Ellipse 19"/>
          <p:cNvSpPr/>
          <p:nvPr/>
        </p:nvSpPr>
        <p:spPr>
          <a:xfrm>
            <a:off x="6472964" y="2479076"/>
            <a:ext cx="108012" cy="106062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6843666" y="3318258"/>
            <a:ext cx="3706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i="1" dirty="0" smtClean="0"/>
              <a:t>Fès</a:t>
            </a:r>
            <a:endParaRPr lang="fr-FR" sz="1050" i="1" dirty="0"/>
          </a:p>
        </p:txBody>
      </p:sp>
      <p:sp>
        <p:nvSpPr>
          <p:cNvPr id="22" name="Ellipse 21"/>
          <p:cNvSpPr/>
          <p:nvPr/>
        </p:nvSpPr>
        <p:spPr>
          <a:xfrm>
            <a:off x="6849155" y="3267722"/>
            <a:ext cx="108012" cy="106062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6405817" y="3028262"/>
            <a:ext cx="63030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i="1" dirty="0" smtClean="0"/>
              <a:t>Meknès</a:t>
            </a:r>
            <a:endParaRPr lang="fr-FR" sz="1050" i="1" dirty="0"/>
          </a:p>
        </p:txBody>
      </p:sp>
      <p:sp>
        <p:nvSpPr>
          <p:cNvPr id="24" name="Ellipse 23"/>
          <p:cNvSpPr/>
          <p:nvPr/>
        </p:nvSpPr>
        <p:spPr>
          <a:xfrm>
            <a:off x="6356229" y="3103870"/>
            <a:ext cx="108012" cy="106062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5014994" y="4779489"/>
            <a:ext cx="108012" cy="106062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6" name="ZoneTexte 25"/>
          <p:cNvSpPr txBox="1"/>
          <p:nvPr/>
        </p:nvSpPr>
        <p:spPr>
          <a:xfrm>
            <a:off x="5139523" y="4779489"/>
            <a:ext cx="5629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i="1" dirty="0" smtClean="0"/>
              <a:t>Agadir</a:t>
            </a:r>
            <a:endParaRPr lang="fr-FR" sz="1050" i="1" dirty="0"/>
          </a:p>
        </p:txBody>
      </p:sp>
      <p:sp>
        <p:nvSpPr>
          <p:cNvPr id="27" name="Ellipse 26"/>
          <p:cNvSpPr/>
          <p:nvPr/>
        </p:nvSpPr>
        <p:spPr>
          <a:xfrm>
            <a:off x="7763390" y="2880042"/>
            <a:ext cx="108012" cy="106062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8" name="ZoneTexte 27"/>
          <p:cNvSpPr txBox="1"/>
          <p:nvPr/>
        </p:nvSpPr>
        <p:spPr>
          <a:xfrm>
            <a:off x="7521025" y="3018401"/>
            <a:ext cx="52770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i="1" dirty="0" smtClean="0"/>
              <a:t>Oujda</a:t>
            </a:r>
            <a:endParaRPr lang="fr-FR" sz="1050" i="1" dirty="0"/>
          </a:p>
        </p:txBody>
      </p:sp>
      <p:sp>
        <p:nvSpPr>
          <p:cNvPr id="29" name="ZoneTexte 28"/>
          <p:cNvSpPr txBox="1"/>
          <p:nvPr/>
        </p:nvSpPr>
        <p:spPr>
          <a:xfrm>
            <a:off x="2552721" y="994371"/>
            <a:ext cx="34420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 smtClean="0"/>
              <a:t>INVESTISSEMENTS AU MAROC EN 2012</a:t>
            </a:r>
          </a:p>
        </p:txBody>
      </p:sp>
      <p:sp>
        <p:nvSpPr>
          <p:cNvPr id="30" name="Ellipse 29"/>
          <p:cNvSpPr/>
          <p:nvPr/>
        </p:nvSpPr>
        <p:spPr>
          <a:xfrm>
            <a:off x="343656" y="1852735"/>
            <a:ext cx="667268" cy="397070"/>
          </a:xfrm>
          <a:prstGeom prst="ellipse">
            <a:avLst/>
          </a:prstGeom>
          <a:solidFill>
            <a:srgbClr val="FF0000">
              <a:alpha val="80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576978" y="1944082"/>
            <a:ext cx="200623" cy="214376"/>
          </a:xfrm>
          <a:prstGeom prst="ellipse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1187624" y="1871664"/>
            <a:ext cx="17232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/>
              <a:t>Foyer majeur d’investissements autour de la capitale</a:t>
            </a:r>
          </a:p>
        </p:txBody>
      </p:sp>
      <p:sp>
        <p:nvSpPr>
          <p:cNvPr id="32" name="Ellipse 31"/>
          <p:cNvSpPr/>
          <p:nvPr/>
        </p:nvSpPr>
        <p:spPr>
          <a:xfrm>
            <a:off x="489548" y="2811960"/>
            <a:ext cx="375483" cy="396692"/>
          </a:xfrm>
          <a:prstGeom prst="ellipse">
            <a:avLst/>
          </a:prstGeom>
          <a:solidFill>
            <a:srgbClr val="FF3300">
              <a:alpha val="50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3" name="ZoneTexte 32"/>
          <p:cNvSpPr txBox="1"/>
          <p:nvPr/>
        </p:nvSpPr>
        <p:spPr>
          <a:xfrm>
            <a:off x="1187624" y="2751266"/>
            <a:ext cx="17232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/>
              <a:t>Foyer majeur d’investissements autour de la nouvelle zone franche portuaire (Tanger Med)</a:t>
            </a:r>
          </a:p>
        </p:txBody>
      </p:sp>
      <p:sp>
        <p:nvSpPr>
          <p:cNvPr id="34" name="Ellipse 33"/>
          <p:cNvSpPr/>
          <p:nvPr/>
        </p:nvSpPr>
        <p:spPr>
          <a:xfrm>
            <a:off x="489548" y="4225859"/>
            <a:ext cx="304403" cy="330329"/>
          </a:xfrm>
          <a:prstGeom prst="ellipse">
            <a:avLst/>
          </a:prstGeom>
          <a:solidFill>
            <a:srgbClr val="FFC000">
              <a:alpha val="51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5" name="ZoneTexte 34"/>
          <p:cNvSpPr txBox="1"/>
          <p:nvPr/>
        </p:nvSpPr>
        <p:spPr>
          <a:xfrm>
            <a:off x="1187624" y="4161536"/>
            <a:ext cx="17232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/>
              <a:t>Foyers d’investissements autour des villes de province</a:t>
            </a:r>
          </a:p>
        </p:txBody>
      </p:sp>
      <p:sp>
        <p:nvSpPr>
          <p:cNvPr id="36" name="Forme libre 35"/>
          <p:cNvSpPr/>
          <p:nvPr/>
        </p:nvSpPr>
        <p:spPr>
          <a:xfrm>
            <a:off x="371475" y="5353050"/>
            <a:ext cx="600125" cy="219075"/>
          </a:xfrm>
          <a:custGeom>
            <a:avLst/>
            <a:gdLst>
              <a:gd name="connsiteX0" fmla="*/ 0 w 447675"/>
              <a:gd name="connsiteY0" fmla="*/ 219075 h 219075"/>
              <a:gd name="connsiteX1" fmla="*/ 133350 w 447675"/>
              <a:gd name="connsiteY1" fmla="*/ 57150 h 219075"/>
              <a:gd name="connsiteX2" fmla="*/ 276225 w 447675"/>
              <a:gd name="connsiteY2" fmla="*/ 123825 h 219075"/>
              <a:gd name="connsiteX3" fmla="*/ 447675 w 447675"/>
              <a:gd name="connsiteY3" fmla="*/ 0 h 219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7675" h="219075">
                <a:moveTo>
                  <a:pt x="0" y="219075"/>
                </a:moveTo>
                <a:cubicBezTo>
                  <a:pt x="43656" y="146050"/>
                  <a:pt x="87313" y="73025"/>
                  <a:pt x="133350" y="57150"/>
                </a:cubicBezTo>
                <a:cubicBezTo>
                  <a:pt x="179388" y="41275"/>
                  <a:pt x="223838" y="133350"/>
                  <a:pt x="276225" y="123825"/>
                </a:cubicBezTo>
                <a:cubicBezTo>
                  <a:pt x="328612" y="114300"/>
                  <a:pt x="388143" y="57150"/>
                  <a:pt x="447675" y="0"/>
                </a:cubicBezTo>
              </a:path>
            </a:pathLst>
          </a:custGeom>
          <a:noFill/>
          <a:ln w="28575">
            <a:solidFill>
              <a:srgbClr val="00B05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ZoneTexte 37"/>
          <p:cNvSpPr txBox="1"/>
          <p:nvPr/>
        </p:nvSpPr>
        <p:spPr>
          <a:xfrm>
            <a:off x="1154138" y="5157430"/>
            <a:ext cx="17232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/>
              <a:t>Le Maroc délaissé, privé d’investissements, en marge de la mondialisation</a:t>
            </a:r>
          </a:p>
        </p:txBody>
      </p:sp>
    </p:spTree>
    <p:extLst>
      <p:ext uri="{BB962C8B-B14F-4D97-AF65-F5344CB8AC3E}">
        <p14:creationId xmlns:p14="http://schemas.microsoft.com/office/powerpoint/2010/main" val="2668023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 animBg="1"/>
      <p:bldP spid="15" grpId="0" animBg="1"/>
      <p:bldP spid="16" grpId="0"/>
      <p:bldP spid="17" grpId="0"/>
      <p:bldP spid="18" grpId="0" animBg="1"/>
      <p:bldP spid="19" grpId="0"/>
      <p:bldP spid="20" grpId="0" animBg="1"/>
      <p:bldP spid="21" grpId="0"/>
      <p:bldP spid="22" grpId="0" animBg="1"/>
      <p:bldP spid="23" grpId="0"/>
      <p:bldP spid="24" grpId="0" animBg="1"/>
      <p:bldP spid="25" grpId="0" animBg="1"/>
      <p:bldP spid="26" grpId="0"/>
      <p:bldP spid="27" grpId="0" animBg="1"/>
      <p:bldP spid="28" grpId="0"/>
      <p:bldP spid="30" grpId="0" animBg="1"/>
      <p:bldP spid="31" grpId="0" animBg="1"/>
      <p:bldP spid="3" grpId="0"/>
      <p:bldP spid="32" grpId="0" animBg="1"/>
      <p:bldP spid="33" grpId="0"/>
      <p:bldP spid="34" grpId="0" animBg="1"/>
      <p:bldP spid="35" grpId="0"/>
      <p:bldP spid="36" grpId="0" animBg="1"/>
      <p:bldP spid="3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/>
          <p:cNvSpPr/>
          <p:nvPr/>
        </p:nvSpPr>
        <p:spPr>
          <a:xfrm rot="18601776">
            <a:off x="4840836" y="3336688"/>
            <a:ext cx="1584176" cy="688077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" name="Forme libre 3"/>
          <p:cNvSpPr/>
          <p:nvPr/>
        </p:nvSpPr>
        <p:spPr>
          <a:xfrm>
            <a:off x="4305300" y="2514600"/>
            <a:ext cx="3924300" cy="3362325"/>
          </a:xfrm>
          <a:custGeom>
            <a:avLst/>
            <a:gdLst>
              <a:gd name="connsiteX0" fmla="*/ 0 w 3924300"/>
              <a:gd name="connsiteY0" fmla="*/ 3362325 h 3362325"/>
              <a:gd name="connsiteX1" fmla="*/ 1133475 w 3924300"/>
              <a:gd name="connsiteY1" fmla="*/ 3352800 h 3362325"/>
              <a:gd name="connsiteX2" fmla="*/ 3924300 w 3924300"/>
              <a:gd name="connsiteY2" fmla="*/ 1457325 h 3362325"/>
              <a:gd name="connsiteX3" fmla="*/ 3590925 w 3924300"/>
              <a:gd name="connsiteY3" fmla="*/ 304800 h 3362325"/>
              <a:gd name="connsiteX4" fmla="*/ 2181225 w 3924300"/>
              <a:gd name="connsiteY4" fmla="*/ 0 h 3362325"/>
              <a:gd name="connsiteX5" fmla="*/ 1238250 w 3924300"/>
              <a:gd name="connsiteY5" fmla="*/ 1143000 h 3362325"/>
              <a:gd name="connsiteX6" fmla="*/ 714375 w 3924300"/>
              <a:gd name="connsiteY6" fmla="*/ 1943100 h 3362325"/>
              <a:gd name="connsiteX7" fmla="*/ 781050 w 3924300"/>
              <a:gd name="connsiteY7" fmla="*/ 2514600 h 3362325"/>
              <a:gd name="connsiteX8" fmla="*/ 0 w 3924300"/>
              <a:gd name="connsiteY8" fmla="*/ 3362325 h 3362325"/>
              <a:gd name="connsiteX0" fmla="*/ 0 w 3924300"/>
              <a:gd name="connsiteY0" fmla="*/ 3362325 h 3362325"/>
              <a:gd name="connsiteX1" fmla="*/ 1133475 w 3924300"/>
              <a:gd name="connsiteY1" fmla="*/ 3352800 h 3362325"/>
              <a:gd name="connsiteX2" fmla="*/ 3924300 w 3924300"/>
              <a:gd name="connsiteY2" fmla="*/ 1457325 h 3362325"/>
              <a:gd name="connsiteX3" fmla="*/ 3590925 w 3924300"/>
              <a:gd name="connsiteY3" fmla="*/ 304800 h 3362325"/>
              <a:gd name="connsiteX4" fmla="*/ 2181225 w 3924300"/>
              <a:gd name="connsiteY4" fmla="*/ 0 h 3362325"/>
              <a:gd name="connsiteX5" fmla="*/ 1876425 w 3924300"/>
              <a:gd name="connsiteY5" fmla="*/ 695325 h 3362325"/>
              <a:gd name="connsiteX6" fmla="*/ 1238250 w 3924300"/>
              <a:gd name="connsiteY6" fmla="*/ 1143000 h 3362325"/>
              <a:gd name="connsiteX7" fmla="*/ 714375 w 3924300"/>
              <a:gd name="connsiteY7" fmla="*/ 1943100 h 3362325"/>
              <a:gd name="connsiteX8" fmla="*/ 781050 w 3924300"/>
              <a:gd name="connsiteY8" fmla="*/ 2514600 h 3362325"/>
              <a:gd name="connsiteX9" fmla="*/ 0 w 3924300"/>
              <a:gd name="connsiteY9" fmla="*/ 3362325 h 3362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24300" h="3362325">
                <a:moveTo>
                  <a:pt x="0" y="3362325"/>
                </a:moveTo>
                <a:lnTo>
                  <a:pt x="1133475" y="3352800"/>
                </a:lnTo>
                <a:lnTo>
                  <a:pt x="3924300" y="1457325"/>
                </a:lnTo>
                <a:lnTo>
                  <a:pt x="3590925" y="304800"/>
                </a:lnTo>
                <a:lnTo>
                  <a:pt x="2181225" y="0"/>
                </a:lnTo>
                <a:cubicBezTo>
                  <a:pt x="2003425" y="212725"/>
                  <a:pt x="2054225" y="482600"/>
                  <a:pt x="1876425" y="695325"/>
                </a:cubicBezTo>
                <a:lnTo>
                  <a:pt x="1238250" y="1143000"/>
                </a:lnTo>
                <a:lnTo>
                  <a:pt x="714375" y="1943100"/>
                </a:lnTo>
                <a:lnTo>
                  <a:pt x="781050" y="2514600"/>
                </a:lnTo>
                <a:lnTo>
                  <a:pt x="0" y="3362325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6234860" y="2244075"/>
            <a:ext cx="608806" cy="576063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 rot="902534">
            <a:off x="6267450" y="3068960"/>
            <a:ext cx="824830" cy="36004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6236194" y="3865433"/>
            <a:ext cx="304403" cy="330329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 rot="809633">
            <a:off x="5004049" y="4720482"/>
            <a:ext cx="696266" cy="330329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 rot="809633">
            <a:off x="7451975" y="2802928"/>
            <a:ext cx="696266" cy="330329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5577044" y="4219575"/>
            <a:ext cx="293234" cy="288944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2" name="Forme libre 11"/>
          <p:cNvSpPr/>
          <p:nvPr/>
        </p:nvSpPr>
        <p:spPr>
          <a:xfrm>
            <a:off x="4981575" y="2878672"/>
            <a:ext cx="3162300" cy="2374313"/>
          </a:xfrm>
          <a:custGeom>
            <a:avLst/>
            <a:gdLst>
              <a:gd name="connsiteX0" fmla="*/ 0 w 3162300"/>
              <a:gd name="connsiteY0" fmla="*/ 2302928 h 2374313"/>
              <a:gd name="connsiteX1" fmla="*/ 647700 w 3162300"/>
              <a:gd name="connsiteY1" fmla="*/ 2331503 h 2374313"/>
              <a:gd name="connsiteX2" fmla="*/ 895350 w 3162300"/>
              <a:gd name="connsiteY2" fmla="*/ 1798103 h 2374313"/>
              <a:gd name="connsiteX3" fmla="*/ 1190625 w 3162300"/>
              <a:gd name="connsiteY3" fmla="*/ 1426628 h 2374313"/>
              <a:gd name="connsiteX4" fmla="*/ 1733550 w 3162300"/>
              <a:gd name="connsiteY4" fmla="*/ 1359953 h 2374313"/>
              <a:gd name="connsiteX5" fmla="*/ 1352550 w 3162300"/>
              <a:gd name="connsiteY5" fmla="*/ 788453 h 2374313"/>
              <a:gd name="connsiteX6" fmla="*/ 1790700 w 3162300"/>
              <a:gd name="connsiteY6" fmla="*/ 664628 h 2374313"/>
              <a:gd name="connsiteX7" fmla="*/ 2219325 w 3162300"/>
              <a:gd name="connsiteY7" fmla="*/ 607478 h 2374313"/>
              <a:gd name="connsiteX8" fmla="*/ 1971675 w 3162300"/>
              <a:gd name="connsiteY8" fmla="*/ 150278 h 2374313"/>
              <a:gd name="connsiteX9" fmla="*/ 2247900 w 3162300"/>
              <a:gd name="connsiteY9" fmla="*/ 7403 h 2374313"/>
              <a:gd name="connsiteX10" fmla="*/ 2628900 w 3162300"/>
              <a:gd name="connsiteY10" fmla="*/ 340778 h 2374313"/>
              <a:gd name="connsiteX11" fmla="*/ 3162300 w 3162300"/>
              <a:gd name="connsiteY11" fmla="*/ 331253 h 2374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62300" h="2374313">
                <a:moveTo>
                  <a:pt x="0" y="2302928"/>
                </a:moveTo>
                <a:cubicBezTo>
                  <a:pt x="249237" y="2359284"/>
                  <a:pt x="498475" y="2415640"/>
                  <a:pt x="647700" y="2331503"/>
                </a:cubicBezTo>
                <a:cubicBezTo>
                  <a:pt x="796925" y="2247366"/>
                  <a:pt x="804863" y="1948915"/>
                  <a:pt x="895350" y="1798103"/>
                </a:cubicBezTo>
                <a:cubicBezTo>
                  <a:pt x="985838" y="1647290"/>
                  <a:pt x="1050925" y="1499653"/>
                  <a:pt x="1190625" y="1426628"/>
                </a:cubicBezTo>
                <a:cubicBezTo>
                  <a:pt x="1330325" y="1353603"/>
                  <a:pt x="1706563" y="1466315"/>
                  <a:pt x="1733550" y="1359953"/>
                </a:cubicBezTo>
                <a:cubicBezTo>
                  <a:pt x="1760538" y="1253590"/>
                  <a:pt x="1343025" y="904340"/>
                  <a:pt x="1352550" y="788453"/>
                </a:cubicBezTo>
                <a:cubicBezTo>
                  <a:pt x="1362075" y="672565"/>
                  <a:pt x="1646238" y="694790"/>
                  <a:pt x="1790700" y="664628"/>
                </a:cubicBezTo>
                <a:cubicBezTo>
                  <a:pt x="1935162" y="634466"/>
                  <a:pt x="2189163" y="693203"/>
                  <a:pt x="2219325" y="607478"/>
                </a:cubicBezTo>
                <a:cubicBezTo>
                  <a:pt x="2249488" y="521753"/>
                  <a:pt x="1966913" y="250290"/>
                  <a:pt x="1971675" y="150278"/>
                </a:cubicBezTo>
                <a:cubicBezTo>
                  <a:pt x="1976437" y="50266"/>
                  <a:pt x="2138363" y="-24347"/>
                  <a:pt x="2247900" y="7403"/>
                </a:cubicBezTo>
                <a:cubicBezTo>
                  <a:pt x="2357437" y="39153"/>
                  <a:pt x="2476500" y="286803"/>
                  <a:pt x="2628900" y="340778"/>
                </a:cubicBezTo>
                <a:cubicBezTo>
                  <a:pt x="2781300" y="394753"/>
                  <a:pt x="2971800" y="363003"/>
                  <a:pt x="3162300" y="331253"/>
                </a:cubicBezTo>
              </a:path>
            </a:pathLst>
          </a:custGeom>
          <a:noFill/>
          <a:ln w="25400">
            <a:solidFill>
              <a:srgbClr val="00B05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5523037" y="3574664"/>
            <a:ext cx="200623" cy="214376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5681142" y="4329210"/>
            <a:ext cx="108012" cy="106062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5782660" y="3350696"/>
            <a:ext cx="108012" cy="106062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6472964" y="2479076"/>
            <a:ext cx="108012" cy="106062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6849155" y="3267722"/>
            <a:ext cx="108012" cy="106062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6356229" y="3103870"/>
            <a:ext cx="108012" cy="106062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5014994" y="4779489"/>
            <a:ext cx="108012" cy="106062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7763390" y="2880042"/>
            <a:ext cx="108012" cy="106062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9" name="ZoneTexte 28"/>
          <p:cNvSpPr txBox="1"/>
          <p:nvPr/>
        </p:nvSpPr>
        <p:spPr>
          <a:xfrm>
            <a:off x="2552721" y="994371"/>
            <a:ext cx="34420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 smtClean="0"/>
              <a:t>INVESTISSEMENTS AU MAROC EN 2012</a:t>
            </a:r>
          </a:p>
        </p:txBody>
      </p:sp>
      <p:sp>
        <p:nvSpPr>
          <p:cNvPr id="30" name="Ellipse 29"/>
          <p:cNvSpPr/>
          <p:nvPr/>
        </p:nvSpPr>
        <p:spPr>
          <a:xfrm>
            <a:off x="343656" y="1852735"/>
            <a:ext cx="667268" cy="39707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576978" y="1944082"/>
            <a:ext cx="200623" cy="214376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489548" y="2811960"/>
            <a:ext cx="375483" cy="396692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489548" y="4225859"/>
            <a:ext cx="304403" cy="330329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6" name="Forme libre 35"/>
          <p:cNvSpPr/>
          <p:nvPr/>
        </p:nvSpPr>
        <p:spPr>
          <a:xfrm>
            <a:off x="371475" y="5353050"/>
            <a:ext cx="600125" cy="219075"/>
          </a:xfrm>
          <a:custGeom>
            <a:avLst/>
            <a:gdLst>
              <a:gd name="connsiteX0" fmla="*/ 0 w 447675"/>
              <a:gd name="connsiteY0" fmla="*/ 219075 h 219075"/>
              <a:gd name="connsiteX1" fmla="*/ 133350 w 447675"/>
              <a:gd name="connsiteY1" fmla="*/ 57150 h 219075"/>
              <a:gd name="connsiteX2" fmla="*/ 276225 w 447675"/>
              <a:gd name="connsiteY2" fmla="*/ 123825 h 219075"/>
              <a:gd name="connsiteX3" fmla="*/ 447675 w 447675"/>
              <a:gd name="connsiteY3" fmla="*/ 0 h 219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7675" h="219075">
                <a:moveTo>
                  <a:pt x="0" y="219075"/>
                </a:moveTo>
                <a:cubicBezTo>
                  <a:pt x="43656" y="146050"/>
                  <a:pt x="87313" y="73025"/>
                  <a:pt x="133350" y="57150"/>
                </a:cubicBezTo>
                <a:cubicBezTo>
                  <a:pt x="179388" y="41275"/>
                  <a:pt x="223838" y="133350"/>
                  <a:pt x="276225" y="123825"/>
                </a:cubicBezTo>
                <a:cubicBezTo>
                  <a:pt x="328612" y="114300"/>
                  <a:pt x="388143" y="57150"/>
                  <a:pt x="447675" y="0"/>
                </a:cubicBezTo>
              </a:path>
            </a:pathLst>
          </a:custGeom>
          <a:noFill/>
          <a:ln w="28575">
            <a:solidFill>
              <a:srgbClr val="00B05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435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2700">
          <a:solidFill>
            <a:schemeClr val="tx1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sz="1200" i="1" dirty="0" smtClean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66</Words>
  <Application>Microsoft Office PowerPoint</Application>
  <PresentationFormat>Affichage à l'écran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Alain</dc:creator>
  <cp:lastModifiedBy>Alain</cp:lastModifiedBy>
  <cp:revision>13</cp:revision>
  <dcterms:created xsi:type="dcterms:W3CDTF">2014-11-18T16:52:33Z</dcterms:created>
  <dcterms:modified xsi:type="dcterms:W3CDTF">2014-12-13T08:37:32Z</dcterms:modified>
</cp:coreProperties>
</file>