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-1872" y="-2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38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4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87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78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0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83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4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65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10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DE7C-71AF-4099-87ED-A7C681E14656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91DB-EAAC-419B-AD6B-914DABF64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4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llipse 56"/>
          <p:cNvSpPr/>
          <p:nvPr/>
        </p:nvSpPr>
        <p:spPr>
          <a:xfrm rot="1377403">
            <a:off x="3235934" y="1148990"/>
            <a:ext cx="3196229" cy="1482808"/>
          </a:xfrm>
          <a:prstGeom prst="ellipse">
            <a:avLst/>
          </a:prstGeom>
          <a:solidFill>
            <a:srgbClr val="FF0000">
              <a:alpha val="7843"/>
            </a:srgbClr>
          </a:solidFill>
          <a:ln w="31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" name="Forme libre 1"/>
          <p:cNvSpPr/>
          <p:nvPr/>
        </p:nvSpPr>
        <p:spPr>
          <a:xfrm>
            <a:off x="710005" y="656216"/>
            <a:ext cx="1807284" cy="1409252"/>
          </a:xfrm>
          <a:custGeom>
            <a:avLst/>
            <a:gdLst>
              <a:gd name="connsiteX0" fmla="*/ 0 w 1807284"/>
              <a:gd name="connsiteY0" fmla="*/ 139850 h 1409252"/>
              <a:gd name="connsiteX1" fmla="*/ 925157 w 1807284"/>
              <a:gd name="connsiteY1" fmla="*/ 1409252 h 1409252"/>
              <a:gd name="connsiteX2" fmla="*/ 1807284 w 1807284"/>
              <a:gd name="connsiteY2" fmla="*/ 0 h 1409252"/>
              <a:gd name="connsiteX3" fmla="*/ 0 w 1807284"/>
              <a:gd name="connsiteY3" fmla="*/ 139850 h 140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284" h="1409252">
                <a:moveTo>
                  <a:pt x="0" y="139850"/>
                </a:moveTo>
                <a:lnTo>
                  <a:pt x="925157" y="1409252"/>
                </a:lnTo>
                <a:lnTo>
                  <a:pt x="1807284" y="0"/>
                </a:lnTo>
                <a:lnTo>
                  <a:pt x="0" y="13985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645920" y="2194560"/>
            <a:ext cx="1000461" cy="1549101"/>
          </a:xfrm>
          <a:custGeom>
            <a:avLst/>
            <a:gdLst>
              <a:gd name="connsiteX0" fmla="*/ 0 w 1000461"/>
              <a:gd name="connsiteY0" fmla="*/ 0 h 1549101"/>
              <a:gd name="connsiteX1" fmla="*/ 441064 w 1000461"/>
              <a:gd name="connsiteY1" fmla="*/ 1549101 h 1549101"/>
              <a:gd name="connsiteX2" fmla="*/ 1000461 w 1000461"/>
              <a:gd name="connsiteY2" fmla="*/ 301214 h 1549101"/>
              <a:gd name="connsiteX3" fmla="*/ 0 w 1000461"/>
              <a:gd name="connsiteY3" fmla="*/ 0 h 154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461" h="1549101">
                <a:moveTo>
                  <a:pt x="0" y="0"/>
                </a:moveTo>
                <a:lnTo>
                  <a:pt x="441064" y="1549101"/>
                </a:lnTo>
                <a:lnTo>
                  <a:pt x="1000461" y="30121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936838" y="1398494"/>
            <a:ext cx="1344705" cy="1793838"/>
          </a:xfrm>
          <a:custGeom>
            <a:avLst/>
            <a:gdLst>
              <a:gd name="connsiteX0" fmla="*/ 193637 w 1473797"/>
              <a:gd name="connsiteY0" fmla="*/ 0 h 1925619"/>
              <a:gd name="connsiteX1" fmla="*/ 0 w 1473797"/>
              <a:gd name="connsiteY1" fmla="*/ 516367 h 1925619"/>
              <a:gd name="connsiteX2" fmla="*/ 225910 w 1473797"/>
              <a:gd name="connsiteY2" fmla="*/ 871370 h 1925619"/>
              <a:gd name="connsiteX3" fmla="*/ 548640 w 1473797"/>
              <a:gd name="connsiteY3" fmla="*/ 817581 h 1925619"/>
              <a:gd name="connsiteX4" fmla="*/ 656216 w 1473797"/>
              <a:gd name="connsiteY4" fmla="*/ 1925619 h 1925619"/>
              <a:gd name="connsiteX5" fmla="*/ 860611 w 1473797"/>
              <a:gd name="connsiteY5" fmla="*/ 1914861 h 1925619"/>
              <a:gd name="connsiteX6" fmla="*/ 1473797 w 1473797"/>
              <a:gd name="connsiteY6" fmla="*/ 731520 h 1925619"/>
              <a:gd name="connsiteX7" fmla="*/ 968188 w 1473797"/>
              <a:gd name="connsiteY7" fmla="*/ 96819 h 1925619"/>
              <a:gd name="connsiteX8" fmla="*/ 193637 w 1473797"/>
              <a:gd name="connsiteY8" fmla="*/ 0 h 1925619"/>
              <a:gd name="connsiteX0" fmla="*/ 193637 w 1344705"/>
              <a:gd name="connsiteY0" fmla="*/ 0 h 1925619"/>
              <a:gd name="connsiteX1" fmla="*/ 0 w 1344705"/>
              <a:gd name="connsiteY1" fmla="*/ 516367 h 1925619"/>
              <a:gd name="connsiteX2" fmla="*/ 225910 w 1344705"/>
              <a:gd name="connsiteY2" fmla="*/ 871370 h 1925619"/>
              <a:gd name="connsiteX3" fmla="*/ 548640 w 1344705"/>
              <a:gd name="connsiteY3" fmla="*/ 817581 h 1925619"/>
              <a:gd name="connsiteX4" fmla="*/ 656216 w 1344705"/>
              <a:gd name="connsiteY4" fmla="*/ 1925619 h 1925619"/>
              <a:gd name="connsiteX5" fmla="*/ 860611 w 1344705"/>
              <a:gd name="connsiteY5" fmla="*/ 1914861 h 1925619"/>
              <a:gd name="connsiteX6" fmla="*/ 1344705 w 1344705"/>
              <a:gd name="connsiteY6" fmla="*/ 731520 h 1925619"/>
              <a:gd name="connsiteX7" fmla="*/ 968188 w 1344705"/>
              <a:gd name="connsiteY7" fmla="*/ 96819 h 1925619"/>
              <a:gd name="connsiteX8" fmla="*/ 193637 w 1344705"/>
              <a:gd name="connsiteY8" fmla="*/ 0 h 1925619"/>
              <a:gd name="connsiteX0" fmla="*/ 193637 w 1344705"/>
              <a:gd name="connsiteY0" fmla="*/ 0 h 1925619"/>
              <a:gd name="connsiteX1" fmla="*/ 0 w 1344705"/>
              <a:gd name="connsiteY1" fmla="*/ 516367 h 1925619"/>
              <a:gd name="connsiteX2" fmla="*/ 225910 w 1344705"/>
              <a:gd name="connsiteY2" fmla="*/ 871370 h 1925619"/>
              <a:gd name="connsiteX3" fmla="*/ 548640 w 1344705"/>
              <a:gd name="connsiteY3" fmla="*/ 817581 h 1925619"/>
              <a:gd name="connsiteX4" fmla="*/ 656216 w 1344705"/>
              <a:gd name="connsiteY4" fmla="*/ 1925619 h 1925619"/>
              <a:gd name="connsiteX5" fmla="*/ 860611 w 1344705"/>
              <a:gd name="connsiteY5" fmla="*/ 1793838 h 1925619"/>
              <a:gd name="connsiteX6" fmla="*/ 1344705 w 1344705"/>
              <a:gd name="connsiteY6" fmla="*/ 731520 h 1925619"/>
              <a:gd name="connsiteX7" fmla="*/ 968188 w 1344705"/>
              <a:gd name="connsiteY7" fmla="*/ 96819 h 1925619"/>
              <a:gd name="connsiteX8" fmla="*/ 193637 w 1344705"/>
              <a:gd name="connsiteY8" fmla="*/ 0 h 1925619"/>
              <a:gd name="connsiteX0" fmla="*/ 193637 w 1344705"/>
              <a:gd name="connsiteY0" fmla="*/ 0 h 1793838"/>
              <a:gd name="connsiteX1" fmla="*/ 0 w 1344705"/>
              <a:gd name="connsiteY1" fmla="*/ 516367 h 1793838"/>
              <a:gd name="connsiteX2" fmla="*/ 225910 w 1344705"/>
              <a:gd name="connsiteY2" fmla="*/ 871370 h 1793838"/>
              <a:gd name="connsiteX3" fmla="*/ 548640 w 1344705"/>
              <a:gd name="connsiteY3" fmla="*/ 817581 h 1793838"/>
              <a:gd name="connsiteX4" fmla="*/ 629322 w 1344705"/>
              <a:gd name="connsiteY4" fmla="*/ 1791148 h 1793838"/>
              <a:gd name="connsiteX5" fmla="*/ 860611 w 1344705"/>
              <a:gd name="connsiteY5" fmla="*/ 1793838 h 1793838"/>
              <a:gd name="connsiteX6" fmla="*/ 1344705 w 1344705"/>
              <a:gd name="connsiteY6" fmla="*/ 731520 h 1793838"/>
              <a:gd name="connsiteX7" fmla="*/ 968188 w 1344705"/>
              <a:gd name="connsiteY7" fmla="*/ 96819 h 1793838"/>
              <a:gd name="connsiteX8" fmla="*/ 193637 w 1344705"/>
              <a:gd name="connsiteY8" fmla="*/ 0 h 17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705" h="1793838">
                <a:moveTo>
                  <a:pt x="193637" y="0"/>
                </a:moveTo>
                <a:lnTo>
                  <a:pt x="0" y="516367"/>
                </a:lnTo>
                <a:lnTo>
                  <a:pt x="225910" y="871370"/>
                </a:lnTo>
                <a:lnTo>
                  <a:pt x="548640" y="817581"/>
                </a:lnTo>
                <a:lnTo>
                  <a:pt x="629322" y="1791148"/>
                </a:lnTo>
                <a:lnTo>
                  <a:pt x="860611" y="1793838"/>
                </a:lnTo>
                <a:lnTo>
                  <a:pt x="1344705" y="731520"/>
                </a:lnTo>
                <a:lnTo>
                  <a:pt x="968188" y="96819"/>
                </a:lnTo>
                <a:lnTo>
                  <a:pt x="193637" y="0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065929" y="613186"/>
            <a:ext cx="2915323" cy="1527586"/>
          </a:xfrm>
          <a:custGeom>
            <a:avLst/>
            <a:gdLst>
              <a:gd name="connsiteX0" fmla="*/ 0 w 2915323"/>
              <a:gd name="connsiteY0" fmla="*/ 634701 h 1527586"/>
              <a:gd name="connsiteX1" fmla="*/ 419549 w 2915323"/>
              <a:gd name="connsiteY1" fmla="*/ 0 h 1527586"/>
              <a:gd name="connsiteX2" fmla="*/ 2915323 w 2915323"/>
              <a:gd name="connsiteY2" fmla="*/ 118334 h 1527586"/>
              <a:gd name="connsiteX3" fmla="*/ 1871831 w 2915323"/>
              <a:gd name="connsiteY3" fmla="*/ 1527586 h 1527586"/>
              <a:gd name="connsiteX4" fmla="*/ 946673 w 2915323"/>
              <a:gd name="connsiteY4" fmla="*/ 828339 h 1527586"/>
              <a:gd name="connsiteX5" fmla="*/ 0 w 2915323"/>
              <a:gd name="connsiteY5" fmla="*/ 634701 h 1527586"/>
              <a:gd name="connsiteX0" fmla="*/ 0 w 2915323"/>
              <a:gd name="connsiteY0" fmla="*/ 634701 h 1527586"/>
              <a:gd name="connsiteX1" fmla="*/ 419549 w 2915323"/>
              <a:gd name="connsiteY1" fmla="*/ 0 h 1527586"/>
              <a:gd name="connsiteX2" fmla="*/ 2915323 w 2915323"/>
              <a:gd name="connsiteY2" fmla="*/ 118334 h 1527586"/>
              <a:gd name="connsiteX3" fmla="*/ 1624405 w 2915323"/>
              <a:gd name="connsiteY3" fmla="*/ 1527586 h 1527586"/>
              <a:gd name="connsiteX4" fmla="*/ 946673 w 2915323"/>
              <a:gd name="connsiteY4" fmla="*/ 828339 h 1527586"/>
              <a:gd name="connsiteX5" fmla="*/ 0 w 2915323"/>
              <a:gd name="connsiteY5" fmla="*/ 634701 h 152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323" h="1527586">
                <a:moveTo>
                  <a:pt x="0" y="634701"/>
                </a:moveTo>
                <a:lnTo>
                  <a:pt x="419549" y="0"/>
                </a:lnTo>
                <a:lnTo>
                  <a:pt x="2915323" y="118334"/>
                </a:lnTo>
                <a:lnTo>
                  <a:pt x="1624405" y="1527586"/>
                </a:lnTo>
                <a:lnTo>
                  <a:pt x="946673" y="828339"/>
                </a:lnTo>
                <a:lnTo>
                  <a:pt x="0" y="6347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068960" y="539552"/>
            <a:ext cx="792088" cy="792088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 rot="18769125">
            <a:off x="5530922" y="1000435"/>
            <a:ext cx="632177" cy="419819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20000446">
            <a:off x="335488" y="5034506"/>
            <a:ext cx="316576" cy="320493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Losange 21"/>
          <p:cNvSpPr/>
          <p:nvPr/>
        </p:nvSpPr>
        <p:spPr>
          <a:xfrm>
            <a:off x="3550356" y="103293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96" name="Groupe 95"/>
          <p:cNvGrpSpPr/>
          <p:nvPr/>
        </p:nvGrpSpPr>
        <p:grpSpPr>
          <a:xfrm>
            <a:off x="3194756" y="632178"/>
            <a:ext cx="146756" cy="180622"/>
            <a:chOff x="3194756" y="632178"/>
            <a:chExt cx="146756" cy="180622"/>
          </a:xfrm>
        </p:grpSpPr>
        <p:sp>
          <p:nvSpPr>
            <p:cNvPr id="19" name="Losange 18"/>
            <p:cNvSpPr/>
            <p:nvPr/>
          </p:nvSpPr>
          <p:spPr>
            <a:xfrm>
              <a:off x="3194756" y="632178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241964" y="692727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3539067" y="773289"/>
            <a:ext cx="146756" cy="180622"/>
            <a:chOff x="3539067" y="773289"/>
            <a:chExt cx="146756" cy="180622"/>
          </a:xfrm>
        </p:grpSpPr>
        <p:sp>
          <p:nvSpPr>
            <p:cNvPr id="21" name="Losange 20"/>
            <p:cNvSpPr/>
            <p:nvPr/>
          </p:nvSpPr>
          <p:spPr>
            <a:xfrm>
              <a:off x="3539067" y="773289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588778" y="8327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5678665" y="1053395"/>
            <a:ext cx="146756" cy="180622"/>
            <a:chOff x="5678665" y="1053395"/>
            <a:chExt cx="146756" cy="180622"/>
          </a:xfrm>
        </p:grpSpPr>
        <p:sp>
          <p:nvSpPr>
            <p:cNvPr id="24" name="Losange 23"/>
            <p:cNvSpPr/>
            <p:nvPr/>
          </p:nvSpPr>
          <p:spPr>
            <a:xfrm>
              <a:off x="5678665" y="1053395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732025" y="1108709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5870223" y="1083734"/>
            <a:ext cx="146756" cy="180622"/>
            <a:chOff x="5870223" y="1083734"/>
            <a:chExt cx="146756" cy="180622"/>
          </a:xfrm>
        </p:grpSpPr>
        <p:sp>
          <p:nvSpPr>
            <p:cNvPr id="23" name="Losange 22"/>
            <p:cNvSpPr/>
            <p:nvPr/>
          </p:nvSpPr>
          <p:spPr>
            <a:xfrm>
              <a:off x="5870223" y="1083734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5918663" y="11416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29" name="Ellipse 28"/>
          <p:cNvSpPr/>
          <p:nvPr/>
        </p:nvSpPr>
        <p:spPr>
          <a:xfrm>
            <a:off x="3796147" y="852407"/>
            <a:ext cx="290240" cy="29474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101" name="Groupe 100"/>
          <p:cNvGrpSpPr/>
          <p:nvPr/>
        </p:nvGrpSpPr>
        <p:grpSpPr>
          <a:xfrm>
            <a:off x="4289983" y="1618416"/>
            <a:ext cx="146756" cy="180622"/>
            <a:chOff x="4289983" y="1618416"/>
            <a:chExt cx="146756" cy="180622"/>
          </a:xfrm>
        </p:grpSpPr>
        <p:sp>
          <p:nvSpPr>
            <p:cNvPr id="34" name="Losange 33"/>
            <p:cNvSpPr/>
            <p:nvPr/>
          </p:nvSpPr>
          <p:spPr>
            <a:xfrm>
              <a:off x="4289983" y="1618416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4333702" y="1673628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37" name="Éclair 36"/>
          <p:cNvSpPr/>
          <p:nvPr/>
        </p:nvSpPr>
        <p:spPr>
          <a:xfrm>
            <a:off x="4223208" y="1371601"/>
            <a:ext cx="136689" cy="122548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Éclair 39"/>
          <p:cNvSpPr/>
          <p:nvPr/>
        </p:nvSpPr>
        <p:spPr>
          <a:xfrm>
            <a:off x="4479303" y="1401451"/>
            <a:ext cx="136689" cy="122548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73771" y="1095214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Losange 41"/>
          <p:cNvSpPr/>
          <p:nvPr/>
        </p:nvSpPr>
        <p:spPr>
          <a:xfrm>
            <a:off x="5170682" y="1552309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Losange 42"/>
          <p:cNvSpPr/>
          <p:nvPr/>
        </p:nvSpPr>
        <p:spPr>
          <a:xfrm>
            <a:off x="5392212" y="1759699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230124" y="3907536"/>
            <a:ext cx="5997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Une présence militaire héritée d’un ordre ancien (2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gu</a:t>
            </a:r>
            <a:r>
              <a:rPr lang="fr-FR" sz="1400" b="1" dirty="0" smtClean="0"/>
              <a:t> mondiale, </a:t>
            </a:r>
            <a:r>
              <a:rPr lang="fr-FR" sz="1400" b="1" dirty="0" err="1" smtClean="0"/>
              <a:t>Gu</a:t>
            </a:r>
            <a:r>
              <a:rPr lang="fr-FR" sz="1400" b="1" dirty="0" smtClean="0"/>
              <a:t> froide)</a:t>
            </a:r>
            <a:endParaRPr lang="fr-FR" sz="1400" b="1" dirty="0"/>
          </a:p>
        </p:txBody>
      </p:sp>
      <p:sp>
        <p:nvSpPr>
          <p:cNvPr id="46" name="Ellipse 45"/>
          <p:cNvSpPr/>
          <p:nvPr/>
        </p:nvSpPr>
        <p:spPr>
          <a:xfrm>
            <a:off x="313888" y="4253941"/>
            <a:ext cx="307904" cy="302659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789272" y="4231265"/>
            <a:ext cx="4349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présence en Europe de l’Ouest, lien transatlantique</a:t>
            </a:r>
            <a:endParaRPr lang="fr-FR" sz="1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801784" y="4687182"/>
            <a:ext cx="521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Forte présence en Asie orientale (menace nord coréenne et chinoise)</a:t>
            </a:r>
            <a:endParaRPr lang="fr-FR" sz="1400" dirty="0"/>
          </a:p>
        </p:txBody>
      </p:sp>
      <p:sp>
        <p:nvSpPr>
          <p:cNvPr id="49" name="Ellipse 48"/>
          <p:cNvSpPr/>
          <p:nvPr/>
        </p:nvSpPr>
        <p:spPr>
          <a:xfrm rot="18769125">
            <a:off x="324737" y="4667632"/>
            <a:ext cx="304482" cy="308672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 rot="20000446">
            <a:off x="4341367" y="1485793"/>
            <a:ext cx="565753" cy="129148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25847" y="5067380"/>
            <a:ext cx="4130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Sécuriser la route de l’approvisionnement énergétique</a:t>
            </a:r>
            <a:endParaRPr lang="fr-FR" sz="1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253947" y="5510403"/>
            <a:ext cx="4470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redéploiement des forces face aux menaces nouvelles </a:t>
            </a:r>
            <a:endParaRPr lang="fr-FR" sz="1400" b="1" dirty="0"/>
          </a:p>
        </p:txBody>
      </p:sp>
      <p:sp>
        <p:nvSpPr>
          <p:cNvPr id="53" name="Éclair 52"/>
          <p:cNvSpPr/>
          <p:nvPr/>
        </p:nvSpPr>
        <p:spPr>
          <a:xfrm>
            <a:off x="356161" y="5860834"/>
            <a:ext cx="200480" cy="229831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790219" y="5853332"/>
            <a:ext cx="228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Nouveaux points chauds (ex)</a:t>
            </a:r>
            <a:endParaRPr lang="fr-FR" sz="1400" dirty="0"/>
          </a:p>
        </p:txBody>
      </p:sp>
      <p:sp>
        <p:nvSpPr>
          <p:cNvPr id="55" name="Losange 54"/>
          <p:cNvSpPr/>
          <p:nvPr/>
        </p:nvSpPr>
        <p:spPr>
          <a:xfrm>
            <a:off x="409219" y="654248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51496" y="6604929"/>
            <a:ext cx="5332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Renforcement des effectifs et des moyens (pays ou zones stratégiques)</a:t>
            </a:r>
            <a:endParaRPr lang="fr-FR" sz="1400" dirty="0"/>
          </a:p>
        </p:txBody>
      </p:sp>
      <p:grpSp>
        <p:nvGrpSpPr>
          <p:cNvPr id="58" name="Groupe 57"/>
          <p:cNvGrpSpPr/>
          <p:nvPr/>
        </p:nvGrpSpPr>
        <p:grpSpPr>
          <a:xfrm>
            <a:off x="383001" y="6229209"/>
            <a:ext cx="146756" cy="180622"/>
            <a:chOff x="3539067" y="773289"/>
            <a:chExt cx="146756" cy="180622"/>
          </a:xfrm>
        </p:grpSpPr>
        <p:sp>
          <p:nvSpPr>
            <p:cNvPr id="59" name="Losange 58"/>
            <p:cNvSpPr/>
            <p:nvPr/>
          </p:nvSpPr>
          <p:spPr>
            <a:xfrm>
              <a:off x="3539067" y="773289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588778" y="8327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828496" y="6193122"/>
            <a:ext cx="1557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Baisse des effectifs</a:t>
            </a:r>
            <a:endParaRPr lang="fr-FR" sz="1400" dirty="0"/>
          </a:p>
        </p:txBody>
      </p:sp>
      <p:sp>
        <p:nvSpPr>
          <p:cNvPr id="63" name="Ellipse 62"/>
          <p:cNvSpPr/>
          <p:nvPr/>
        </p:nvSpPr>
        <p:spPr>
          <a:xfrm>
            <a:off x="321938" y="6758529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 rot="1377403">
            <a:off x="273767" y="7177921"/>
            <a:ext cx="445763" cy="352148"/>
          </a:xfrm>
          <a:prstGeom prst="ellipse">
            <a:avLst/>
          </a:prstGeom>
          <a:solidFill>
            <a:srgbClr val="FF0000">
              <a:alpha val="7843"/>
            </a:srgbClr>
          </a:solidFill>
          <a:ln w="31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812502" y="7196469"/>
            <a:ext cx="369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globale de redéploiement stratégique</a:t>
            </a:r>
            <a:endParaRPr lang="fr-FR" sz="1400" dirty="0"/>
          </a:p>
        </p:txBody>
      </p:sp>
      <p:sp>
        <p:nvSpPr>
          <p:cNvPr id="67" name="Losange 66"/>
          <p:cNvSpPr/>
          <p:nvPr/>
        </p:nvSpPr>
        <p:spPr>
          <a:xfrm>
            <a:off x="5611113" y="247736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521989" y="57505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All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902864" y="48932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RU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3388639" y="1003676"/>
            <a:ext cx="292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It.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902989" y="641726"/>
            <a:ext cx="621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 err="1" smtClean="0"/>
              <a:t>Eur</a:t>
            </a:r>
            <a:r>
              <a:rPr lang="fr-FR" sz="1000" b="1" i="1" dirty="0" smtClean="0"/>
              <a:t> de l’Est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322089" y="851276"/>
            <a:ext cx="726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 smtClean="0"/>
              <a:t>Asie Centrale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333875" y="2505075"/>
            <a:ext cx="8499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Diego Garcia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084143" y="1768012"/>
            <a:ext cx="388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Ar S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512589" y="1575176"/>
            <a:ext cx="64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 smtClean="0"/>
              <a:t>Pays du Golfe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517688" y="2621616"/>
            <a:ext cx="644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Australie</a:t>
            </a:r>
          </a:p>
        </p:txBody>
      </p:sp>
      <p:sp>
        <p:nvSpPr>
          <p:cNvPr id="77" name="Ellipse 76"/>
          <p:cNvSpPr/>
          <p:nvPr/>
        </p:nvSpPr>
        <p:spPr>
          <a:xfrm>
            <a:off x="4378546" y="1647664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5150764" y="1441826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Viet Nam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998489" y="946526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Japon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440596" y="1222751"/>
            <a:ext cx="7296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Corée du S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186310" y="7762373"/>
            <a:ext cx="295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Une présence planétaire permanente</a:t>
            </a:r>
            <a:endParaRPr lang="fr-FR" sz="1400" b="1" dirty="0"/>
          </a:p>
        </p:txBody>
      </p:sp>
      <p:sp>
        <p:nvSpPr>
          <p:cNvPr id="73" name="Triangle isocèle 72"/>
          <p:cNvSpPr/>
          <p:nvPr/>
        </p:nvSpPr>
        <p:spPr>
          <a:xfrm rot="10800000">
            <a:off x="2549227" y="1523001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 rot="10800000">
            <a:off x="738069" y="2015138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4" name="Triangle isocèle 83"/>
          <p:cNvSpPr/>
          <p:nvPr/>
        </p:nvSpPr>
        <p:spPr>
          <a:xfrm rot="10800000">
            <a:off x="3243762" y="133824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4039409" y="1682630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6" name="Triangle isocèle 85"/>
          <p:cNvSpPr/>
          <p:nvPr/>
        </p:nvSpPr>
        <p:spPr>
          <a:xfrm rot="10800000">
            <a:off x="4585673" y="2228894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 rot="10800000">
            <a:off x="6010713" y="121355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742443" y="8067291"/>
            <a:ext cx="1861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Flottes américaines</a:t>
            </a:r>
            <a:endParaRPr lang="fr-FR" sz="1400" dirty="0"/>
          </a:p>
        </p:txBody>
      </p:sp>
      <p:sp>
        <p:nvSpPr>
          <p:cNvPr id="89" name="Triangle isocèle 88"/>
          <p:cNvSpPr/>
          <p:nvPr/>
        </p:nvSpPr>
        <p:spPr>
          <a:xfrm rot="10800000">
            <a:off x="332553" y="813101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1" name="Double flèche horizontale 90"/>
          <p:cNvSpPr/>
          <p:nvPr/>
        </p:nvSpPr>
        <p:spPr>
          <a:xfrm>
            <a:off x="2345635" y="993914"/>
            <a:ext cx="655983" cy="318052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OTAN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3" name="Double flèche horizontale 92"/>
          <p:cNvSpPr/>
          <p:nvPr/>
        </p:nvSpPr>
        <p:spPr>
          <a:xfrm>
            <a:off x="152400" y="8481392"/>
            <a:ext cx="655983" cy="318052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827781" y="8479434"/>
            <a:ext cx="3210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puissant réseau d’alliances (ex)</a:t>
            </a:r>
            <a:endParaRPr lang="fr-FR" sz="1400" dirty="0"/>
          </a:p>
        </p:txBody>
      </p:sp>
      <p:sp>
        <p:nvSpPr>
          <p:cNvPr id="95" name="Ellipse 94"/>
          <p:cNvSpPr/>
          <p:nvPr/>
        </p:nvSpPr>
        <p:spPr>
          <a:xfrm>
            <a:off x="1233376" y="956930"/>
            <a:ext cx="829340" cy="4253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EU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4638675" y="2447925"/>
            <a:ext cx="104775" cy="1143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514350" y="5181600"/>
            <a:ext cx="104775" cy="1143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5212589" y="1892330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Philippines 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1" y="2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La présence militaire américaine dans le monde </a:t>
            </a:r>
          </a:p>
          <a:p>
            <a:pPr algn="ctr"/>
            <a:r>
              <a:rPr lang="fr-FR" sz="1100" dirty="0" smtClean="0"/>
              <a:t>(d’après « Le dessous des cartes »)</a:t>
            </a:r>
          </a:p>
        </p:txBody>
      </p:sp>
    </p:spTree>
    <p:extLst>
      <p:ext uri="{BB962C8B-B14F-4D97-AF65-F5344CB8AC3E}">
        <p14:creationId xmlns:p14="http://schemas.microsoft.com/office/powerpoint/2010/main" val="32243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" grpId="0" animBg="1"/>
      <p:bldP spid="11" grpId="0" animBg="1"/>
      <p:bldP spid="18" grpId="0" animBg="1"/>
      <p:bldP spid="22" grpId="0" animBg="1"/>
      <p:bldP spid="29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  <p:bldP spid="45" grpId="0"/>
      <p:bldP spid="48" grpId="0"/>
      <p:bldP spid="49" grpId="0" animBg="1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61" grpId="0"/>
      <p:bldP spid="63" grpId="0" animBg="1"/>
      <p:bldP spid="65" grpId="0" animBg="1"/>
      <p:bldP spid="66" grpId="0"/>
      <p:bldP spid="67" grpId="0" animBg="1"/>
      <p:bldP spid="64" grpId="0"/>
      <p:bldP spid="69" grpId="0"/>
      <p:bldP spid="70" grpId="0"/>
      <p:bldP spid="71" grpId="0"/>
      <p:bldP spid="72" grpId="0"/>
      <p:bldP spid="68" grpId="0"/>
      <p:bldP spid="74" grpId="0"/>
      <p:bldP spid="75" grpId="0"/>
      <p:bldP spid="76" grpId="0"/>
      <p:bldP spid="77" grpId="0" animBg="1"/>
      <p:bldP spid="78" grpId="0"/>
      <p:bldP spid="79" grpId="0"/>
      <p:bldP spid="80" grpId="0"/>
      <p:bldP spid="81" grpId="0"/>
      <p:bldP spid="73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 animBg="1"/>
      <p:bldP spid="91" grpId="0" animBg="1"/>
      <p:bldP spid="93" grpId="0" animBg="1"/>
      <p:bldP spid="94" grpId="0"/>
      <p:bldP spid="103" grpId="0" animBg="1"/>
      <p:bldP spid="105" grpId="0" animBg="1"/>
      <p:bldP spid="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llipse 56"/>
          <p:cNvSpPr/>
          <p:nvPr/>
        </p:nvSpPr>
        <p:spPr>
          <a:xfrm rot="1377403">
            <a:off x="3235934" y="1148990"/>
            <a:ext cx="3196229" cy="1482808"/>
          </a:xfrm>
          <a:prstGeom prst="ellipse">
            <a:avLst/>
          </a:prstGeom>
          <a:solidFill>
            <a:srgbClr val="FF0000">
              <a:alpha val="7843"/>
            </a:srgbClr>
          </a:solidFill>
          <a:ln w="31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" name="Forme libre 1"/>
          <p:cNvSpPr/>
          <p:nvPr/>
        </p:nvSpPr>
        <p:spPr>
          <a:xfrm>
            <a:off x="710005" y="656216"/>
            <a:ext cx="1807284" cy="1409252"/>
          </a:xfrm>
          <a:custGeom>
            <a:avLst/>
            <a:gdLst>
              <a:gd name="connsiteX0" fmla="*/ 0 w 1807284"/>
              <a:gd name="connsiteY0" fmla="*/ 139850 h 1409252"/>
              <a:gd name="connsiteX1" fmla="*/ 925157 w 1807284"/>
              <a:gd name="connsiteY1" fmla="*/ 1409252 h 1409252"/>
              <a:gd name="connsiteX2" fmla="*/ 1807284 w 1807284"/>
              <a:gd name="connsiteY2" fmla="*/ 0 h 1409252"/>
              <a:gd name="connsiteX3" fmla="*/ 0 w 1807284"/>
              <a:gd name="connsiteY3" fmla="*/ 139850 h 140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284" h="1409252">
                <a:moveTo>
                  <a:pt x="0" y="139850"/>
                </a:moveTo>
                <a:lnTo>
                  <a:pt x="925157" y="1409252"/>
                </a:lnTo>
                <a:lnTo>
                  <a:pt x="1807284" y="0"/>
                </a:lnTo>
                <a:lnTo>
                  <a:pt x="0" y="13985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645920" y="2194560"/>
            <a:ext cx="1000461" cy="1549101"/>
          </a:xfrm>
          <a:custGeom>
            <a:avLst/>
            <a:gdLst>
              <a:gd name="connsiteX0" fmla="*/ 0 w 1000461"/>
              <a:gd name="connsiteY0" fmla="*/ 0 h 1549101"/>
              <a:gd name="connsiteX1" fmla="*/ 441064 w 1000461"/>
              <a:gd name="connsiteY1" fmla="*/ 1549101 h 1549101"/>
              <a:gd name="connsiteX2" fmla="*/ 1000461 w 1000461"/>
              <a:gd name="connsiteY2" fmla="*/ 301214 h 1549101"/>
              <a:gd name="connsiteX3" fmla="*/ 0 w 1000461"/>
              <a:gd name="connsiteY3" fmla="*/ 0 h 154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461" h="1549101">
                <a:moveTo>
                  <a:pt x="0" y="0"/>
                </a:moveTo>
                <a:lnTo>
                  <a:pt x="441064" y="1549101"/>
                </a:lnTo>
                <a:lnTo>
                  <a:pt x="1000461" y="30121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936838" y="1398494"/>
            <a:ext cx="1344705" cy="1793838"/>
          </a:xfrm>
          <a:custGeom>
            <a:avLst/>
            <a:gdLst>
              <a:gd name="connsiteX0" fmla="*/ 193637 w 1473797"/>
              <a:gd name="connsiteY0" fmla="*/ 0 h 1925619"/>
              <a:gd name="connsiteX1" fmla="*/ 0 w 1473797"/>
              <a:gd name="connsiteY1" fmla="*/ 516367 h 1925619"/>
              <a:gd name="connsiteX2" fmla="*/ 225910 w 1473797"/>
              <a:gd name="connsiteY2" fmla="*/ 871370 h 1925619"/>
              <a:gd name="connsiteX3" fmla="*/ 548640 w 1473797"/>
              <a:gd name="connsiteY3" fmla="*/ 817581 h 1925619"/>
              <a:gd name="connsiteX4" fmla="*/ 656216 w 1473797"/>
              <a:gd name="connsiteY4" fmla="*/ 1925619 h 1925619"/>
              <a:gd name="connsiteX5" fmla="*/ 860611 w 1473797"/>
              <a:gd name="connsiteY5" fmla="*/ 1914861 h 1925619"/>
              <a:gd name="connsiteX6" fmla="*/ 1473797 w 1473797"/>
              <a:gd name="connsiteY6" fmla="*/ 731520 h 1925619"/>
              <a:gd name="connsiteX7" fmla="*/ 968188 w 1473797"/>
              <a:gd name="connsiteY7" fmla="*/ 96819 h 1925619"/>
              <a:gd name="connsiteX8" fmla="*/ 193637 w 1473797"/>
              <a:gd name="connsiteY8" fmla="*/ 0 h 1925619"/>
              <a:gd name="connsiteX0" fmla="*/ 193637 w 1344705"/>
              <a:gd name="connsiteY0" fmla="*/ 0 h 1925619"/>
              <a:gd name="connsiteX1" fmla="*/ 0 w 1344705"/>
              <a:gd name="connsiteY1" fmla="*/ 516367 h 1925619"/>
              <a:gd name="connsiteX2" fmla="*/ 225910 w 1344705"/>
              <a:gd name="connsiteY2" fmla="*/ 871370 h 1925619"/>
              <a:gd name="connsiteX3" fmla="*/ 548640 w 1344705"/>
              <a:gd name="connsiteY3" fmla="*/ 817581 h 1925619"/>
              <a:gd name="connsiteX4" fmla="*/ 656216 w 1344705"/>
              <a:gd name="connsiteY4" fmla="*/ 1925619 h 1925619"/>
              <a:gd name="connsiteX5" fmla="*/ 860611 w 1344705"/>
              <a:gd name="connsiteY5" fmla="*/ 1914861 h 1925619"/>
              <a:gd name="connsiteX6" fmla="*/ 1344705 w 1344705"/>
              <a:gd name="connsiteY6" fmla="*/ 731520 h 1925619"/>
              <a:gd name="connsiteX7" fmla="*/ 968188 w 1344705"/>
              <a:gd name="connsiteY7" fmla="*/ 96819 h 1925619"/>
              <a:gd name="connsiteX8" fmla="*/ 193637 w 1344705"/>
              <a:gd name="connsiteY8" fmla="*/ 0 h 1925619"/>
              <a:gd name="connsiteX0" fmla="*/ 193637 w 1344705"/>
              <a:gd name="connsiteY0" fmla="*/ 0 h 1925619"/>
              <a:gd name="connsiteX1" fmla="*/ 0 w 1344705"/>
              <a:gd name="connsiteY1" fmla="*/ 516367 h 1925619"/>
              <a:gd name="connsiteX2" fmla="*/ 225910 w 1344705"/>
              <a:gd name="connsiteY2" fmla="*/ 871370 h 1925619"/>
              <a:gd name="connsiteX3" fmla="*/ 548640 w 1344705"/>
              <a:gd name="connsiteY3" fmla="*/ 817581 h 1925619"/>
              <a:gd name="connsiteX4" fmla="*/ 656216 w 1344705"/>
              <a:gd name="connsiteY4" fmla="*/ 1925619 h 1925619"/>
              <a:gd name="connsiteX5" fmla="*/ 860611 w 1344705"/>
              <a:gd name="connsiteY5" fmla="*/ 1793838 h 1925619"/>
              <a:gd name="connsiteX6" fmla="*/ 1344705 w 1344705"/>
              <a:gd name="connsiteY6" fmla="*/ 731520 h 1925619"/>
              <a:gd name="connsiteX7" fmla="*/ 968188 w 1344705"/>
              <a:gd name="connsiteY7" fmla="*/ 96819 h 1925619"/>
              <a:gd name="connsiteX8" fmla="*/ 193637 w 1344705"/>
              <a:gd name="connsiteY8" fmla="*/ 0 h 1925619"/>
              <a:gd name="connsiteX0" fmla="*/ 193637 w 1344705"/>
              <a:gd name="connsiteY0" fmla="*/ 0 h 1793838"/>
              <a:gd name="connsiteX1" fmla="*/ 0 w 1344705"/>
              <a:gd name="connsiteY1" fmla="*/ 516367 h 1793838"/>
              <a:gd name="connsiteX2" fmla="*/ 225910 w 1344705"/>
              <a:gd name="connsiteY2" fmla="*/ 871370 h 1793838"/>
              <a:gd name="connsiteX3" fmla="*/ 548640 w 1344705"/>
              <a:gd name="connsiteY3" fmla="*/ 817581 h 1793838"/>
              <a:gd name="connsiteX4" fmla="*/ 629322 w 1344705"/>
              <a:gd name="connsiteY4" fmla="*/ 1791148 h 1793838"/>
              <a:gd name="connsiteX5" fmla="*/ 860611 w 1344705"/>
              <a:gd name="connsiteY5" fmla="*/ 1793838 h 1793838"/>
              <a:gd name="connsiteX6" fmla="*/ 1344705 w 1344705"/>
              <a:gd name="connsiteY6" fmla="*/ 731520 h 1793838"/>
              <a:gd name="connsiteX7" fmla="*/ 968188 w 1344705"/>
              <a:gd name="connsiteY7" fmla="*/ 96819 h 1793838"/>
              <a:gd name="connsiteX8" fmla="*/ 193637 w 1344705"/>
              <a:gd name="connsiteY8" fmla="*/ 0 h 17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705" h="1793838">
                <a:moveTo>
                  <a:pt x="193637" y="0"/>
                </a:moveTo>
                <a:lnTo>
                  <a:pt x="0" y="516367"/>
                </a:lnTo>
                <a:lnTo>
                  <a:pt x="225910" y="871370"/>
                </a:lnTo>
                <a:lnTo>
                  <a:pt x="548640" y="817581"/>
                </a:lnTo>
                <a:lnTo>
                  <a:pt x="629322" y="1791148"/>
                </a:lnTo>
                <a:lnTo>
                  <a:pt x="860611" y="1793838"/>
                </a:lnTo>
                <a:lnTo>
                  <a:pt x="1344705" y="731520"/>
                </a:lnTo>
                <a:lnTo>
                  <a:pt x="968188" y="96819"/>
                </a:lnTo>
                <a:lnTo>
                  <a:pt x="193637" y="0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065929" y="613186"/>
            <a:ext cx="2915323" cy="1527586"/>
          </a:xfrm>
          <a:custGeom>
            <a:avLst/>
            <a:gdLst>
              <a:gd name="connsiteX0" fmla="*/ 0 w 2915323"/>
              <a:gd name="connsiteY0" fmla="*/ 634701 h 1527586"/>
              <a:gd name="connsiteX1" fmla="*/ 419549 w 2915323"/>
              <a:gd name="connsiteY1" fmla="*/ 0 h 1527586"/>
              <a:gd name="connsiteX2" fmla="*/ 2915323 w 2915323"/>
              <a:gd name="connsiteY2" fmla="*/ 118334 h 1527586"/>
              <a:gd name="connsiteX3" fmla="*/ 1871831 w 2915323"/>
              <a:gd name="connsiteY3" fmla="*/ 1527586 h 1527586"/>
              <a:gd name="connsiteX4" fmla="*/ 946673 w 2915323"/>
              <a:gd name="connsiteY4" fmla="*/ 828339 h 1527586"/>
              <a:gd name="connsiteX5" fmla="*/ 0 w 2915323"/>
              <a:gd name="connsiteY5" fmla="*/ 634701 h 1527586"/>
              <a:gd name="connsiteX0" fmla="*/ 0 w 2915323"/>
              <a:gd name="connsiteY0" fmla="*/ 634701 h 1527586"/>
              <a:gd name="connsiteX1" fmla="*/ 419549 w 2915323"/>
              <a:gd name="connsiteY1" fmla="*/ 0 h 1527586"/>
              <a:gd name="connsiteX2" fmla="*/ 2915323 w 2915323"/>
              <a:gd name="connsiteY2" fmla="*/ 118334 h 1527586"/>
              <a:gd name="connsiteX3" fmla="*/ 1624405 w 2915323"/>
              <a:gd name="connsiteY3" fmla="*/ 1527586 h 1527586"/>
              <a:gd name="connsiteX4" fmla="*/ 946673 w 2915323"/>
              <a:gd name="connsiteY4" fmla="*/ 828339 h 1527586"/>
              <a:gd name="connsiteX5" fmla="*/ 0 w 2915323"/>
              <a:gd name="connsiteY5" fmla="*/ 634701 h 152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323" h="1527586">
                <a:moveTo>
                  <a:pt x="0" y="634701"/>
                </a:moveTo>
                <a:lnTo>
                  <a:pt x="419549" y="0"/>
                </a:lnTo>
                <a:lnTo>
                  <a:pt x="2915323" y="118334"/>
                </a:lnTo>
                <a:lnTo>
                  <a:pt x="1624405" y="1527586"/>
                </a:lnTo>
                <a:lnTo>
                  <a:pt x="946673" y="828339"/>
                </a:lnTo>
                <a:lnTo>
                  <a:pt x="0" y="6347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068960" y="539552"/>
            <a:ext cx="792088" cy="792088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 rot="18769125">
            <a:off x="5530922" y="1000435"/>
            <a:ext cx="632177" cy="419819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20000446">
            <a:off x="335488" y="5034506"/>
            <a:ext cx="316576" cy="320493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Losange 21"/>
          <p:cNvSpPr/>
          <p:nvPr/>
        </p:nvSpPr>
        <p:spPr>
          <a:xfrm>
            <a:off x="3550356" y="103293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96" name="Groupe 95"/>
          <p:cNvGrpSpPr/>
          <p:nvPr/>
        </p:nvGrpSpPr>
        <p:grpSpPr>
          <a:xfrm>
            <a:off x="3194756" y="632178"/>
            <a:ext cx="146756" cy="180622"/>
            <a:chOff x="3194756" y="632178"/>
            <a:chExt cx="146756" cy="180622"/>
          </a:xfrm>
        </p:grpSpPr>
        <p:sp>
          <p:nvSpPr>
            <p:cNvPr id="19" name="Losange 18"/>
            <p:cNvSpPr/>
            <p:nvPr/>
          </p:nvSpPr>
          <p:spPr>
            <a:xfrm>
              <a:off x="3194756" y="632178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241964" y="692727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3539067" y="773289"/>
            <a:ext cx="146756" cy="180622"/>
            <a:chOff x="3539067" y="773289"/>
            <a:chExt cx="146756" cy="180622"/>
          </a:xfrm>
        </p:grpSpPr>
        <p:sp>
          <p:nvSpPr>
            <p:cNvPr id="21" name="Losange 20"/>
            <p:cNvSpPr/>
            <p:nvPr/>
          </p:nvSpPr>
          <p:spPr>
            <a:xfrm>
              <a:off x="3539067" y="773289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588778" y="8327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5678665" y="1053395"/>
            <a:ext cx="146756" cy="180622"/>
            <a:chOff x="5678665" y="1053395"/>
            <a:chExt cx="146756" cy="180622"/>
          </a:xfrm>
        </p:grpSpPr>
        <p:sp>
          <p:nvSpPr>
            <p:cNvPr id="24" name="Losange 23"/>
            <p:cNvSpPr/>
            <p:nvPr/>
          </p:nvSpPr>
          <p:spPr>
            <a:xfrm>
              <a:off x="5678665" y="1053395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732025" y="1108709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5870223" y="1083734"/>
            <a:ext cx="146756" cy="180622"/>
            <a:chOff x="5870223" y="1083734"/>
            <a:chExt cx="146756" cy="180622"/>
          </a:xfrm>
        </p:grpSpPr>
        <p:sp>
          <p:nvSpPr>
            <p:cNvPr id="23" name="Losange 22"/>
            <p:cNvSpPr/>
            <p:nvPr/>
          </p:nvSpPr>
          <p:spPr>
            <a:xfrm>
              <a:off x="5870223" y="1083734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5918663" y="11416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29" name="Ellipse 28"/>
          <p:cNvSpPr/>
          <p:nvPr/>
        </p:nvSpPr>
        <p:spPr>
          <a:xfrm>
            <a:off x="3796147" y="852407"/>
            <a:ext cx="290240" cy="29474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101" name="Groupe 100"/>
          <p:cNvGrpSpPr/>
          <p:nvPr/>
        </p:nvGrpSpPr>
        <p:grpSpPr>
          <a:xfrm>
            <a:off x="4289983" y="1618416"/>
            <a:ext cx="146756" cy="180622"/>
            <a:chOff x="4289983" y="1618416"/>
            <a:chExt cx="146756" cy="180622"/>
          </a:xfrm>
        </p:grpSpPr>
        <p:sp>
          <p:nvSpPr>
            <p:cNvPr id="34" name="Losange 33"/>
            <p:cNvSpPr/>
            <p:nvPr/>
          </p:nvSpPr>
          <p:spPr>
            <a:xfrm>
              <a:off x="4289983" y="1618416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4333702" y="1673628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37" name="Éclair 36"/>
          <p:cNvSpPr/>
          <p:nvPr/>
        </p:nvSpPr>
        <p:spPr>
          <a:xfrm>
            <a:off x="4223208" y="1371601"/>
            <a:ext cx="136689" cy="122548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Éclair 39"/>
          <p:cNvSpPr/>
          <p:nvPr/>
        </p:nvSpPr>
        <p:spPr>
          <a:xfrm>
            <a:off x="4479303" y="1401451"/>
            <a:ext cx="136689" cy="122548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73771" y="1095214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Losange 41"/>
          <p:cNvSpPr/>
          <p:nvPr/>
        </p:nvSpPr>
        <p:spPr>
          <a:xfrm>
            <a:off x="5170682" y="1552309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Losange 42"/>
          <p:cNvSpPr/>
          <p:nvPr/>
        </p:nvSpPr>
        <p:spPr>
          <a:xfrm>
            <a:off x="5392212" y="1759699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13888" y="4253941"/>
            <a:ext cx="307904" cy="302659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 rot="18769125">
            <a:off x="324737" y="4667632"/>
            <a:ext cx="304482" cy="308672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 rot="20000446">
            <a:off x="4341367" y="1485793"/>
            <a:ext cx="565753" cy="129148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Éclair 52"/>
          <p:cNvSpPr/>
          <p:nvPr/>
        </p:nvSpPr>
        <p:spPr>
          <a:xfrm>
            <a:off x="356161" y="5860834"/>
            <a:ext cx="200480" cy="229831"/>
          </a:xfrm>
          <a:prstGeom prst="lightningBol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Losange 54"/>
          <p:cNvSpPr/>
          <p:nvPr/>
        </p:nvSpPr>
        <p:spPr>
          <a:xfrm>
            <a:off x="409219" y="654248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58" name="Groupe 57"/>
          <p:cNvGrpSpPr/>
          <p:nvPr/>
        </p:nvGrpSpPr>
        <p:grpSpPr>
          <a:xfrm>
            <a:off x="383001" y="6229209"/>
            <a:ext cx="146756" cy="180622"/>
            <a:chOff x="3539067" y="773289"/>
            <a:chExt cx="146756" cy="180622"/>
          </a:xfrm>
        </p:grpSpPr>
        <p:sp>
          <p:nvSpPr>
            <p:cNvPr id="59" name="Losange 58"/>
            <p:cNvSpPr/>
            <p:nvPr/>
          </p:nvSpPr>
          <p:spPr>
            <a:xfrm>
              <a:off x="3539067" y="773289"/>
              <a:ext cx="146756" cy="180622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588778" y="832714"/>
              <a:ext cx="49876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63" name="Ellipse 62"/>
          <p:cNvSpPr/>
          <p:nvPr/>
        </p:nvSpPr>
        <p:spPr>
          <a:xfrm>
            <a:off x="321938" y="6758529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 rot="1377403">
            <a:off x="273767" y="7177921"/>
            <a:ext cx="445763" cy="352148"/>
          </a:xfrm>
          <a:prstGeom prst="ellipse">
            <a:avLst/>
          </a:prstGeom>
          <a:solidFill>
            <a:srgbClr val="FF0000">
              <a:alpha val="7843"/>
            </a:srgbClr>
          </a:solidFill>
          <a:ln w="31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7" name="Losange 66"/>
          <p:cNvSpPr/>
          <p:nvPr/>
        </p:nvSpPr>
        <p:spPr>
          <a:xfrm>
            <a:off x="5611113" y="2477365"/>
            <a:ext cx="146756" cy="18062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4378546" y="1647664"/>
            <a:ext cx="293063" cy="28299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Triangle isocèle 72"/>
          <p:cNvSpPr/>
          <p:nvPr/>
        </p:nvSpPr>
        <p:spPr>
          <a:xfrm rot="10800000">
            <a:off x="2549227" y="1523001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 rot="10800000">
            <a:off x="738069" y="2015138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4" name="Triangle isocèle 83"/>
          <p:cNvSpPr/>
          <p:nvPr/>
        </p:nvSpPr>
        <p:spPr>
          <a:xfrm rot="10800000">
            <a:off x="3243762" y="133824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4039409" y="1682630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6" name="Triangle isocèle 85"/>
          <p:cNvSpPr/>
          <p:nvPr/>
        </p:nvSpPr>
        <p:spPr>
          <a:xfrm rot="10800000">
            <a:off x="4585673" y="2228894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 rot="10800000">
            <a:off x="6010713" y="121355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Triangle isocèle 88"/>
          <p:cNvSpPr/>
          <p:nvPr/>
        </p:nvSpPr>
        <p:spPr>
          <a:xfrm rot="10800000">
            <a:off x="332553" y="8131015"/>
            <a:ext cx="246029" cy="1500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1" name="Double flèche horizontale 90"/>
          <p:cNvSpPr/>
          <p:nvPr/>
        </p:nvSpPr>
        <p:spPr>
          <a:xfrm>
            <a:off x="2345635" y="993914"/>
            <a:ext cx="655983" cy="318052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3" name="Double flèche horizontale 92"/>
          <p:cNvSpPr/>
          <p:nvPr/>
        </p:nvSpPr>
        <p:spPr>
          <a:xfrm>
            <a:off x="152400" y="8481392"/>
            <a:ext cx="655983" cy="318052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1233376" y="956930"/>
            <a:ext cx="829340" cy="4253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4638675" y="2447925"/>
            <a:ext cx="104775" cy="1143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514350" y="5181600"/>
            <a:ext cx="104775" cy="1143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" y="2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La présence militaire américaine dans le monde </a:t>
            </a:r>
          </a:p>
          <a:p>
            <a:pPr algn="ctr"/>
            <a:r>
              <a:rPr lang="fr-FR" sz="1100" dirty="0" smtClean="0"/>
              <a:t>(d’après « Le dessous des cartes »)</a:t>
            </a:r>
          </a:p>
        </p:txBody>
      </p:sp>
    </p:spTree>
    <p:extLst>
      <p:ext uri="{BB962C8B-B14F-4D97-AF65-F5344CB8AC3E}">
        <p14:creationId xmlns:p14="http://schemas.microsoft.com/office/powerpoint/2010/main" val="11220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" grpId="0" animBg="1"/>
      <p:bldP spid="11" grpId="0" animBg="1"/>
      <p:bldP spid="18" grpId="0" animBg="1"/>
      <p:bldP spid="22" grpId="0" animBg="1"/>
      <p:bldP spid="29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9" grpId="0" animBg="1"/>
      <p:bldP spid="50" grpId="0" animBg="1"/>
      <p:bldP spid="53" grpId="0" animBg="1"/>
      <p:bldP spid="55" grpId="0" animBg="1"/>
      <p:bldP spid="63" grpId="0" animBg="1"/>
      <p:bldP spid="65" grpId="0" animBg="1"/>
      <p:bldP spid="67" grpId="0" animBg="1"/>
      <p:bldP spid="77" grpId="0" animBg="1"/>
      <p:bldP spid="73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91" grpId="0" animBg="1"/>
      <p:bldP spid="93" grpId="0" animBg="1"/>
      <p:bldP spid="103" grpId="0" animBg="1"/>
      <p:bldP spid="10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135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17</cp:revision>
  <dcterms:created xsi:type="dcterms:W3CDTF">2015-03-10T13:24:40Z</dcterms:created>
  <dcterms:modified xsi:type="dcterms:W3CDTF">2015-03-10T18:31:11Z</dcterms:modified>
</cp:coreProperties>
</file>