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BE3-437E-4B46-B84C-2B0380CA5FF2}" type="datetimeFigureOut">
              <a:rPr lang="fr-FR" smtClean="0"/>
              <a:t>28/04/2015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13F4-837F-4CEF-8A1F-FD39C79C22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0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BE3-437E-4B46-B84C-2B0380CA5FF2}" type="datetimeFigureOut">
              <a:rPr lang="fr-FR" smtClean="0"/>
              <a:t>28/04/2015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13F4-837F-4CEF-8A1F-FD39C79C22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06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BE3-437E-4B46-B84C-2B0380CA5FF2}" type="datetimeFigureOut">
              <a:rPr lang="fr-FR" smtClean="0"/>
              <a:t>28/04/2015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13F4-837F-4CEF-8A1F-FD39C79C22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9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BE3-437E-4B46-B84C-2B0380CA5FF2}" type="datetimeFigureOut">
              <a:rPr lang="fr-FR" smtClean="0"/>
              <a:t>28/04/2015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13F4-837F-4CEF-8A1F-FD39C79C22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46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BE3-437E-4B46-B84C-2B0380CA5FF2}" type="datetimeFigureOut">
              <a:rPr lang="fr-FR" smtClean="0"/>
              <a:t>28/04/2015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13F4-837F-4CEF-8A1F-FD39C79C22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93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BE3-437E-4B46-B84C-2B0380CA5FF2}" type="datetimeFigureOut">
              <a:rPr lang="fr-FR" smtClean="0"/>
              <a:t>28/04/2015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13F4-837F-4CEF-8A1F-FD39C79C22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82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BE3-437E-4B46-B84C-2B0380CA5FF2}" type="datetimeFigureOut">
              <a:rPr lang="fr-FR" smtClean="0"/>
              <a:t>28/04/2015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13F4-837F-4CEF-8A1F-FD39C79C22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06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BE3-437E-4B46-B84C-2B0380CA5FF2}" type="datetimeFigureOut">
              <a:rPr lang="fr-FR" smtClean="0"/>
              <a:t>28/04/2015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13F4-837F-4CEF-8A1F-FD39C79C22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57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BE3-437E-4B46-B84C-2B0380CA5FF2}" type="datetimeFigureOut">
              <a:rPr lang="fr-FR" smtClean="0"/>
              <a:t>28/04/2015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13F4-837F-4CEF-8A1F-FD39C79C22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65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BE3-437E-4B46-B84C-2B0380CA5FF2}" type="datetimeFigureOut">
              <a:rPr lang="fr-FR" smtClean="0"/>
              <a:t>28/04/2015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13F4-837F-4CEF-8A1F-FD39C79C22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43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6BE3-437E-4B46-B84C-2B0380CA5FF2}" type="datetimeFigureOut">
              <a:rPr lang="fr-FR" smtClean="0"/>
              <a:t>28/04/2015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13F4-837F-4CEF-8A1F-FD39C79C22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21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E6BE3-437E-4B46-B84C-2B0380CA5FF2}" type="datetimeFigureOut">
              <a:rPr lang="fr-FR" smtClean="0"/>
              <a:t>28/04/2015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513F4-837F-4CEF-8A1F-FD39C79C22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57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Mieux insérer l’Afrique dans la mondialisation : le « </a:t>
            </a:r>
            <a:r>
              <a:rPr lang="fr-FR" dirty="0" err="1" smtClean="0"/>
              <a:t>doing</a:t>
            </a:r>
            <a:r>
              <a:rPr lang="fr-FR" dirty="0" smtClean="0"/>
              <a:t> business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198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9714"/>
            <a:ext cx="3589873" cy="391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51521"/>
            <a:ext cx="23717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4611561" y="1099775"/>
            <a:ext cx="3510116" cy="4306529"/>
          </a:xfrm>
          <a:custGeom>
            <a:avLst/>
            <a:gdLst>
              <a:gd name="connsiteX0" fmla="*/ 530942 w 3510116"/>
              <a:gd name="connsiteY0" fmla="*/ 88491 h 4306529"/>
              <a:gd name="connsiteX1" fmla="*/ 29497 w 3510116"/>
              <a:gd name="connsiteY1" fmla="*/ 766916 h 4306529"/>
              <a:gd name="connsiteX2" fmla="*/ 0 w 3510116"/>
              <a:gd name="connsiteY2" fmla="*/ 1474839 h 4306529"/>
              <a:gd name="connsiteX3" fmla="*/ 412955 w 3510116"/>
              <a:gd name="connsiteY3" fmla="*/ 1902542 h 4306529"/>
              <a:gd name="connsiteX4" fmla="*/ 1356851 w 3510116"/>
              <a:gd name="connsiteY4" fmla="*/ 1902542 h 4306529"/>
              <a:gd name="connsiteX5" fmla="*/ 1578077 w 3510116"/>
              <a:gd name="connsiteY5" fmla="*/ 2816942 h 4306529"/>
              <a:gd name="connsiteX6" fmla="*/ 1460090 w 3510116"/>
              <a:gd name="connsiteY6" fmla="*/ 3229897 h 4306529"/>
              <a:gd name="connsiteX7" fmla="*/ 1814051 w 3510116"/>
              <a:gd name="connsiteY7" fmla="*/ 4306529 h 4306529"/>
              <a:gd name="connsiteX8" fmla="*/ 2256503 w 3510116"/>
              <a:gd name="connsiteY8" fmla="*/ 4262284 h 4306529"/>
              <a:gd name="connsiteX9" fmla="*/ 2507226 w 3510116"/>
              <a:gd name="connsiteY9" fmla="*/ 3731342 h 4306529"/>
              <a:gd name="connsiteX10" fmla="*/ 2625213 w 3510116"/>
              <a:gd name="connsiteY10" fmla="*/ 3377381 h 4306529"/>
              <a:gd name="connsiteX11" fmla="*/ 2949677 w 3510116"/>
              <a:gd name="connsiteY11" fmla="*/ 3067665 h 4306529"/>
              <a:gd name="connsiteX12" fmla="*/ 2905432 w 3510116"/>
              <a:gd name="connsiteY12" fmla="*/ 2374491 h 4306529"/>
              <a:gd name="connsiteX13" fmla="*/ 3392129 w 3510116"/>
              <a:gd name="connsiteY13" fmla="*/ 1873046 h 4306529"/>
              <a:gd name="connsiteX14" fmla="*/ 3510116 w 3510116"/>
              <a:gd name="connsiteY14" fmla="*/ 1474839 h 4306529"/>
              <a:gd name="connsiteX15" fmla="*/ 3156155 w 3510116"/>
              <a:gd name="connsiteY15" fmla="*/ 1563329 h 4306529"/>
              <a:gd name="connsiteX16" fmla="*/ 2521974 w 3510116"/>
              <a:gd name="connsiteY16" fmla="*/ 545691 h 4306529"/>
              <a:gd name="connsiteX17" fmla="*/ 2507226 w 3510116"/>
              <a:gd name="connsiteY17" fmla="*/ 294968 h 4306529"/>
              <a:gd name="connsiteX18" fmla="*/ 2241755 w 3510116"/>
              <a:gd name="connsiteY18" fmla="*/ 324465 h 4306529"/>
              <a:gd name="connsiteX19" fmla="*/ 1784555 w 3510116"/>
              <a:gd name="connsiteY19" fmla="*/ 117987 h 4306529"/>
              <a:gd name="connsiteX20" fmla="*/ 1519084 w 3510116"/>
              <a:gd name="connsiteY20" fmla="*/ 176981 h 4306529"/>
              <a:gd name="connsiteX21" fmla="*/ 1342103 w 3510116"/>
              <a:gd name="connsiteY21" fmla="*/ 0 h 4306529"/>
              <a:gd name="connsiteX22" fmla="*/ 899651 w 3510116"/>
              <a:gd name="connsiteY22" fmla="*/ 29497 h 4306529"/>
              <a:gd name="connsiteX23" fmla="*/ 781664 w 3510116"/>
              <a:gd name="connsiteY23" fmla="*/ 103239 h 4306529"/>
              <a:gd name="connsiteX24" fmla="*/ 530942 w 3510116"/>
              <a:gd name="connsiteY24" fmla="*/ 88491 h 430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10116" h="4306529">
                <a:moveTo>
                  <a:pt x="530942" y="88491"/>
                </a:moveTo>
                <a:lnTo>
                  <a:pt x="29497" y="766916"/>
                </a:lnTo>
                <a:lnTo>
                  <a:pt x="0" y="1474839"/>
                </a:lnTo>
                <a:lnTo>
                  <a:pt x="412955" y="1902542"/>
                </a:lnTo>
                <a:lnTo>
                  <a:pt x="1356851" y="1902542"/>
                </a:lnTo>
                <a:lnTo>
                  <a:pt x="1578077" y="2816942"/>
                </a:lnTo>
                <a:lnTo>
                  <a:pt x="1460090" y="3229897"/>
                </a:lnTo>
                <a:lnTo>
                  <a:pt x="1814051" y="4306529"/>
                </a:lnTo>
                <a:lnTo>
                  <a:pt x="2256503" y="4262284"/>
                </a:lnTo>
                <a:lnTo>
                  <a:pt x="2507226" y="3731342"/>
                </a:lnTo>
                <a:lnTo>
                  <a:pt x="2625213" y="3377381"/>
                </a:lnTo>
                <a:lnTo>
                  <a:pt x="2949677" y="3067665"/>
                </a:lnTo>
                <a:lnTo>
                  <a:pt x="2905432" y="2374491"/>
                </a:lnTo>
                <a:lnTo>
                  <a:pt x="3392129" y="1873046"/>
                </a:lnTo>
                <a:lnTo>
                  <a:pt x="3510116" y="1474839"/>
                </a:lnTo>
                <a:lnTo>
                  <a:pt x="3156155" y="1563329"/>
                </a:lnTo>
                <a:lnTo>
                  <a:pt x="2521974" y="545691"/>
                </a:lnTo>
                <a:lnTo>
                  <a:pt x="2507226" y="294968"/>
                </a:lnTo>
                <a:lnTo>
                  <a:pt x="2241755" y="324465"/>
                </a:lnTo>
                <a:lnTo>
                  <a:pt x="1784555" y="117987"/>
                </a:lnTo>
                <a:lnTo>
                  <a:pt x="1519084" y="176981"/>
                </a:lnTo>
                <a:lnTo>
                  <a:pt x="1342103" y="0"/>
                </a:lnTo>
                <a:lnTo>
                  <a:pt x="899651" y="29497"/>
                </a:lnTo>
                <a:lnTo>
                  <a:pt x="781664" y="103239"/>
                </a:lnTo>
                <a:lnTo>
                  <a:pt x="530942" y="8849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val 1"/>
          <p:cNvSpPr/>
          <p:nvPr/>
        </p:nvSpPr>
        <p:spPr>
          <a:xfrm>
            <a:off x="5999746" y="1203158"/>
            <a:ext cx="946485" cy="3064042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Oval 2"/>
          <p:cNvSpPr/>
          <p:nvPr/>
        </p:nvSpPr>
        <p:spPr>
          <a:xfrm>
            <a:off x="7010398" y="2229852"/>
            <a:ext cx="673769" cy="2069432"/>
          </a:xfrm>
          <a:prstGeom prst="ellipse">
            <a:avLst/>
          </a:prstGeom>
          <a:noFill/>
          <a:ln w="28575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Oval 4"/>
          <p:cNvSpPr/>
          <p:nvPr/>
        </p:nvSpPr>
        <p:spPr>
          <a:xfrm>
            <a:off x="6288504" y="4090736"/>
            <a:ext cx="994611" cy="1395663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Oval 5"/>
          <p:cNvSpPr/>
          <p:nvPr/>
        </p:nvSpPr>
        <p:spPr>
          <a:xfrm>
            <a:off x="4588042" y="1074821"/>
            <a:ext cx="1411705" cy="2005263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4908884" y="1235243"/>
            <a:ext cx="587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50"/>
                </a:solidFill>
              </a:rPr>
              <a:t>Maroc</a:t>
            </a:r>
            <a:endParaRPr lang="fr-FR" sz="1200" i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90674" y="1050758"/>
            <a:ext cx="613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50"/>
                </a:solidFill>
              </a:rPr>
              <a:t>Tunisie</a:t>
            </a:r>
            <a:endParaRPr lang="fr-FR" sz="1200" i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3158" y="2815390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50"/>
                </a:solidFill>
              </a:rPr>
              <a:t>Ghana</a:t>
            </a:r>
            <a:endParaRPr lang="fr-FR" sz="1200" i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36632" y="5197641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>
                <a:solidFill>
                  <a:srgbClr val="00B050"/>
                </a:solidFill>
              </a:rPr>
              <a:t>Afr</a:t>
            </a:r>
            <a:r>
              <a:rPr lang="fr-FR" sz="1200" i="1" dirty="0" smtClean="0">
                <a:solidFill>
                  <a:srgbClr val="00B050"/>
                </a:solidFill>
              </a:rPr>
              <a:t> du sud</a:t>
            </a:r>
            <a:endParaRPr lang="fr-FR" sz="1200" i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8821" y="4836693"/>
            <a:ext cx="802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B050"/>
                </a:solidFill>
              </a:rPr>
              <a:t>Botswana</a:t>
            </a:r>
            <a:endParaRPr lang="fr-FR" sz="1200" i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6211" y="1315453"/>
            <a:ext cx="499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Lybie</a:t>
            </a:r>
            <a:endParaRPr lang="fr-FR" sz="1200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16316" y="2045369"/>
            <a:ext cx="547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Tchad</a:t>
            </a:r>
            <a:endParaRPr lang="fr-FR" sz="1200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5789" y="2646947"/>
            <a:ext cx="963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Centrafrique</a:t>
            </a:r>
            <a:endParaRPr lang="fr-FR" sz="1200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36106" y="3200400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0070C0"/>
                </a:solidFill>
              </a:rPr>
              <a:t>RDC</a:t>
            </a:r>
            <a:endParaRPr lang="fr-FR" sz="1200" i="1" u="sng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8190" y="3713747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Angola</a:t>
            </a:r>
            <a:endParaRPr lang="fr-FR" sz="12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8546" y="112295"/>
            <a:ext cx="8673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Le </a:t>
            </a:r>
            <a:r>
              <a:rPr lang="fr-FR" b="1" dirty="0" err="1" smtClean="0"/>
              <a:t>doing</a:t>
            </a:r>
            <a:r>
              <a:rPr lang="fr-FR" b="1" dirty="0" smtClean="0"/>
              <a:t> business en Afrique : une volonté très inégale d’insertion dans la mondialisation</a:t>
            </a:r>
            <a:endParaRPr lang="fr-FR" b="1" dirty="0"/>
          </a:p>
        </p:txBody>
      </p:sp>
      <p:sp>
        <p:nvSpPr>
          <p:cNvPr id="20" name="Oval 19"/>
          <p:cNvSpPr/>
          <p:nvPr/>
        </p:nvSpPr>
        <p:spPr>
          <a:xfrm>
            <a:off x="3801979" y="4010526"/>
            <a:ext cx="457200" cy="328862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3593431" y="3015915"/>
            <a:ext cx="2502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L’Afrique qui incite à investir…</a:t>
            </a:r>
            <a:endParaRPr lang="fr-FR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681664" y="3264567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>
                <a:solidFill>
                  <a:srgbClr val="00B050"/>
                </a:solidFill>
              </a:rPr>
              <a:t>Afr</a:t>
            </a:r>
            <a:r>
              <a:rPr lang="fr-FR" sz="1200" i="1" dirty="0" smtClean="0">
                <a:solidFill>
                  <a:srgbClr val="00B050"/>
                </a:solidFill>
              </a:rPr>
              <a:t> du sud</a:t>
            </a:r>
            <a:endParaRPr lang="fr-FR" sz="1200" i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19601" y="3264567"/>
            <a:ext cx="1644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Les pays parmi les mieux classés  sur le continent  en 2014</a:t>
            </a:r>
            <a:endParaRPr lang="fr-FR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395539" y="3994480"/>
            <a:ext cx="1652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La zone des pays les mieux classés</a:t>
            </a:r>
            <a:endParaRPr lang="fr-FR" sz="1400" dirty="0"/>
          </a:p>
        </p:txBody>
      </p:sp>
      <p:sp>
        <p:nvSpPr>
          <p:cNvPr id="25" name="Oval 24"/>
          <p:cNvSpPr/>
          <p:nvPr/>
        </p:nvSpPr>
        <p:spPr>
          <a:xfrm>
            <a:off x="3898231" y="4491789"/>
            <a:ext cx="312820" cy="393032"/>
          </a:xfrm>
          <a:prstGeom prst="ellipse">
            <a:avLst/>
          </a:prstGeom>
          <a:noFill/>
          <a:ln w="28575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TextBox 25"/>
          <p:cNvSpPr txBox="1"/>
          <p:nvPr/>
        </p:nvSpPr>
        <p:spPr>
          <a:xfrm>
            <a:off x="4419598" y="4483767"/>
            <a:ext cx="17245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La zone des pays qui ne sont pas mal classés</a:t>
            </a:r>
            <a:endParaRPr lang="fr-FR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617494" y="5173578"/>
            <a:ext cx="3120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….celle qui dissuade d’investir</a:t>
            </a:r>
            <a:endParaRPr lang="fr-FR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753852" y="5470359"/>
            <a:ext cx="547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Tchad</a:t>
            </a:r>
            <a:endParaRPr lang="fr-FR" sz="1200" i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03561" y="5478377"/>
            <a:ext cx="2735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Les pays les moins bien  classés</a:t>
            </a:r>
            <a:endParaRPr lang="fr-FR" sz="1400" dirty="0"/>
          </a:p>
        </p:txBody>
      </p:sp>
      <p:sp>
        <p:nvSpPr>
          <p:cNvPr id="30" name="Oval 29"/>
          <p:cNvSpPr/>
          <p:nvPr/>
        </p:nvSpPr>
        <p:spPr>
          <a:xfrm>
            <a:off x="3785937" y="5855367"/>
            <a:ext cx="425115" cy="264695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TextBox 30"/>
          <p:cNvSpPr txBox="1"/>
          <p:nvPr/>
        </p:nvSpPr>
        <p:spPr>
          <a:xfrm>
            <a:off x="4411582" y="5796244"/>
            <a:ext cx="3240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La zone des pays les moins bien classées</a:t>
            </a:r>
            <a:endParaRPr lang="fr-FR" sz="1400" dirty="0"/>
          </a:p>
        </p:txBody>
      </p:sp>
      <p:sp>
        <p:nvSpPr>
          <p:cNvPr id="32" name="Oval 31"/>
          <p:cNvSpPr/>
          <p:nvPr/>
        </p:nvSpPr>
        <p:spPr>
          <a:xfrm>
            <a:off x="256674" y="6416842"/>
            <a:ext cx="561473" cy="264695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3" name="TextBox 32"/>
          <p:cNvSpPr txBox="1"/>
          <p:nvPr/>
        </p:nvSpPr>
        <p:spPr>
          <a:xfrm>
            <a:off x="160418" y="5935578"/>
            <a:ext cx="2149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De fortes inégalités à l’échelle régionale</a:t>
            </a:r>
            <a:endParaRPr lang="fr-FR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978572" y="6421886"/>
            <a:ext cx="2157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Zone très contrastée</a:t>
            </a:r>
            <a:endParaRPr lang="fr-FR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3721768" y="6176210"/>
            <a:ext cx="3882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…et </a:t>
            </a:r>
            <a:r>
              <a:rPr lang="fr-FR" sz="1400" b="1" dirty="0"/>
              <a:t>c</a:t>
            </a:r>
            <a:r>
              <a:rPr lang="fr-FR" sz="1400" b="1" dirty="0" smtClean="0"/>
              <a:t>elle qui s’efforce de changer la donne</a:t>
            </a:r>
            <a:endParaRPr lang="fr-FR" sz="1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737810" y="6436622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0070C0"/>
                </a:solidFill>
              </a:rPr>
              <a:t>Sénégal</a:t>
            </a:r>
            <a:endParaRPr lang="fr-FR" sz="1200" i="1" u="sng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03560" y="6429907"/>
            <a:ext cx="3240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Pays qui ont le plus progressé</a:t>
            </a:r>
            <a:endParaRPr lang="fr-FR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4563978" y="2241612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0070C0"/>
                </a:solidFill>
              </a:rPr>
              <a:t>Sénégal</a:t>
            </a:r>
            <a:endParaRPr lang="fr-FR" sz="1200" i="1" u="sng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64505" y="2746937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0070C0"/>
                </a:solidFill>
              </a:rPr>
              <a:t>C Iv</a:t>
            </a:r>
            <a:endParaRPr lang="fr-FR" sz="1200" i="1" u="sng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93894" y="268277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0070C0"/>
                </a:solidFill>
              </a:rPr>
              <a:t>Benin</a:t>
            </a:r>
            <a:endParaRPr lang="fr-FR" sz="1200" i="1" u="sng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70294" y="2947463"/>
            <a:ext cx="6903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0070C0"/>
                </a:solidFill>
              </a:rPr>
              <a:t>Rwanda</a:t>
            </a:r>
            <a:endParaRPr lang="fr-FR" sz="1200" i="1" u="sng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46232" y="3131948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0070C0"/>
                </a:solidFill>
              </a:rPr>
              <a:t>Burundi</a:t>
            </a:r>
            <a:endParaRPr lang="fr-FR" sz="1200" i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80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  <p:bldP spid="9" grpId="0"/>
      <p:bldP spid="22" grpId="0"/>
      <p:bldP spid="23" grpId="0"/>
      <p:bldP spid="24" grpId="0"/>
      <p:bldP spid="25" grpId="0" animBg="1"/>
      <p:bldP spid="26" grpId="0"/>
      <p:bldP spid="27" grpId="0"/>
      <p:bldP spid="28" grpId="0"/>
      <p:bldP spid="29" grpId="0"/>
      <p:bldP spid="30" grpId="0" animBg="1"/>
      <p:bldP spid="31" grpId="0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123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Mieux insérer l’Afrique dans la mondialisation : le « doing business »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Mieux insérer l’Afrique dans la mondialisation : le « doing business »</dc:title>
  <dc:creator>Alain</dc:creator>
  <cp:lastModifiedBy>Alain</cp:lastModifiedBy>
  <cp:revision>1</cp:revision>
  <dcterms:created xsi:type="dcterms:W3CDTF">2015-04-28T05:41:28Z</dcterms:created>
  <dcterms:modified xsi:type="dcterms:W3CDTF">2015-04-28T05:44:00Z</dcterms:modified>
</cp:coreProperties>
</file>