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7A6EE-775D-43BB-B4ED-D6F89EB3A9F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12E22-48EE-43AB-B508-06C4C24244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96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F221-823B-4E90-AFEC-CF9F2F627124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F221-823B-4E90-AFEC-CF9F2F627124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F221-823B-4E90-AFEC-CF9F2F627124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F221-823B-4E90-AFEC-CF9F2F627124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29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8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3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86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8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87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27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40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83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68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61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3DB0-59DE-4A6D-A837-1BC73C824DE3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3644-D94B-4955-80DA-194E5918C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47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Ellipse 54"/>
          <p:cNvSpPr/>
          <p:nvPr/>
        </p:nvSpPr>
        <p:spPr>
          <a:xfrm>
            <a:off x="5220072" y="458112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979712" y="551723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707904" y="5805264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reeform 1"/>
          <p:cNvSpPr/>
          <p:nvPr/>
        </p:nvSpPr>
        <p:spPr>
          <a:xfrm>
            <a:off x="2483768" y="2060848"/>
            <a:ext cx="1205345" cy="2119745"/>
          </a:xfrm>
          <a:custGeom>
            <a:avLst/>
            <a:gdLst>
              <a:gd name="connsiteX0" fmla="*/ 0 w 1163782"/>
              <a:gd name="connsiteY0" fmla="*/ 0 h 2050472"/>
              <a:gd name="connsiteX1" fmla="*/ 1163782 w 1163782"/>
              <a:gd name="connsiteY1" fmla="*/ 2050472 h 2050472"/>
              <a:gd name="connsiteX2" fmla="*/ 1163782 w 1163782"/>
              <a:gd name="connsiteY2" fmla="*/ 2050472 h 205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3782" h="2050472">
                <a:moveTo>
                  <a:pt x="0" y="0"/>
                </a:moveTo>
                <a:lnTo>
                  <a:pt x="1163782" y="2050472"/>
                </a:lnTo>
                <a:lnTo>
                  <a:pt x="1163782" y="20504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251520" y="6521116"/>
            <a:ext cx="5330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La construction d’un espace des années 80 à nos jours : le réseau TGV</a:t>
            </a:r>
            <a:endParaRPr lang="fr-FR" sz="1400" b="1" dirty="0"/>
          </a:p>
        </p:txBody>
      </p:sp>
      <p:sp>
        <p:nvSpPr>
          <p:cNvPr id="29" name="Freeform 28"/>
          <p:cNvSpPr/>
          <p:nvPr/>
        </p:nvSpPr>
        <p:spPr>
          <a:xfrm>
            <a:off x="1036526" y="2085190"/>
            <a:ext cx="1343891" cy="2646218"/>
          </a:xfrm>
          <a:custGeom>
            <a:avLst/>
            <a:gdLst>
              <a:gd name="connsiteX0" fmla="*/ 803564 w 803564"/>
              <a:gd name="connsiteY0" fmla="*/ 0 h 1108364"/>
              <a:gd name="connsiteX1" fmla="*/ 0 w 803564"/>
              <a:gd name="connsiteY1" fmla="*/ 1108364 h 11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3564" h="1108364">
                <a:moveTo>
                  <a:pt x="803564" y="0"/>
                </a:moveTo>
                <a:lnTo>
                  <a:pt x="0" y="1108364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reeform 38"/>
          <p:cNvSpPr/>
          <p:nvPr/>
        </p:nvSpPr>
        <p:spPr>
          <a:xfrm>
            <a:off x="579326" y="2473117"/>
            <a:ext cx="1482436" cy="263237"/>
          </a:xfrm>
          <a:custGeom>
            <a:avLst/>
            <a:gdLst>
              <a:gd name="connsiteX0" fmla="*/ 1357745 w 1357745"/>
              <a:gd name="connsiteY0" fmla="*/ 207819 h 207819"/>
              <a:gd name="connsiteX1" fmla="*/ 0 w 1357745"/>
              <a:gd name="connsiteY1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7745" h="207819">
                <a:moveTo>
                  <a:pt x="1357745" y="207819"/>
                </a:moveTo>
                <a:lnTo>
                  <a:pt x="0" y="0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reeform 45"/>
          <p:cNvSpPr/>
          <p:nvPr/>
        </p:nvSpPr>
        <p:spPr>
          <a:xfrm>
            <a:off x="2449689" y="796717"/>
            <a:ext cx="277091" cy="1191491"/>
          </a:xfrm>
          <a:custGeom>
            <a:avLst/>
            <a:gdLst>
              <a:gd name="connsiteX0" fmla="*/ 0 w 277091"/>
              <a:gd name="connsiteY0" fmla="*/ 1191491 h 1191491"/>
              <a:gd name="connsiteX1" fmla="*/ 277091 w 277091"/>
              <a:gd name="connsiteY1" fmla="*/ 0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091" h="1191491">
                <a:moveTo>
                  <a:pt x="0" y="1191491"/>
                </a:moveTo>
                <a:lnTo>
                  <a:pt x="277091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reeform 65"/>
          <p:cNvSpPr/>
          <p:nvPr/>
        </p:nvSpPr>
        <p:spPr>
          <a:xfrm>
            <a:off x="2726780" y="588899"/>
            <a:ext cx="512618" cy="124691"/>
          </a:xfrm>
          <a:custGeom>
            <a:avLst/>
            <a:gdLst>
              <a:gd name="connsiteX0" fmla="*/ 0 w 512618"/>
              <a:gd name="connsiteY0" fmla="*/ 124691 h 124691"/>
              <a:gd name="connsiteX1" fmla="*/ 512618 w 512618"/>
              <a:gd name="connsiteY1" fmla="*/ 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2618" h="124691">
                <a:moveTo>
                  <a:pt x="0" y="124691"/>
                </a:moveTo>
                <a:lnTo>
                  <a:pt x="512618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reeform 66"/>
          <p:cNvSpPr/>
          <p:nvPr/>
        </p:nvSpPr>
        <p:spPr>
          <a:xfrm>
            <a:off x="1403648" y="188640"/>
            <a:ext cx="1302327" cy="568036"/>
          </a:xfrm>
          <a:custGeom>
            <a:avLst/>
            <a:gdLst>
              <a:gd name="connsiteX0" fmla="*/ 1302327 w 1302327"/>
              <a:gd name="connsiteY0" fmla="*/ 568036 h 568036"/>
              <a:gd name="connsiteX1" fmla="*/ 0 w 1302327"/>
              <a:gd name="connsiteY1" fmla="*/ 0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2327" h="568036">
                <a:moveTo>
                  <a:pt x="1302327" y="56803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reeform 67"/>
          <p:cNvSpPr/>
          <p:nvPr/>
        </p:nvSpPr>
        <p:spPr>
          <a:xfrm>
            <a:off x="3635896" y="4149080"/>
            <a:ext cx="105366" cy="1679135"/>
          </a:xfrm>
          <a:custGeom>
            <a:avLst/>
            <a:gdLst>
              <a:gd name="connsiteX0" fmla="*/ 0 w 249382"/>
              <a:gd name="connsiteY0" fmla="*/ 0 h 1607127"/>
              <a:gd name="connsiteX1" fmla="*/ 249382 w 249382"/>
              <a:gd name="connsiteY1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 h="1607127">
                <a:moveTo>
                  <a:pt x="0" y="0"/>
                </a:moveTo>
                <a:lnTo>
                  <a:pt x="249382" y="1607127"/>
                </a:lnTo>
              </a:path>
            </a:pathLst>
          </a:cu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Freeform 75"/>
          <p:cNvSpPr/>
          <p:nvPr/>
        </p:nvSpPr>
        <p:spPr>
          <a:xfrm>
            <a:off x="2477398" y="1974354"/>
            <a:ext cx="3158837" cy="151876"/>
          </a:xfrm>
          <a:custGeom>
            <a:avLst/>
            <a:gdLst>
              <a:gd name="connsiteX0" fmla="*/ 0 w 3158837"/>
              <a:gd name="connsiteY0" fmla="*/ 0 h 151876"/>
              <a:gd name="connsiteX1" fmla="*/ 2438400 w 3158837"/>
              <a:gd name="connsiteY1" fmla="*/ 138545 h 151876"/>
              <a:gd name="connsiteX2" fmla="*/ 3158837 w 3158837"/>
              <a:gd name="connsiteY2" fmla="*/ 138545 h 15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8837" h="151876">
                <a:moveTo>
                  <a:pt x="0" y="0"/>
                </a:moveTo>
                <a:lnTo>
                  <a:pt x="2438400" y="138545"/>
                </a:lnTo>
                <a:cubicBezTo>
                  <a:pt x="2964873" y="161636"/>
                  <a:pt x="3061855" y="150090"/>
                  <a:pt x="3158837" y="138545"/>
                </a:cubicBezTo>
              </a:path>
            </a:pathLst>
          </a:cu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reeform 85"/>
          <p:cNvSpPr/>
          <p:nvPr/>
        </p:nvSpPr>
        <p:spPr>
          <a:xfrm>
            <a:off x="3696598" y="1877372"/>
            <a:ext cx="1330037" cy="2272145"/>
          </a:xfrm>
          <a:custGeom>
            <a:avLst/>
            <a:gdLst>
              <a:gd name="connsiteX0" fmla="*/ 1191491 w 1191491"/>
              <a:gd name="connsiteY0" fmla="*/ 0 h 2036618"/>
              <a:gd name="connsiteX1" fmla="*/ 0 w 1191491"/>
              <a:gd name="connsiteY1" fmla="*/ 2036618 h 20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1491" h="2036618">
                <a:moveTo>
                  <a:pt x="1191491" y="0"/>
                </a:moveTo>
                <a:lnTo>
                  <a:pt x="0" y="2036618"/>
                </a:ln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33818" y="1908052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608214" y="410710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946162" y="472264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683918" y="700867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224245" y="53461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268997" y="23834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14882" y="2379364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913082" y="300836"/>
            <a:ext cx="827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chemeClr val="bg1">
                    <a:lumMod val="50000"/>
                  </a:schemeClr>
                </a:solidFill>
              </a:rPr>
              <a:t>Londres</a:t>
            </a:r>
            <a:endParaRPr lang="fr-FR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-23022" y="2101036"/>
            <a:ext cx="664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Rennes</a:t>
            </a:r>
            <a:endParaRPr lang="fr-FR" sz="1200" b="1" i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1115616" y="4581128"/>
            <a:ext cx="805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77" name="Ellipse 76"/>
          <p:cNvSpPr/>
          <p:nvPr/>
        </p:nvSpPr>
        <p:spPr>
          <a:xfrm>
            <a:off x="4858282" y="543825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3814364" y="5905085"/>
            <a:ext cx="85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1835696" y="1700808"/>
            <a:ext cx="642257" cy="315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Paris</a:t>
            </a:r>
            <a:endParaRPr lang="fr-FR" sz="1400" b="1" i="1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771800" y="836712"/>
            <a:ext cx="50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Lille</a:t>
            </a:r>
            <a:endParaRPr lang="fr-FR" sz="1400" b="1" i="1" dirty="0"/>
          </a:p>
        </p:txBody>
      </p:sp>
      <p:sp>
        <p:nvSpPr>
          <p:cNvPr id="108" name="ZoneTexte 107"/>
          <p:cNvSpPr txBox="1"/>
          <p:nvPr/>
        </p:nvSpPr>
        <p:spPr>
          <a:xfrm>
            <a:off x="3421834" y="398836"/>
            <a:ext cx="979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chemeClr val="bg1">
                    <a:lumMod val="50000"/>
                  </a:schemeClr>
                </a:solidFill>
              </a:rPr>
              <a:t>Bruxelles</a:t>
            </a:r>
            <a:endParaRPr lang="fr-FR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716016" y="2204864"/>
            <a:ext cx="1077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3707904" y="3861048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58" name="Ellipse 57"/>
          <p:cNvSpPr/>
          <p:nvPr/>
        </p:nvSpPr>
        <p:spPr>
          <a:xfrm>
            <a:off x="4835331" y="205069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reeform 51"/>
          <p:cNvSpPr/>
          <p:nvPr/>
        </p:nvSpPr>
        <p:spPr>
          <a:xfrm>
            <a:off x="5796136" y="35238"/>
            <a:ext cx="216024" cy="360040"/>
          </a:xfrm>
          <a:custGeom>
            <a:avLst/>
            <a:gdLst>
              <a:gd name="connsiteX0" fmla="*/ 0 w 1163782"/>
              <a:gd name="connsiteY0" fmla="*/ 0 h 2050472"/>
              <a:gd name="connsiteX1" fmla="*/ 1163782 w 1163782"/>
              <a:gd name="connsiteY1" fmla="*/ 2050472 h 2050472"/>
              <a:gd name="connsiteX2" fmla="*/ 1163782 w 1163782"/>
              <a:gd name="connsiteY2" fmla="*/ 2050472 h 205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3782" h="2050472">
                <a:moveTo>
                  <a:pt x="0" y="0"/>
                </a:moveTo>
                <a:lnTo>
                  <a:pt x="1163782" y="2050472"/>
                </a:lnTo>
                <a:lnTo>
                  <a:pt x="1163782" y="20504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2412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31829" y="0"/>
            <a:ext cx="29878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Naissance du TGV au début des années 80 : le TGV Sud Est</a:t>
            </a:r>
          </a:p>
          <a:p>
            <a:r>
              <a:rPr lang="fr-FR" sz="1400" dirty="0"/>
              <a:t>r</a:t>
            </a:r>
            <a:r>
              <a:rPr lang="fr-FR" sz="1400" dirty="0" smtClean="0"/>
              <a:t>elier les deux premières villes de France, </a:t>
            </a:r>
          </a:p>
          <a:p>
            <a:r>
              <a:rPr lang="fr-FR" sz="1400" dirty="0" smtClean="0"/>
              <a:t>rapprocher les grandes régions touristiques (Midi et Alpes) de la capitale.</a:t>
            </a:r>
            <a:endParaRPr lang="fr-FR" sz="1400" dirty="0"/>
          </a:p>
        </p:txBody>
      </p:sp>
      <p:sp>
        <p:nvSpPr>
          <p:cNvPr id="63" name="Freeform 62"/>
          <p:cNvSpPr/>
          <p:nvPr/>
        </p:nvSpPr>
        <p:spPr>
          <a:xfrm>
            <a:off x="5796136" y="1700808"/>
            <a:ext cx="360040" cy="288032"/>
          </a:xfrm>
          <a:custGeom>
            <a:avLst/>
            <a:gdLst>
              <a:gd name="connsiteX0" fmla="*/ 1357745 w 1357745"/>
              <a:gd name="connsiteY0" fmla="*/ 207819 h 207819"/>
              <a:gd name="connsiteX1" fmla="*/ 0 w 1357745"/>
              <a:gd name="connsiteY1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7745" h="207819">
                <a:moveTo>
                  <a:pt x="1357745" y="207819"/>
                </a:moveTo>
                <a:lnTo>
                  <a:pt x="0" y="0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extBox 79"/>
          <p:cNvSpPr txBox="1"/>
          <p:nvPr/>
        </p:nvSpPr>
        <p:spPr>
          <a:xfrm>
            <a:off x="6129702" y="1628800"/>
            <a:ext cx="2987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TGV Atlantique </a:t>
            </a:r>
            <a:r>
              <a:rPr lang="fr-FR" sz="1400" dirty="0" smtClean="0"/>
              <a:t>(milieu des années 80): </a:t>
            </a:r>
          </a:p>
          <a:p>
            <a:r>
              <a:rPr lang="fr-FR" sz="1400" dirty="0"/>
              <a:t>d</a:t>
            </a:r>
            <a:r>
              <a:rPr lang="fr-FR" sz="1400" dirty="0" smtClean="0"/>
              <a:t>ésenclaver l’Ouest </a:t>
            </a:r>
            <a:endParaRPr lang="fr-FR" sz="1400" dirty="0"/>
          </a:p>
        </p:txBody>
      </p:sp>
      <p:sp>
        <p:nvSpPr>
          <p:cNvPr id="81" name="Freeform 80"/>
          <p:cNvSpPr/>
          <p:nvPr/>
        </p:nvSpPr>
        <p:spPr>
          <a:xfrm rot="3100771">
            <a:off x="5811955" y="2568333"/>
            <a:ext cx="400409" cy="50671"/>
          </a:xfrm>
          <a:custGeom>
            <a:avLst/>
            <a:gdLst>
              <a:gd name="connsiteX0" fmla="*/ 0 w 512618"/>
              <a:gd name="connsiteY0" fmla="*/ 124691 h 124691"/>
              <a:gd name="connsiteX1" fmla="*/ 512618 w 512618"/>
              <a:gd name="connsiteY1" fmla="*/ 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2618" h="124691">
                <a:moveTo>
                  <a:pt x="0" y="124691"/>
                </a:moveTo>
                <a:lnTo>
                  <a:pt x="512618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extBox 81"/>
          <p:cNvSpPr txBox="1"/>
          <p:nvPr/>
        </p:nvSpPr>
        <p:spPr>
          <a:xfrm>
            <a:off x="6228184" y="2348880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TGV Nord</a:t>
            </a:r>
            <a:r>
              <a:rPr lang="fr-FR" sz="1400" dirty="0" smtClean="0"/>
              <a:t> (début des années 90): </a:t>
            </a:r>
          </a:p>
          <a:p>
            <a:r>
              <a:rPr lang="fr-FR" sz="1400" dirty="0"/>
              <a:t>r</a:t>
            </a:r>
            <a:r>
              <a:rPr lang="fr-FR" sz="1400" dirty="0" smtClean="0"/>
              <a:t>elier entre elles les grandes capitales européennes</a:t>
            </a:r>
            <a:endParaRPr lang="fr-FR" sz="1400" dirty="0"/>
          </a:p>
        </p:txBody>
      </p:sp>
      <p:sp>
        <p:nvSpPr>
          <p:cNvPr id="17" name="Equal 16"/>
          <p:cNvSpPr/>
          <p:nvPr/>
        </p:nvSpPr>
        <p:spPr>
          <a:xfrm rot="1445603">
            <a:off x="1920339" y="249640"/>
            <a:ext cx="405837" cy="501300"/>
          </a:xfrm>
          <a:prstGeom prst="mathEqual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Equal 82"/>
          <p:cNvSpPr/>
          <p:nvPr/>
        </p:nvSpPr>
        <p:spPr>
          <a:xfrm rot="1445603">
            <a:off x="5808771" y="2985944"/>
            <a:ext cx="405837" cy="501300"/>
          </a:xfrm>
          <a:prstGeom prst="mathEqual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00192" y="306896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Tunnel sous la Manche</a:t>
            </a:r>
            <a:endParaRPr lang="fr-FR" sz="1400" dirty="0"/>
          </a:p>
        </p:txBody>
      </p:sp>
      <p:sp>
        <p:nvSpPr>
          <p:cNvPr id="85" name="Freeform 84"/>
          <p:cNvSpPr/>
          <p:nvPr/>
        </p:nvSpPr>
        <p:spPr>
          <a:xfrm>
            <a:off x="5940152" y="3717032"/>
            <a:ext cx="288032" cy="360040"/>
          </a:xfrm>
          <a:custGeom>
            <a:avLst/>
            <a:gdLst>
              <a:gd name="connsiteX0" fmla="*/ 0 w 249382"/>
              <a:gd name="connsiteY0" fmla="*/ 0 h 1607127"/>
              <a:gd name="connsiteX1" fmla="*/ 249382 w 249382"/>
              <a:gd name="connsiteY1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 h="1607127">
                <a:moveTo>
                  <a:pt x="0" y="0"/>
                </a:moveTo>
                <a:lnTo>
                  <a:pt x="249382" y="1607127"/>
                </a:lnTo>
              </a:path>
            </a:pathLst>
          </a:cu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extBox 87"/>
          <p:cNvSpPr txBox="1"/>
          <p:nvPr/>
        </p:nvSpPr>
        <p:spPr>
          <a:xfrm>
            <a:off x="6300192" y="3645024"/>
            <a:ext cx="266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TGV Méditerranée </a:t>
            </a:r>
            <a:r>
              <a:rPr lang="fr-FR" sz="1400" dirty="0" smtClean="0"/>
              <a:t>(début des années 2000 ) :</a:t>
            </a:r>
          </a:p>
          <a:p>
            <a:r>
              <a:rPr lang="fr-FR" sz="1400" dirty="0"/>
              <a:t>r</a:t>
            </a:r>
            <a:r>
              <a:rPr lang="fr-FR" sz="1400" dirty="0" smtClean="0"/>
              <a:t>approcher davantage le midi de la capitale et du Nord de l’Europe,</a:t>
            </a:r>
          </a:p>
          <a:p>
            <a:r>
              <a:rPr lang="fr-FR" sz="1400" dirty="0"/>
              <a:t>r</a:t>
            </a:r>
            <a:r>
              <a:rPr lang="fr-FR" sz="1400" dirty="0" smtClean="0"/>
              <a:t>enforcer l’axe PLM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68144" y="4941168"/>
            <a:ext cx="432048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293813" y="4797152"/>
            <a:ext cx="28416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TGV Est </a:t>
            </a:r>
            <a:r>
              <a:rPr lang="fr-FR" sz="1400" dirty="0" smtClean="0"/>
              <a:t>(début des années 2000 ) :</a:t>
            </a:r>
          </a:p>
          <a:p>
            <a:r>
              <a:rPr lang="fr-FR" sz="1400" dirty="0" smtClean="0"/>
              <a:t>Ajouter « la pièce manquante » des points cardinaux du réseau GV</a:t>
            </a:r>
          </a:p>
          <a:p>
            <a:r>
              <a:rPr lang="fr-FR" sz="1400" dirty="0" smtClean="0"/>
              <a:t>Rapprocher les villes  allemandes de la capitale</a:t>
            </a:r>
          </a:p>
        </p:txBody>
      </p:sp>
      <p:sp>
        <p:nvSpPr>
          <p:cNvPr id="91" name="Freeform 90"/>
          <p:cNvSpPr/>
          <p:nvPr/>
        </p:nvSpPr>
        <p:spPr>
          <a:xfrm rot="16200000">
            <a:off x="5868143" y="6021289"/>
            <a:ext cx="343985" cy="343983"/>
          </a:xfrm>
          <a:custGeom>
            <a:avLst/>
            <a:gdLst>
              <a:gd name="connsiteX0" fmla="*/ 1191491 w 1191491"/>
              <a:gd name="connsiteY0" fmla="*/ 0 h 2036618"/>
              <a:gd name="connsiteX1" fmla="*/ 0 w 1191491"/>
              <a:gd name="connsiteY1" fmla="*/ 2036618 h 20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1491" h="2036618">
                <a:moveTo>
                  <a:pt x="1191491" y="0"/>
                </a:moveTo>
                <a:lnTo>
                  <a:pt x="0" y="2036618"/>
                </a:ln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TextBox 91"/>
          <p:cNvSpPr txBox="1"/>
          <p:nvPr/>
        </p:nvSpPr>
        <p:spPr>
          <a:xfrm>
            <a:off x="6317203" y="5935970"/>
            <a:ext cx="28416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TGV Rhin Rhône </a:t>
            </a:r>
            <a:r>
              <a:rPr lang="fr-FR" sz="1400" dirty="0" smtClean="0"/>
              <a:t>(début des années 2010)</a:t>
            </a:r>
          </a:p>
          <a:p>
            <a:r>
              <a:rPr lang="fr-FR" sz="1400" dirty="0" smtClean="0"/>
              <a:t>Liaison Nord Sud française et européenne sans passer par Paris</a:t>
            </a:r>
          </a:p>
        </p:txBody>
      </p:sp>
    </p:spTree>
    <p:extLst>
      <p:ext uri="{BB962C8B-B14F-4D97-AF65-F5344CB8AC3E}">
        <p14:creationId xmlns:p14="http://schemas.microsoft.com/office/powerpoint/2010/main" val="406432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3" grpId="0"/>
      <p:bldP spid="29" grpId="0" animBg="1"/>
      <p:bldP spid="39" grpId="0" animBg="1"/>
      <p:bldP spid="46" grpId="0" animBg="1"/>
      <p:bldP spid="66" grpId="0" animBg="1"/>
      <p:bldP spid="67" grpId="0" animBg="1"/>
      <p:bldP spid="68" grpId="0" animBg="1"/>
      <p:bldP spid="76" grpId="0" animBg="1"/>
      <p:bldP spid="86" grpId="0" animBg="1"/>
      <p:bldP spid="65" grpId="0"/>
      <p:bldP spid="70" grpId="0"/>
      <p:bldP spid="74" grpId="0"/>
      <p:bldP spid="79" grpId="0"/>
      <p:bldP spid="64" grpId="0"/>
      <p:bldP spid="107" grpId="0"/>
      <p:bldP spid="108" grpId="0"/>
      <p:bldP spid="71" grpId="0"/>
      <p:bldP spid="73" grpId="0"/>
      <p:bldP spid="52" grpId="0" animBg="1"/>
      <p:bldP spid="14" grpId="0" build="p"/>
      <p:bldP spid="63" grpId="0" animBg="1"/>
      <p:bldP spid="80" grpId="0" build="p"/>
      <p:bldP spid="81" grpId="0" animBg="1"/>
      <p:bldP spid="82" grpId="0" build="p"/>
      <p:bldP spid="17" grpId="0" animBg="1"/>
      <p:bldP spid="83" grpId="0" animBg="1"/>
      <p:bldP spid="84" grpId="0" build="p"/>
      <p:bldP spid="85" grpId="0" animBg="1"/>
      <p:bldP spid="88" grpId="0" build="p"/>
      <p:bldP spid="90" grpId="0" build="p"/>
      <p:bldP spid="91" grpId="0" animBg="1"/>
      <p:bldP spid="9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Ellipse 54"/>
          <p:cNvSpPr/>
          <p:nvPr/>
        </p:nvSpPr>
        <p:spPr>
          <a:xfrm>
            <a:off x="5220072" y="458112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979712" y="551723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707904" y="5805264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reeform 1"/>
          <p:cNvSpPr/>
          <p:nvPr/>
        </p:nvSpPr>
        <p:spPr>
          <a:xfrm>
            <a:off x="2483768" y="2060848"/>
            <a:ext cx="1205345" cy="2119745"/>
          </a:xfrm>
          <a:custGeom>
            <a:avLst/>
            <a:gdLst>
              <a:gd name="connsiteX0" fmla="*/ 0 w 1163782"/>
              <a:gd name="connsiteY0" fmla="*/ 0 h 2050472"/>
              <a:gd name="connsiteX1" fmla="*/ 1163782 w 1163782"/>
              <a:gd name="connsiteY1" fmla="*/ 2050472 h 2050472"/>
              <a:gd name="connsiteX2" fmla="*/ 1163782 w 1163782"/>
              <a:gd name="connsiteY2" fmla="*/ 2050472 h 205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3782" h="2050472">
                <a:moveTo>
                  <a:pt x="0" y="0"/>
                </a:moveTo>
                <a:lnTo>
                  <a:pt x="1163782" y="2050472"/>
                </a:lnTo>
                <a:lnTo>
                  <a:pt x="1163782" y="20504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251520" y="6521116"/>
            <a:ext cx="5330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La construction d’un espace des années 80 à nos jours : le réseau TGV</a:t>
            </a:r>
            <a:endParaRPr lang="fr-FR" sz="1400" b="1" dirty="0"/>
          </a:p>
        </p:txBody>
      </p:sp>
      <p:sp>
        <p:nvSpPr>
          <p:cNvPr id="29" name="Freeform 28"/>
          <p:cNvSpPr/>
          <p:nvPr/>
        </p:nvSpPr>
        <p:spPr>
          <a:xfrm>
            <a:off x="1036526" y="2085190"/>
            <a:ext cx="1343891" cy="2646218"/>
          </a:xfrm>
          <a:custGeom>
            <a:avLst/>
            <a:gdLst>
              <a:gd name="connsiteX0" fmla="*/ 803564 w 803564"/>
              <a:gd name="connsiteY0" fmla="*/ 0 h 1108364"/>
              <a:gd name="connsiteX1" fmla="*/ 0 w 803564"/>
              <a:gd name="connsiteY1" fmla="*/ 1108364 h 11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3564" h="1108364">
                <a:moveTo>
                  <a:pt x="803564" y="0"/>
                </a:moveTo>
                <a:lnTo>
                  <a:pt x="0" y="1108364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reeform 38"/>
          <p:cNvSpPr/>
          <p:nvPr/>
        </p:nvSpPr>
        <p:spPr>
          <a:xfrm>
            <a:off x="579326" y="2473117"/>
            <a:ext cx="1482436" cy="263237"/>
          </a:xfrm>
          <a:custGeom>
            <a:avLst/>
            <a:gdLst>
              <a:gd name="connsiteX0" fmla="*/ 1357745 w 1357745"/>
              <a:gd name="connsiteY0" fmla="*/ 207819 h 207819"/>
              <a:gd name="connsiteX1" fmla="*/ 0 w 1357745"/>
              <a:gd name="connsiteY1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7745" h="207819">
                <a:moveTo>
                  <a:pt x="1357745" y="207819"/>
                </a:moveTo>
                <a:lnTo>
                  <a:pt x="0" y="0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reeform 45"/>
          <p:cNvSpPr/>
          <p:nvPr/>
        </p:nvSpPr>
        <p:spPr>
          <a:xfrm>
            <a:off x="2449689" y="796717"/>
            <a:ext cx="277091" cy="1191491"/>
          </a:xfrm>
          <a:custGeom>
            <a:avLst/>
            <a:gdLst>
              <a:gd name="connsiteX0" fmla="*/ 0 w 277091"/>
              <a:gd name="connsiteY0" fmla="*/ 1191491 h 1191491"/>
              <a:gd name="connsiteX1" fmla="*/ 277091 w 277091"/>
              <a:gd name="connsiteY1" fmla="*/ 0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091" h="1191491">
                <a:moveTo>
                  <a:pt x="0" y="1191491"/>
                </a:moveTo>
                <a:lnTo>
                  <a:pt x="277091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reeform 65"/>
          <p:cNvSpPr/>
          <p:nvPr/>
        </p:nvSpPr>
        <p:spPr>
          <a:xfrm>
            <a:off x="2726780" y="588899"/>
            <a:ext cx="512618" cy="124691"/>
          </a:xfrm>
          <a:custGeom>
            <a:avLst/>
            <a:gdLst>
              <a:gd name="connsiteX0" fmla="*/ 0 w 512618"/>
              <a:gd name="connsiteY0" fmla="*/ 124691 h 124691"/>
              <a:gd name="connsiteX1" fmla="*/ 512618 w 512618"/>
              <a:gd name="connsiteY1" fmla="*/ 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2618" h="124691">
                <a:moveTo>
                  <a:pt x="0" y="124691"/>
                </a:moveTo>
                <a:lnTo>
                  <a:pt x="512618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reeform 66"/>
          <p:cNvSpPr/>
          <p:nvPr/>
        </p:nvSpPr>
        <p:spPr>
          <a:xfrm>
            <a:off x="1403648" y="188640"/>
            <a:ext cx="1302327" cy="568036"/>
          </a:xfrm>
          <a:custGeom>
            <a:avLst/>
            <a:gdLst>
              <a:gd name="connsiteX0" fmla="*/ 1302327 w 1302327"/>
              <a:gd name="connsiteY0" fmla="*/ 568036 h 568036"/>
              <a:gd name="connsiteX1" fmla="*/ 0 w 1302327"/>
              <a:gd name="connsiteY1" fmla="*/ 0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2327" h="568036">
                <a:moveTo>
                  <a:pt x="1302327" y="56803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reeform 67"/>
          <p:cNvSpPr/>
          <p:nvPr/>
        </p:nvSpPr>
        <p:spPr>
          <a:xfrm>
            <a:off x="3635896" y="4149080"/>
            <a:ext cx="105366" cy="1679135"/>
          </a:xfrm>
          <a:custGeom>
            <a:avLst/>
            <a:gdLst>
              <a:gd name="connsiteX0" fmla="*/ 0 w 249382"/>
              <a:gd name="connsiteY0" fmla="*/ 0 h 1607127"/>
              <a:gd name="connsiteX1" fmla="*/ 249382 w 249382"/>
              <a:gd name="connsiteY1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 h="1607127">
                <a:moveTo>
                  <a:pt x="0" y="0"/>
                </a:moveTo>
                <a:lnTo>
                  <a:pt x="249382" y="1607127"/>
                </a:lnTo>
              </a:path>
            </a:pathLst>
          </a:cu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Freeform 75"/>
          <p:cNvSpPr/>
          <p:nvPr/>
        </p:nvSpPr>
        <p:spPr>
          <a:xfrm>
            <a:off x="2477398" y="1974354"/>
            <a:ext cx="3158837" cy="151876"/>
          </a:xfrm>
          <a:custGeom>
            <a:avLst/>
            <a:gdLst>
              <a:gd name="connsiteX0" fmla="*/ 0 w 3158837"/>
              <a:gd name="connsiteY0" fmla="*/ 0 h 151876"/>
              <a:gd name="connsiteX1" fmla="*/ 2438400 w 3158837"/>
              <a:gd name="connsiteY1" fmla="*/ 138545 h 151876"/>
              <a:gd name="connsiteX2" fmla="*/ 3158837 w 3158837"/>
              <a:gd name="connsiteY2" fmla="*/ 138545 h 15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8837" h="151876">
                <a:moveTo>
                  <a:pt x="0" y="0"/>
                </a:moveTo>
                <a:lnTo>
                  <a:pt x="2438400" y="138545"/>
                </a:lnTo>
                <a:cubicBezTo>
                  <a:pt x="2964873" y="161636"/>
                  <a:pt x="3061855" y="150090"/>
                  <a:pt x="3158837" y="138545"/>
                </a:cubicBezTo>
              </a:path>
            </a:pathLst>
          </a:cu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reeform 85"/>
          <p:cNvSpPr/>
          <p:nvPr/>
        </p:nvSpPr>
        <p:spPr>
          <a:xfrm>
            <a:off x="3696598" y="1877372"/>
            <a:ext cx="1330037" cy="2272145"/>
          </a:xfrm>
          <a:custGeom>
            <a:avLst/>
            <a:gdLst>
              <a:gd name="connsiteX0" fmla="*/ 1191491 w 1191491"/>
              <a:gd name="connsiteY0" fmla="*/ 0 h 2036618"/>
              <a:gd name="connsiteX1" fmla="*/ 0 w 1191491"/>
              <a:gd name="connsiteY1" fmla="*/ 2036618 h 20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1491" h="2036618">
                <a:moveTo>
                  <a:pt x="1191491" y="0"/>
                </a:moveTo>
                <a:lnTo>
                  <a:pt x="0" y="2036618"/>
                </a:ln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reeform 86"/>
          <p:cNvSpPr/>
          <p:nvPr/>
        </p:nvSpPr>
        <p:spPr>
          <a:xfrm>
            <a:off x="579326" y="4814536"/>
            <a:ext cx="387927" cy="914400"/>
          </a:xfrm>
          <a:custGeom>
            <a:avLst/>
            <a:gdLst>
              <a:gd name="connsiteX0" fmla="*/ 387927 w 387927"/>
              <a:gd name="connsiteY0" fmla="*/ 0 h 914400"/>
              <a:gd name="connsiteX1" fmla="*/ 0 w 387927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7927" h="914400">
                <a:moveTo>
                  <a:pt x="387927" y="0"/>
                </a:moveTo>
                <a:lnTo>
                  <a:pt x="0" y="914400"/>
                </a:lnTo>
              </a:path>
            </a:pathLst>
          </a:cu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Freeform 101"/>
          <p:cNvSpPr/>
          <p:nvPr/>
        </p:nvSpPr>
        <p:spPr>
          <a:xfrm>
            <a:off x="3655035" y="4149517"/>
            <a:ext cx="1634836" cy="471055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reeform 109"/>
          <p:cNvSpPr/>
          <p:nvPr/>
        </p:nvSpPr>
        <p:spPr>
          <a:xfrm flipV="1">
            <a:off x="3851920" y="5445224"/>
            <a:ext cx="1302327" cy="415635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Freeform 110"/>
          <p:cNvSpPr/>
          <p:nvPr/>
        </p:nvSpPr>
        <p:spPr>
          <a:xfrm>
            <a:off x="1036526" y="4828390"/>
            <a:ext cx="914400" cy="762000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33818" y="1908052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608214" y="410710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946162" y="472264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683918" y="700867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224245" y="53461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268997" y="23834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14882" y="2379364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913082" y="300836"/>
            <a:ext cx="827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chemeClr val="bg1">
                    <a:lumMod val="50000"/>
                  </a:schemeClr>
                </a:solidFill>
              </a:rPr>
              <a:t>Londres</a:t>
            </a:r>
            <a:endParaRPr lang="fr-FR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85490" y="5125372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Nice</a:t>
            </a:r>
            <a:endParaRPr lang="fr-FR" sz="1200" b="1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-23022" y="2101036"/>
            <a:ext cx="664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Rennes</a:t>
            </a:r>
            <a:endParaRPr lang="fr-FR" sz="1200" b="1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4860032" y="4725144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>
                    <a:lumMod val="50000"/>
                  </a:schemeClr>
                </a:solidFill>
              </a:rPr>
              <a:t>Turin</a:t>
            </a:r>
            <a:endParaRPr lang="fr-FR" sz="1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115616" y="4581128"/>
            <a:ext cx="805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1974677" y="5339029"/>
            <a:ext cx="881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77" name="Ellipse 76"/>
          <p:cNvSpPr/>
          <p:nvPr/>
        </p:nvSpPr>
        <p:spPr>
          <a:xfrm>
            <a:off x="4858282" y="543825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3814364" y="5905085"/>
            <a:ext cx="85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1835696" y="1700808"/>
            <a:ext cx="642257" cy="315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Paris</a:t>
            </a:r>
            <a:endParaRPr lang="fr-FR" sz="1400" b="1" i="1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771800" y="836712"/>
            <a:ext cx="50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Lille</a:t>
            </a:r>
            <a:endParaRPr lang="fr-FR" sz="1400" b="1" i="1" dirty="0"/>
          </a:p>
        </p:txBody>
      </p:sp>
      <p:sp>
        <p:nvSpPr>
          <p:cNvPr id="108" name="ZoneTexte 107"/>
          <p:cNvSpPr txBox="1"/>
          <p:nvPr/>
        </p:nvSpPr>
        <p:spPr>
          <a:xfrm>
            <a:off x="3421834" y="398836"/>
            <a:ext cx="979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chemeClr val="bg1">
                    <a:lumMod val="50000"/>
                  </a:schemeClr>
                </a:solidFill>
              </a:rPr>
              <a:t>Bruxelles</a:t>
            </a:r>
            <a:endParaRPr lang="fr-FR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716016" y="2204864"/>
            <a:ext cx="1077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3707904" y="3861048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58" name="Ellipse 57"/>
          <p:cNvSpPr/>
          <p:nvPr/>
        </p:nvSpPr>
        <p:spPr>
          <a:xfrm>
            <a:off x="4835331" y="205069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2412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qual 16"/>
          <p:cNvSpPr/>
          <p:nvPr/>
        </p:nvSpPr>
        <p:spPr>
          <a:xfrm rot="1445603">
            <a:off x="1920339" y="249640"/>
            <a:ext cx="405837" cy="501300"/>
          </a:xfrm>
          <a:prstGeom prst="mathEqual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31829" y="0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 réseau en devenir : les LGV en projet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9544" y="548680"/>
            <a:ext cx="3275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Desservir de nouvelles grandes villes de province</a:t>
            </a:r>
          </a:p>
          <a:p>
            <a:r>
              <a:rPr lang="fr-FR" sz="1400" dirty="0"/>
              <a:t>Renforcer le rôle de carrefour de certaines villes de province</a:t>
            </a:r>
          </a:p>
          <a:p>
            <a:r>
              <a:rPr lang="fr-FR" sz="1400" dirty="0"/>
              <a:t>Développer les liaisons européennes (en particulier avec l’Europe du Sud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796136" y="2996952"/>
            <a:ext cx="3347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BILAN</a:t>
            </a:r>
          </a:p>
          <a:p>
            <a:r>
              <a:rPr lang="fr-FR" u="sng" dirty="0" smtClean="0">
                <a:solidFill>
                  <a:schemeClr val="bg1">
                    <a:lumMod val="50000"/>
                  </a:schemeClr>
                </a:solidFill>
              </a:rPr>
              <a:t>Un constat majeur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un réseau construit essentiellement autour de la capitale</a:t>
            </a:r>
          </a:p>
          <a:p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u="sng" dirty="0" smtClean="0">
                <a:solidFill>
                  <a:schemeClr val="bg1">
                    <a:lumMod val="50000"/>
                  </a:schemeClr>
                </a:solidFill>
              </a:rPr>
              <a:t>Des principes directeurs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 renforcer les grands pôles et axes du territoire (PLM),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 atténuer des déséquilibre s (Atlantique, Rhin Rhône)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 mieux intégrer l’espace français dans l’espace européen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9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102" grpId="0" animBg="1"/>
      <p:bldP spid="110" grpId="0" animBg="1"/>
      <p:bldP spid="111" grpId="0" animBg="1"/>
      <p:bldP spid="69" grpId="0"/>
      <p:bldP spid="72" grpId="0"/>
      <p:bldP spid="75" grpId="0"/>
      <p:bldP spid="93" grpId="0" build="p"/>
      <p:bldP spid="27" grpId="0" build="p"/>
      <p:bldP spid="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Ellipse 54"/>
          <p:cNvSpPr/>
          <p:nvPr/>
        </p:nvSpPr>
        <p:spPr>
          <a:xfrm>
            <a:off x="5220072" y="458112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979712" y="551723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707904" y="5805264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reeform 1"/>
          <p:cNvSpPr/>
          <p:nvPr/>
        </p:nvSpPr>
        <p:spPr>
          <a:xfrm>
            <a:off x="2483768" y="2060848"/>
            <a:ext cx="1205345" cy="2119745"/>
          </a:xfrm>
          <a:custGeom>
            <a:avLst/>
            <a:gdLst>
              <a:gd name="connsiteX0" fmla="*/ 0 w 1163782"/>
              <a:gd name="connsiteY0" fmla="*/ 0 h 2050472"/>
              <a:gd name="connsiteX1" fmla="*/ 1163782 w 1163782"/>
              <a:gd name="connsiteY1" fmla="*/ 2050472 h 2050472"/>
              <a:gd name="connsiteX2" fmla="*/ 1163782 w 1163782"/>
              <a:gd name="connsiteY2" fmla="*/ 2050472 h 205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3782" h="2050472">
                <a:moveTo>
                  <a:pt x="0" y="0"/>
                </a:moveTo>
                <a:lnTo>
                  <a:pt x="1163782" y="2050472"/>
                </a:lnTo>
                <a:lnTo>
                  <a:pt x="1163782" y="20504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251520" y="6521116"/>
            <a:ext cx="5330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La construction d’un espace des années 80 à nos jours : le réseau TGV</a:t>
            </a:r>
            <a:endParaRPr lang="fr-FR" sz="1400" b="1" dirty="0"/>
          </a:p>
        </p:txBody>
      </p:sp>
      <p:sp>
        <p:nvSpPr>
          <p:cNvPr id="29" name="Freeform 28"/>
          <p:cNvSpPr/>
          <p:nvPr/>
        </p:nvSpPr>
        <p:spPr>
          <a:xfrm>
            <a:off x="1036526" y="2085190"/>
            <a:ext cx="1343891" cy="2646218"/>
          </a:xfrm>
          <a:custGeom>
            <a:avLst/>
            <a:gdLst>
              <a:gd name="connsiteX0" fmla="*/ 803564 w 803564"/>
              <a:gd name="connsiteY0" fmla="*/ 0 h 1108364"/>
              <a:gd name="connsiteX1" fmla="*/ 0 w 803564"/>
              <a:gd name="connsiteY1" fmla="*/ 1108364 h 11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3564" h="1108364">
                <a:moveTo>
                  <a:pt x="803564" y="0"/>
                </a:moveTo>
                <a:lnTo>
                  <a:pt x="0" y="1108364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reeform 38"/>
          <p:cNvSpPr/>
          <p:nvPr/>
        </p:nvSpPr>
        <p:spPr>
          <a:xfrm>
            <a:off x="579326" y="2473117"/>
            <a:ext cx="1482436" cy="263237"/>
          </a:xfrm>
          <a:custGeom>
            <a:avLst/>
            <a:gdLst>
              <a:gd name="connsiteX0" fmla="*/ 1357745 w 1357745"/>
              <a:gd name="connsiteY0" fmla="*/ 207819 h 207819"/>
              <a:gd name="connsiteX1" fmla="*/ 0 w 1357745"/>
              <a:gd name="connsiteY1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7745" h="207819">
                <a:moveTo>
                  <a:pt x="1357745" y="207819"/>
                </a:moveTo>
                <a:lnTo>
                  <a:pt x="0" y="0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reeform 45"/>
          <p:cNvSpPr/>
          <p:nvPr/>
        </p:nvSpPr>
        <p:spPr>
          <a:xfrm>
            <a:off x="2449689" y="796717"/>
            <a:ext cx="277091" cy="1191491"/>
          </a:xfrm>
          <a:custGeom>
            <a:avLst/>
            <a:gdLst>
              <a:gd name="connsiteX0" fmla="*/ 0 w 277091"/>
              <a:gd name="connsiteY0" fmla="*/ 1191491 h 1191491"/>
              <a:gd name="connsiteX1" fmla="*/ 277091 w 277091"/>
              <a:gd name="connsiteY1" fmla="*/ 0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091" h="1191491">
                <a:moveTo>
                  <a:pt x="0" y="1191491"/>
                </a:moveTo>
                <a:lnTo>
                  <a:pt x="277091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reeform 65"/>
          <p:cNvSpPr/>
          <p:nvPr/>
        </p:nvSpPr>
        <p:spPr>
          <a:xfrm>
            <a:off x="2726780" y="588899"/>
            <a:ext cx="512618" cy="124691"/>
          </a:xfrm>
          <a:custGeom>
            <a:avLst/>
            <a:gdLst>
              <a:gd name="connsiteX0" fmla="*/ 0 w 512618"/>
              <a:gd name="connsiteY0" fmla="*/ 124691 h 124691"/>
              <a:gd name="connsiteX1" fmla="*/ 512618 w 512618"/>
              <a:gd name="connsiteY1" fmla="*/ 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2618" h="124691">
                <a:moveTo>
                  <a:pt x="0" y="124691"/>
                </a:moveTo>
                <a:lnTo>
                  <a:pt x="512618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reeform 66"/>
          <p:cNvSpPr/>
          <p:nvPr/>
        </p:nvSpPr>
        <p:spPr>
          <a:xfrm>
            <a:off x="1403648" y="188640"/>
            <a:ext cx="1302327" cy="568036"/>
          </a:xfrm>
          <a:custGeom>
            <a:avLst/>
            <a:gdLst>
              <a:gd name="connsiteX0" fmla="*/ 1302327 w 1302327"/>
              <a:gd name="connsiteY0" fmla="*/ 568036 h 568036"/>
              <a:gd name="connsiteX1" fmla="*/ 0 w 1302327"/>
              <a:gd name="connsiteY1" fmla="*/ 0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2327" h="568036">
                <a:moveTo>
                  <a:pt x="1302327" y="56803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reeform 67"/>
          <p:cNvSpPr/>
          <p:nvPr/>
        </p:nvSpPr>
        <p:spPr>
          <a:xfrm>
            <a:off x="3635896" y="4149080"/>
            <a:ext cx="105366" cy="1679135"/>
          </a:xfrm>
          <a:custGeom>
            <a:avLst/>
            <a:gdLst>
              <a:gd name="connsiteX0" fmla="*/ 0 w 249382"/>
              <a:gd name="connsiteY0" fmla="*/ 0 h 1607127"/>
              <a:gd name="connsiteX1" fmla="*/ 249382 w 249382"/>
              <a:gd name="connsiteY1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 h="1607127">
                <a:moveTo>
                  <a:pt x="0" y="0"/>
                </a:moveTo>
                <a:lnTo>
                  <a:pt x="249382" y="1607127"/>
                </a:lnTo>
              </a:path>
            </a:pathLst>
          </a:cu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Freeform 75"/>
          <p:cNvSpPr/>
          <p:nvPr/>
        </p:nvSpPr>
        <p:spPr>
          <a:xfrm>
            <a:off x="2477398" y="1974354"/>
            <a:ext cx="3158837" cy="151876"/>
          </a:xfrm>
          <a:custGeom>
            <a:avLst/>
            <a:gdLst>
              <a:gd name="connsiteX0" fmla="*/ 0 w 3158837"/>
              <a:gd name="connsiteY0" fmla="*/ 0 h 151876"/>
              <a:gd name="connsiteX1" fmla="*/ 2438400 w 3158837"/>
              <a:gd name="connsiteY1" fmla="*/ 138545 h 151876"/>
              <a:gd name="connsiteX2" fmla="*/ 3158837 w 3158837"/>
              <a:gd name="connsiteY2" fmla="*/ 138545 h 15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8837" h="151876">
                <a:moveTo>
                  <a:pt x="0" y="0"/>
                </a:moveTo>
                <a:lnTo>
                  <a:pt x="2438400" y="138545"/>
                </a:lnTo>
                <a:cubicBezTo>
                  <a:pt x="2964873" y="161636"/>
                  <a:pt x="3061855" y="150090"/>
                  <a:pt x="3158837" y="138545"/>
                </a:cubicBezTo>
              </a:path>
            </a:pathLst>
          </a:cu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reeform 85"/>
          <p:cNvSpPr/>
          <p:nvPr/>
        </p:nvSpPr>
        <p:spPr>
          <a:xfrm>
            <a:off x="3696598" y="1877372"/>
            <a:ext cx="1330037" cy="2272145"/>
          </a:xfrm>
          <a:custGeom>
            <a:avLst/>
            <a:gdLst>
              <a:gd name="connsiteX0" fmla="*/ 1191491 w 1191491"/>
              <a:gd name="connsiteY0" fmla="*/ 0 h 2036618"/>
              <a:gd name="connsiteX1" fmla="*/ 0 w 1191491"/>
              <a:gd name="connsiteY1" fmla="*/ 2036618 h 20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1491" h="2036618">
                <a:moveTo>
                  <a:pt x="1191491" y="0"/>
                </a:moveTo>
                <a:lnTo>
                  <a:pt x="0" y="2036618"/>
                </a:ln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reeform 86"/>
          <p:cNvSpPr/>
          <p:nvPr/>
        </p:nvSpPr>
        <p:spPr>
          <a:xfrm>
            <a:off x="579326" y="4814536"/>
            <a:ext cx="387927" cy="914400"/>
          </a:xfrm>
          <a:custGeom>
            <a:avLst/>
            <a:gdLst>
              <a:gd name="connsiteX0" fmla="*/ 387927 w 387927"/>
              <a:gd name="connsiteY0" fmla="*/ 0 h 914400"/>
              <a:gd name="connsiteX1" fmla="*/ 0 w 387927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7927" h="914400">
                <a:moveTo>
                  <a:pt x="387927" y="0"/>
                </a:moveTo>
                <a:lnTo>
                  <a:pt x="0" y="914400"/>
                </a:lnTo>
              </a:path>
            </a:pathLst>
          </a:cu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Freeform 101"/>
          <p:cNvSpPr/>
          <p:nvPr/>
        </p:nvSpPr>
        <p:spPr>
          <a:xfrm>
            <a:off x="3655035" y="4149517"/>
            <a:ext cx="1634836" cy="471055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reeform 109"/>
          <p:cNvSpPr/>
          <p:nvPr/>
        </p:nvSpPr>
        <p:spPr>
          <a:xfrm flipV="1">
            <a:off x="3851920" y="5445224"/>
            <a:ext cx="1302327" cy="415635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Freeform 110"/>
          <p:cNvSpPr/>
          <p:nvPr/>
        </p:nvSpPr>
        <p:spPr>
          <a:xfrm>
            <a:off x="1036526" y="4828390"/>
            <a:ext cx="914400" cy="762000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33818" y="1908052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608214" y="410710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946162" y="472264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683918" y="700867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224245" y="53461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268997" y="23834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14882" y="2379364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913082" y="300836"/>
            <a:ext cx="827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chemeClr val="bg1">
                    <a:lumMod val="50000"/>
                  </a:schemeClr>
                </a:solidFill>
              </a:rPr>
              <a:t>Londres</a:t>
            </a:r>
            <a:endParaRPr lang="fr-FR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85490" y="5125372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Nice</a:t>
            </a:r>
            <a:endParaRPr lang="fr-FR" sz="1200" b="1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-23022" y="2101036"/>
            <a:ext cx="664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Rennes</a:t>
            </a:r>
            <a:endParaRPr lang="fr-FR" sz="1200" b="1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4860032" y="4725144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>
                    <a:lumMod val="50000"/>
                  </a:schemeClr>
                </a:solidFill>
              </a:rPr>
              <a:t>Turin</a:t>
            </a:r>
            <a:endParaRPr lang="fr-FR" sz="1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115616" y="4581128"/>
            <a:ext cx="805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1974677" y="5339029"/>
            <a:ext cx="881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77" name="Ellipse 76"/>
          <p:cNvSpPr/>
          <p:nvPr/>
        </p:nvSpPr>
        <p:spPr>
          <a:xfrm>
            <a:off x="4858282" y="543825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3814364" y="5905085"/>
            <a:ext cx="85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1835696" y="1700808"/>
            <a:ext cx="642257" cy="315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Paris</a:t>
            </a:r>
            <a:endParaRPr lang="fr-FR" sz="1400" b="1" i="1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771800" y="836712"/>
            <a:ext cx="50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Lille</a:t>
            </a:r>
            <a:endParaRPr lang="fr-FR" sz="1400" b="1" i="1" dirty="0"/>
          </a:p>
        </p:txBody>
      </p:sp>
      <p:sp>
        <p:nvSpPr>
          <p:cNvPr id="108" name="ZoneTexte 107"/>
          <p:cNvSpPr txBox="1"/>
          <p:nvPr/>
        </p:nvSpPr>
        <p:spPr>
          <a:xfrm>
            <a:off x="3421834" y="398836"/>
            <a:ext cx="979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chemeClr val="bg1">
                    <a:lumMod val="50000"/>
                  </a:schemeClr>
                </a:solidFill>
              </a:rPr>
              <a:t>Bruxelles</a:t>
            </a:r>
            <a:endParaRPr lang="fr-FR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716016" y="2204864"/>
            <a:ext cx="1077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3851920" y="3861048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58" name="Ellipse 57"/>
          <p:cNvSpPr/>
          <p:nvPr/>
        </p:nvSpPr>
        <p:spPr>
          <a:xfrm>
            <a:off x="4835331" y="205069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2412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qual 16"/>
          <p:cNvSpPr/>
          <p:nvPr/>
        </p:nvSpPr>
        <p:spPr>
          <a:xfrm rot="1445603">
            <a:off x="1920339" y="249640"/>
            <a:ext cx="405837" cy="501300"/>
          </a:xfrm>
          <a:prstGeom prst="mathEqual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31829" y="0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 réseau en devenir : les LGV en projet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9544" y="548680"/>
            <a:ext cx="3275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Desservir de nouvelles grandes villes de province</a:t>
            </a:r>
          </a:p>
          <a:p>
            <a:r>
              <a:rPr lang="fr-FR" sz="1400" dirty="0"/>
              <a:t>Renforcer le rôle de carrefour de certaines villes de province</a:t>
            </a:r>
          </a:p>
          <a:p>
            <a:r>
              <a:rPr lang="fr-FR" sz="1400" dirty="0"/>
              <a:t>Développer les liaisons européennes (en particulier avec l’Europe du Sud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796136" y="2996952"/>
            <a:ext cx="3347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BILAN</a:t>
            </a:r>
          </a:p>
          <a:p>
            <a:r>
              <a:rPr lang="fr-FR" u="sng" dirty="0" smtClean="0">
                <a:solidFill>
                  <a:schemeClr val="bg1">
                    <a:lumMod val="50000"/>
                  </a:schemeClr>
                </a:solidFill>
              </a:rPr>
              <a:t>Un constat majeur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un réseau construit essentiellement autour de la capitale</a:t>
            </a:r>
          </a:p>
          <a:p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u="sng" dirty="0" smtClean="0">
                <a:solidFill>
                  <a:schemeClr val="bg1">
                    <a:lumMod val="50000"/>
                  </a:schemeClr>
                </a:solidFill>
              </a:rPr>
              <a:t>Des principes directeurs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 renforcer les grands pôles et axes du territoire (PLM),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 atténuer des déséquilibre s (Atlantique, Rhin Rhône)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- mieux intégrer l’espace français dans l’espace européen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0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102" grpId="0" animBg="1"/>
      <p:bldP spid="110" grpId="0" animBg="1"/>
      <p:bldP spid="111" grpId="0" animBg="1"/>
      <p:bldP spid="69" grpId="0"/>
      <p:bldP spid="72" grpId="0"/>
      <p:bldP spid="75" grpId="0"/>
      <p:bldP spid="93" grpId="0" build="p"/>
      <p:bldP spid="27" grpId="0" build="p"/>
      <p:bldP spid="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007570" y="217783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45396" y="84433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472456" y="2011880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78458" y="25350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431184" y="68717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469034" y="2013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64734" y="462575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111846" y="48495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088159" y="56973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055071" y="590687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036146" y="55830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746852" y="421093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49713" y="460170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064514" y="564586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084800" y="4826471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822556" y="80469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4362883" y="63844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407635" y="127662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1653520" y="248319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96920" y="554207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038977" y="586865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reeform 1"/>
          <p:cNvSpPr/>
          <p:nvPr/>
        </p:nvSpPr>
        <p:spPr>
          <a:xfrm>
            <a:off x="3574473" y="2133600"/>
            <a:ext cx="1205345" cy="2119745"/>
          </a:xfrm>
          <a:custGeom>
            <a:avLst/>
            <a:gdLst>
              <a:gd name="connsiteX0" fmla="*/ 0 w 1163782"/>
              <a:gd name="connsiteY0" fmla="*/ 0 h 2050472"/>
              <a:gd name="connsiteX1" fmla="*/ 1163782 w 1163782"/>
              <a:gd name="connsiteY1" fmla="*/ 2050472 h 2050472"/>
              <a:gd name="connsiteX2" fmla="*/ 1163782 w 1163782"/>
              <a:gd name="connsiteY2" fmla="*/ 2050472 h 205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3782" h="2050472">
                <a:moveTo>
                  <a:pt x="0" y="0"/>
                </a:moveTo>
                <a:lnTo>
                  <a:pt x="1163782" y="2050472"/>
                </a:lnTo>
                <a:lnTo>
                  <a:pt x="1163782" y="20504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reeform 28"/>
          <p:cNvSpPr/>
          <p:nvPr/>
        </p:nvSpPr>
        <p:spPr>
          <a:xfrm>
            <a:off x="2175164" y="2189018"/>
            <a:ext cx="1343891" cy="2646218"/>
          </a:xfrm>
          <a:custGeom>
            <a:avLst/>
            <a:gdLst>
              <a:gd name="connsiteX0" fmla="*/ 803564 w 803564"/>
              <a:gd name="connsiteY0" fmla="*/ 0 h 1108364"/>
              <a:gd name="connsiteX1" fmla="*/ 0 w 803564"/>
              <a:gd name="connsiteY1" fmla="*/ 1108364 h 11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3564" h="1108364">
                <a:moveTo>
                  <a:pt x="803564" y="0"/>
                </a:moveTo>
                <a:lnTo>
                  <a:pt x="0" y="1108364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reeform 38"/>
          <p:cNvSpPr/>
          <p:nvPr/>
        </p:nvSpPr>
        <p:spPr>
          <a:xfrm>
            <a:off x="1717964" y="2576945"/>
            <a:ext cx="1482436" cy="263237"/>
          </a:xfrm>
          <a:custGeom>
            <a:avLst/>
            <a:gdLst>
              <a:gd name="connsiteX0" fmla="*/ 1357745 w 1357745"/>
              <a:gd name="connsiteY0" fmla="*/ 207819 h 207819"/>
              <a:gd name="connsiteX1" fmla="*/ 0 w 1357745"/>
              <a:gd name="connsiteY1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7745" h="207819">
                <a:moveTo>
                  <a:pt x="1357745" y="207819"/>
                </a:moveTo>
                <a:lnTo>
                  <a:pt x="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reeform 45"/>
          <p:cNvSpPr/>
          <p:nvPr/>
        </p:nvSpPr>
        <p:spPr>
          <a:xfrm>
            <a:off x="3588327" y="900545"/>
            <a:ext cx="277091" cy="1191491"/>
          </a:xfrm>
          <a:custGeom>
            <a:avLst/>
            <a:gdLst>
              <a:gd name="connsiteX0" fmla="*/ 0 w 277091"/>
              <a:gd name="connsiteY0" fmla="*/ 1191491 h 1191491"/>
              <a:gd name="connsiteX1" fmla="*/ 277091 w 277091"/>
              <a:gd name="connsiteY1" fmla="*/ 0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091" h="1191491">
                <a:moveTo>
                  <a:pt x="0" y="1191491"/>
                </a:moveTo>
                <a:lnTo>
                  <a:pt x="277091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reeform 65"/>
          <p:cNvSpPr/>
          <p:nvPr/>
        </p:nvSpPr>
        <p:spPr>
          <a:xfrm>
            <a:off x="3865418" y="692727"/>
            <a:ext cx="512618" cy="124691"/>
          </a:xfrm>
          <a:custGeom>
            <a:avLst/>
            <a:gdLst>
              <a:gd name="connsiteX0" fmla="*/ 0 w 512618"/>
              <a:gd name="connsiteY0" fmla="*/ 124691 h 124691"/>
              <a:gd name="connsiteX1" fmla="*/ 512618 w 512618"/>
              <a:gd name="connsiteY1" fmla="*/ 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2618" h="124691">
                <a:moveTo>
                  <a:pt x="0" y="124691"/>
                </a:moveTo>
                <a:lnTo>
                  <a:pt x="512618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reeform 66"/>
          <p:cNvSpPr/>
          <p:nvPr/>
        </p:nvSpPr>
        <p:spPr>
          <a:xfrm>
            <a:off x="2563091" y="277091"/>
            <a:ext cx="1302327" cy="568036"/>
          </a:xfrm>
          <a:custGeom>
            <a:avLst/>
            <a:gdLst>
              <a:gd name="connsiteX0" fmla="*/ 1302327 w 1302327"/>
              <a:gd name="connsiteY0" fmla="*/ 568036 h 568036"/>
              <a:gd name="connsiteX1" fmla="*/ 0 w 1302327"/>
              <a:gd name="connsiteY1" fmla="*/ 0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2327" h="568036">
                <a:moveTo>
                  <a:pt x="1302327" y="568036"/>
                </a:moveTo>
                <a:lnTo>
                  <a:pt x="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reeform 67"/>
          <p:cNvSpPr/>
          <p:nvPr/>
        </p:nvSpPr>
        <p:spPr>
          <a:xfrm>
            <a:off x="4821382" y="4308764"/>
            <a:ext cx="249382" cy="1607127"/>
          </a:xfrm>
          <a:custGeom>
            <a:avLst/>
            <a:gdLst>
              <a:gd name="connsiteX0" fmla="*/ 0 w 249382"/>
              <a:gd name="connsiteY0" fmla="*/ 0 h 1607127"/>
              <a:gd name="connsiteX1" fmla="*/ 249382 w 249382"/>
              <a:gd name="connsiteY1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 h="1607127">
                <a:moveTo>
                  <a:pt x="0" y="0"/>
                </a:moveTo>
                <a:lnTo>
                  <a:pt x="249382" y="1607127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Freeform 75"/>
          <p:cNvSpPr/>
          <p:nvPr/>
        </p:nvSpPr>
        <p:spPr>
          <a:xfrm>
            <a:off x="3616036" y="2078182"/>
            <a:ext cx="3158837" cy="151876"/>
          </a:xfrm>
          <a:custGeom>
            <a:avLst/>
            <a:gdLst>
              <a:gd name="connsiteX0" fmla="*/ 0 w 3158837"/>
              <a:gd name="connsiteY0" fmla="*/ 0 h 151876"/>
              <a:gd name="connsiteX1" fmla="*/ 2438400 w 3158837"/>
              <a:gd name="connsiteY1" fmla="*/ 138545 h 151876"/>
              <a:gd name="connsiteX2" fmla="*/ 3158837 w 3158837"/>
              <a:gd name="connsiteY2" fmla="*/ 138545 h 15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8837" h="151876">
                <a:moveTo>
                  <a:pt x="0" y="0"/>
                </a:moveTo>
                <a:lnTo>
                  <a:pt x="2438400" y="138545"/>
                </a:lnTo>
                <a:cubicBezTo>
                  <a:pt x="2964873" y="161636"/>
                  <a:pt x="3061855" y="150090"/>
                  <a:pt x="3158837" y="138545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reeform 85"/>
          <p:cNvSpPr/>
          <p:nvPr/>
        </p:nvSpPr>
        <p:spPr>
          <a:xfrm>
            <a:off x="4835236" y="1981200"/>
            <a:ext cx="1330037" cy="2272145"/>
          </a:xfrm>
          <a:custGeom>
            <a:avLst/>
            <a:gdLst>
              <a:gd name="connsiteX0" fmla="*/ 1191491 w 1191491"/>
              <a:gd name="connsiteY0" fmla="*/ 0 h 2036618"/>
              <a:gd name="connsiteX1" fmla="*/ 0 w 1191491"/>
              <a:gd name="connsiteY1" fmla="*/ 2036618 h 20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1491" h="2036618">
                <a:moveTo>
                  <a:pt x="1191491" y="0"/>
                </a:moveTo>
                <a:lnTo>
                  <a:pt x="0" y="2036618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reeform 86"/>
          <p:cNvSpPr/>
          <p:nvPr/>
        </p:nvSpPr>
        <p:spPr>
          <a:xfrm>
            <a:off x="1717964" y="4918364"/>
            <a:ext cx="387927" cy="914400"/>
          </a:xfrm>
          <a:custGeom>
            <a:avLst/>
            <a:gdLst>
              <a:gd name="connsiteX0" fmla="*/ 387927 w 387927"/>
              <a:gd name="connsiteY0" fmla="*/ 0 h 914400"/>
              <a:gd name="connsiteX1" fmla="*/ 0 w 387927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7927" h="914400">
                <a:moveTo>
                  <a:pt x="387927" y="0"/>
                </a:moveTo>
                <a:lnTo>
                  <a:pt x="0" y="914400"/>
                </a:lnTo>
              </a:path>
            </a:pathLst>
          </a:custGeom>
          <a:ln w="28575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Freeform 101"/>
          <p:cNvSpPr/>
          <p:nvPr/>
        </p:nvSpPr>
        <p:spPr>
          <a:xfrm>
            <a:off x="4793673" y="4253345"/>
            <a:ext cx="1634836" cy="471055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reeform 109"/>
          <p:cNvSpPr/>
          <p:nvPr/>
        </p:nvSpPr>
        <p:spPr>
          <a:xfrm flipV="1">
            <a:off x="5084618" y="5500255"/>
            <a:ext cx="1302327" cy="415635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Freeform 110"/>
          <p:cNvSpPr/>
          <p:nvPr/>
        </p:nvSpPr>
        <p:spPr>
          <a:xfrm>
            <a:off x="2175164" y="4932218"/>
            <a:ext cx="914400" cy="762000"/>
          </a:xfrm>
          <a:custGeom>
            <a:avLst/>
            <a:gdLst>
              <a:gd name="connsiteX0" fmla="*/ 0 w 1634836"/>
              <a:gd name="connsiteY0" fmla="*/ 0 h 471055"/>
              <a:gd name="connsiteX1" fmla="*/ 1634836 w 1634836"/>
              <a:gd name="connsiteY1" fmla="*/ 471055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836" h="471055">
                <a:moveTo>
                  <a:pt x="0" y="0"/>
                </a:moveTo>
                <a:lnTo>
                  <a:pt x="1634836" y="471055"/>
                </a:lnTo>
              </a:path>
            </a:pathLst>
          </a:custGeom>
          <a:ln w="28575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1704108" y="6550223"/>
            <a:ext cx="5330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La construction d’un espace des années 80 à nos jours : le réseau TGV</a:t>
            </a:r>
            <a:endParaRPr lang="fr-FR" sz="1400" b="1" dirty="0"/>
          </a:p>
        </p:txBody>
      </p:sp>
      <p:sp>
        <p:nvSpPr>
          <p:cNvPr id="58" name="Ellipse 57"/>
          <p:cNvSpPr/>
          <p:nvPr/>
        </p:nvSpPr>
        <p:spPr>
          <a:xfrm>
            <a:off x="5973969" y="215452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58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384</Words>
  <Application>Microsoft Office PowerPoint</Application>
  <PresentationFormat>On-screen Show (4:3)</PresentationFormat>
  <Paragraphs>81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</dc:creator>
  <cp:lastModifiedBy>Alain</cp:lastModifiedBy>
  <cp:revision>11</cp:revision>
  <dcterms:created xsi:type="dcterms:W3CDTF">2015-03-19T12:34:36Z</dcterms:created>
  <dcterms:modified xsi:type="dcterms:W3CDTF">2015-05-11T08:57:57Z</dcterms:modified>
</cp:coreProperties>
</file>