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-103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E7F6-24BE-4EC0-86B3-F956F6C35C3F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22C-0272-4ECC-97E0-AB22A77039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45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E7F6-24BE-4EC0-86B3-F956F6C35C3F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22C-0272-4ECC-97E0-AB22A77039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4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E7F6-24BE-4EC0-86B3-F956F6C35C3F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22C-0272-4ECC-97E0-AB22A77039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35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E7F6-24BE-4EC0-86B3-F956F6C35C3F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22C-0272-4ECC-97E0-AB22A77039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70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E7F6-24BE-4EC0-86B3-F956F6C35C3F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22C-0272-4ECC-97E0-AB22A77039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23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E7F6-24BE-4EC0-86B3-F956F6C35C3F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22C-0272-4ECC-97E0-AB22A77039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90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E7F6-24BE-4EC0-86B3-F956F6C35C3F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22C-0272-4ECC-97E0-AB22A77039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85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E7F6-24BE-4EC0-86B3-F956F6C35C3F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22C-0272-4ECC-97E0-AB22A77039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45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E7F6-24BE-4EC0-86B3-F956F6C35C3F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22C-0272-4ECC-97E0-AB22A77039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42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E7F6-24BE-4EC0-86B3-F956F6C35C3F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22C-0272-4ECC-97E0-AB22A77039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40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E7F6-24BE-4EC0-86B3-F956F6C35C3F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A22C-0272-4ECC-97E0-AB22A77039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47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7E7F6-24BE-4EC0-86B3-F956F6C35C3F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A22C-0272-4ECC-97E0-AB22A77039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25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Sahara, ressources et conflits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22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648" y="548680"/>
            <a:ext cx="1224136" cy="100811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699792" y="260648"/>
            <a:ext cx="1800200" cy="194421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404664"/>
            <a:ext cx="504056" cy="936104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60232" y="908720"/>
            <a:ext cx="1440160" cy="151216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588224" y="2492896"/>
            <a:ext cx="1800200" cy="136815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99592" y="1628800"/>
            <a:ext cx="1728192" cy="158417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851920" y="2276872"/>
            <a:ext cx="1440160" cy="136815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99592" y="3284984"/>
            <a:ext cx="864096" cy="64807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915816" y="3356992"/>
            <a:ext cx="864096" cy="64807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364088" y="2276872"/>
            <a:ext cx="1152128" cy="151216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Freeform 12"/>
          <p:cNvSpPr/>
          <p:nvPr/>
        </p:nvSpPr>
        <p:spPr>
          <a:xfrm>
            <a:off x="4569333" y="928286"/>
            <a:ext cx="1948722" cy="1229193"/>
          </a:xfrm>
          <a:custGeom>
            <a:avLst/>
            <a:gdLst>
              <a:gd name="connsiteX0" fmla="*/ 0 w 1888761"/>
              <a:gd name="connsiteY0" fmla="*/ 539646 h 1229193"/>
              <a:gd name="connsiteX1" fmla="*/ 599606 w 1888761"/>
              <a:gd name="connsiteY1" fmla="*/ 539646 h 1229193"/>
              <a:gd name="connsiteX2" fmla="*/ 599606 w 1888761"/>
              <a:gd name="connsiteY2" fmla="*/ 0 h 1229193"/>
              <a:gd name="connsiteX3" fmla="*/ 1888761 w 1888761"/>
              <a:gd name="connsiteY3" fmla="*/ 0 h 1229193"/>
              <a:gd name="connsiteX4" fmla="*/ 1888761 w 1888761"/>
              <a:gd name="connsiteY4" fmla="*/ 1214203 h 1229193"/>
              <a:gd name="connsiteX5" fmla="*/ 29980 w 1888761"/>
              <a:gd name="connsiteY5" fmla="*/ 1229193 h 1229193"/>
              <a:gd name="connsiteX6" fmla="*/ 0 w 1888761"/>
              <a:gd name="connsiteY6" fmla="*/ 539646 h 1229193"/>
              <a:gd name="connsiteX0" fmla="*/ 59961 w 1948722"/>
              <a:gd name="connsiteY0" fmla="*/ 539646 h 1229193"/>
              <a:gd name="connsiteX1" fmla="*/ 659567 w 1948722"/>
              <a:gd name="connsiteY1" fmla="*/ 539646 h 1229193"/>
              <a:gd name="connsiteX2" fmla="*/ 659567 w 1948722"/>
              <a:gd name="connsiteY2" fmla="*/ 0 h 1229193"/>
              <a:gd name="connsiteX3" fmla="*/ 1948722 w 1948722"/>
              <a:gd name="connsiteY3" fmla="*/ 0 h 1229193"/>
              <a:gd name="connsiteX4" fmla="*/ 1948722 w 1948722"/>
              <a:gd name="connsiteY4" fmla="*/ 1214203 h 1229193"/>
              <a:gd name="connsiteX5" fmla="*/ 0 w 1948722"/>
              <a:gd name="connsiteY5" fmla="*/ 1229193 h 1229193"/>
              <a:gd name="connsiteX6" fmla="*/ 59961 w 1948722"/>
              <a:gd name="connsiteY6" fmla="*/ 539646 h 1229193"/>
              <a:gd name="connsiteX0" fmla="*/ 0 w 1948722"/>
              <a:gd name="connsiteY0" fmla="*/ 539646 h 1229193"/>
              <a:gd name="connsiteX1" fmla="*/ 659567 w 1948722"/>
              <a:gd name="connsiteY1" fmla="*/ 539646 h 1229193"/>
              <a:gd name="connsiteX2" fmla="*/ 659567 w 1948722"/>
              <a:gd name="connsiteY2" fmla="*/ 0 h 1229193"/>
              <a:gd name="connsiteX3" fmla="*/ 1948722 w 1948722"/>
              <a:gd name="connsiteY3" fmla="*/ 0 h 1229193"/>
              <a:gd name="connsiteX4" fmla="*/ 1948722 w 1948722"/>
              <a:gd name="connsiteY4" fmla="*/ 1214203 h 1229193"/>
              <a:gd name="connsiteX5" fmla="*/ 0 w 1948722"/>
              <a:gd name="connsiteY5" fmla="*/ 1229193 h 1229193"/>
              <a:gd name="connsiteX6" fmla="*/ 0 w 1948722"/>
              <a:gd name="connsiteY6" fmla="*/ 539646 h 122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8722" h="1229193">
                <a:moveTo>
                  <a:pt x="0" y="539646"/>
                </a:moveTo>
                <a:lnTo>
                  <a:pt x="659567" y="539646"/>
                </a:lnTo>
                <a:lnTo>
                  <a:pt x="659567" y="0"/>
                </a:lnTo>
                <a:lnTo>
                  <a:pt x="1948722" y="0"/>
                </a:lnTo>
                <a:lnTo>
                  <a:pt x="1948722" y="1214203"/>
                </a:lnTo>
                <a:lnTo>
                  <a:pt x="0" y="1229193"/>
                </a:lnTo>
                <a:lnTo>
                  <a:pt x="0" y="539646"/>
                </a:ln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Freeform 14"/>
          <p:cNvSpPr/>
          <p:nvPr/>
        </p:nvSpPr>
        <p:spPr>
          <a:xfrm>
            <a:off x="1841123" y="2307381"/>
            <a:ext cx="1948722" cy="1783829"/>
          </a:xfrm>
          <a:custGeom>
            <a:avLst/>
            <a:gdLst>
              <a:gd name="connsiteX0" fmla="*/ 0 w 1948722"/>
              <a:gd name="connsiteY0" fmla="*/ 974361 h 1783829"/>
              <a:gd name="connsiteX1" fmla="*/ 0 w 1948722"/>
              <a:gd name="connsiteY1" fmla="*/ 1783829 h 1783829"/>
              <a:gd name="connsiteX2" fmla="*/ 1034322 w 1948722"/>
              <a:gd name="connsiteY2" fmla="*/ 1783829 h 1783829"/>
              <a:gd name="connsiteX3" fmla="*/ 1034322 w 1948722"/>
              <a:gd name="connsiteY3" fmla="*/ 989351 h 1783829"/>
              <a:gd name="connsiteX4" fmla="*/ 1933732 w 1948722"/>
              <a:gd name="connsiteY4" fmla="*/ 974361 h 1783829"/>
              <a:gd name="connsiteX5" fmla="*/ 1948722 w 1948722"/>
              <a:gd name="connsiteY5" fmla="*/ 0 h 1783829"/>
              <a:gd name="connsiteX6" fmla="*/ 869430 w 1948722"/>
              <a:gd name="connsiteY6" fmla="*/ 0 h 1783829"/>
              <a:gd name="connsiteX7" fmla="*/ 854440 w 1948722"/>
              <a:gd name="connsiteY7" fmla="*/ 974361 h 1783829"/>
              <a:gd name="connsiteX8" fmla="*/ 0 w 1948722"/>
              <a:gd name="connsiteY8" fmla="*/ 974361 h 178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8722" h="1783829">
                <a:moveTo>
                  <a:pt x="0" y="974361"/>
                </a:moveTo>
                <a:lnTo>
                  <a:pt x="0" y="1783829"/>
                </a:lnTo>
                <a:lnTo>
                  <a:pt x="1034322" y="1783829"/>
                </a:lnTo>
                <a:lnTo>
                  <a:pt x="1034322" y="989351"/>
                </a:lnTo>
                <a:lnTo>
                  <a:pt x="1933732" y="974361"/>
                </a:lnTo>
                <a:lnTo>
                  <a:pt x="1948722" y="0"/>
                </a:lnTo>
                <a:lnTo>
                  <a:pt x="869430" y="0"/>
                </a:lnTo>
                <a:lnTo>
                  <a:pt x="854440" y="974361"/>
                </a:lnTo>
                <a:lnTo>
                  <a:pt x="0" y="974361"/>
                </a:ln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3688" y="908720"/>
            <a:ext cx="587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Maroc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99992" y="908720"/>
            <a:ext cx="613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Tunisie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36096" y="1340768"/>
            <a:ext cx="499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Lybie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03648" y="2132856"/>
            <a:ext cx="876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Mauritanie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1600" y="3518917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Sénégal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44008" y="2420888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Niger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80112" y="2708920"/>
            <a:ext cx="547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Tchad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20272" y="1412776"/>
            <a:ext cx="605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Egypte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67744" y="3429000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Mali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92280" y="270892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Soudan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59832" y="3501008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Burkina</a:t>
            </a:r>
          </a:p>
        </p:txBody>
      </p:sp>
      <p:sp>
        <p:nvSpPr>
          <p:cNvPr id="18" name="Freeform 17"/>
          <p:cNvSpPr/>
          <p:nvPr/>
        </p:nvSpPr>
        <p:spPr>
          <a:xfrm>
            <a:off x="1214204" y="705285"/>
            <a:ext cx="7307128" cy="741893"/>
          </a:xfrm>
          <a:custGeom>
            <a:avLst/>
            <a:gdLst>
              <a:gd name="connsiteX0" fmla="*/ 0 w 6041036"/>
              <a:gd name="connsiteY0" fmla="*/ 492141 h 665155"/>
              <a:gd name="connsiteX1" fmla="*/ 614597 w 6041036"/>
              <a:gd name="connsiteY1" fmla="*/ 642043 h 665155"/>
              <a:gd name="connsiteX2" fmla="*/ 1813810 w 6041036"/>
              <a:gd name="connsiteY2" fmla="*/ 57426 h 665155"/>
              <a:gd name="connsiteX3" fmla="*/ 3597640 w 6041036"/>
              <a:gd name="connsiteY3" fmla="*/ 57426 h 665155"/>
              <a:gd name="connsiteX4" fmla="*/ 3972394 w 6041036"/>
              <a:gd name="connsiteY4" fmla="*/ 372220 h 665155"/>
              <a:gd name="connsiteX5" fmla="*/ 5351489 w 6041036"/>
              <a:gd name="connsiteY5" fmla="*/ 342239 h 665155"/>
              <a:gd name="connsiteX6" fmla="*/ 6041036 w 6041036"/>
              <a:gd name="connsiteY6" fmla="*/ 132377 h 665155"/>
              <a:gd name="connsiteX0" fmla="*/ 0 w 6041036"/>
              <a:gd name="connsiteY0" fmla="*/ 517075 h 690089"/>
              <a:gd name="connsiteX1" fmla="*/ 614597 w 6041036"/>
              <a:gd name="connsiteY1" fmla="*/ 666977 h 690089"/>
              <a:gd name="connsiteX2" fmla="*/ 1813810 w 6041036"/>
              <a:gd name="connsiteY2" fmla="*/ 82360 h 690089"/>
              <a:gd name="connsiteX3" fmla="*/ 3597640 w 6041036"/>
              <a:gd name="connsiteY3" fmla="*/ 37390 h 690089"/>
              <a:gd name="connsiteX4" fmla="*/ 3972394 w 6041036"/>
              <a:gd name="connsiteY4" fmla="*/ 397154 h 690089"/>
              <a:gd name="connsiteX5" fmla="*/ 5351489 w 6041036"/>
              <a:gd name="connsiteY5" fmla="*/ 367173 h 690089"/>
              <a:gd name="connsiteX6" fmla="*/ 6041036 w 6041036"/>
              <a:gd name="connsiteY6" fmla="*/ 157311 h 690089"/>
              <a:gd name="connsiteX0" fmla="*/ 0 w 6041036"/>
              <a:gd name="connsiteY0" fmla="*/ 568879 h 741893"/>
              <a:gd name="connsiteX1" fmla="*/ 614597 w 6041036"/>
              <a:gd name="connsiteY1" fmla="*/ 718781 h 741893"/>
              <a:gd name="connsiteX2" fmla="*/ 1813810 w 6041036"/>
              <a:gd name="connsiteY2" fmla="*/ 134164 h 741893"/>
              <a:gd name="connsiteX3" fmla="*/ 3597640 w 6041036"/>
              <a:gd name="connsiteY3" fmla="*/ 89194 h 741893"/>
              <a:gd name="connsiteX4" fmla="*/ 3972394 w 6041036"/>
              <a:gd name="connsiteY4" fmla="*/ 448958 h 741893"/>
              <a:gd name="connsiteX5" fmla="*/ 5351489 w 6041036"/>
              <a:gd name="connsiteY5" fmla="*/ 418977 h 741893"/>
              <a:gd name="connsiteX6" fmla="*/ 6041036 w 6041036"/>
              <a:gd name="connsiteY6" fmla="*/ 209115 h 741893"/>
              <a:gd name="connsiteX0" fmla="*/ 0 w 6041036"/>
              <a:gd name="connsiteY0" fmla="*/ 568879 h 741893"/>
              <a:gd name="connsiteX1" fmla="*/ 614597 w 6041036"/>
              <a:gd name="connsiteY1" fmla="*/ 718781 h 741893"/>
              <a:gd name="connsiteX2" fmla="*/ 1813810 w 6041036"/>
              <a:gd name="connsiteY2" fmla="*/ 134164 h 741893"/>
              <a:gd name="connsiteX3" fmla="*/ 3597640 w 6041036"/>
              <a:gd name="connsiteY3" fmla="*/ 89194 h 741893"/>
              <a:gd name="connsiteX4" fmla="*/ 3972394 w 6041036"/>
              <a:gd name="connsiteY4" fmla="*/ 448958 h 741893"/>
              <a:gd name="connsiteX5" fmla="*/ 5245982 w 6041036"/>
              <a:gd name="connsiteY5" fmla="*/ 301747 h 741893"/>
              <a:gd name="connsiteX6" fmla="*/ 6041036 w 6041036"/>
              <a:gd name="connsiteY6" fmla="*/ 209115 h 741893"/>
              <a:gd name="connsiteX0" fmla="*/ 0 w 6791313"/>
              <a:gd name="connsiteY0" fmla="*/ 568879 h 741893"/>
              <a:gd name="connsiteX1" fmla="*/ 614597 w 6791313"/>
              <a:gd name="connsiteY1" fmla="*/ 718781 h 741893"/>
              <a:gd name="connsiteX2" fmla="*/ 1813810 w 6791313"/>
              <a:gd name="connsiteY2" fmla="*/ 134164 h 741893"/>
              <a:gd name="connsiteX3" fmla="*/ 3597640 w 6791313"/>
              <a:gd name="connsiteY3" fmla="*/ 89194 h 741893"/>
              <a:gd name="connsiteX4" fmla="*/ 3972394 w 6791313"/>
              <a:gd name="connsiteY4" fmla="*/ 448958 h 741893"/>
              <a:gd name="connsiteX5" fmla="*/ 5245982 w 6791313"/>
              <a:gd name="connsiteY5" fmla="*/ 301747 h 741893"/>
              <a:gd name="connsiteX6" fmla="*/ 6791313 w 6791313"/>
              <a:gd name="connsiteY6" fmla="*/ 420130 h 741893"/>
              <a:gd name="connsiteX0" fmla="*/ 0 w 7307128"/>
              <a:gd name="connsiteY0" fmla="*/ 568879 h 741893"/>
              <a:gd name="connsiteX1" fmla="*/ 614597 w 7307128"/>
              <a:gd name="connsiteY1" fmla="*/ 718781 h 741893"/>
              <a:gd name="connsiteX2" fmla="*/ 1813810 w 7307128"/>
              <a:gd name="connsiteY2" fmla="*/ 134164 h 741893"/>
              <a:gd name="connsiteX3" fmla="*/ 3597640 w 7307128"/>
              <a:gd name="connsiteY3" fmla="*/ 89194 h 741893"/>
              <a:gd name="connsiteX4" fmla="*/ 3972394 w 7307128"/>
              <a:gd name="connsiteY4" fmla="*/ 448958 h 741893"/>
              <a:gd name="connsiteX5" fmla="*/ 5245982 w 7307128"/>
              <a:gd name="connsiteY5" fmla="*/ 301747 h 741893"/>
              <a:gd name="connsiteX6" fmla="*/ 7307128 w 7307128"/>
              <a:gd name="connsiteY6" fmla="*/ 267730 h 741893"/>
              <a:gd name="connsiteX0" fmla="*/ 0 w 7307128"/>
              <a:gd name="connsiteY0" fmla="*/ 568879 h 741893"/>
              <a:gd name="connsiteX1" fmla="*/ 614597 w 7307128"/>
              <a:gd name="connsiteY1" fmla="*/ 718781 h 741893"/>
              <a:gd name="connsiteX2" fmla="*/ 1813810 w 7307128"/>
              <a:gd name="connsiteY2" fmla="*/ 134164 h 741893"/>
              <a:gd name="connsiteX3" fmla="*/ 3597640 w 7307128"/>
              <a:gd name="connsiteY3" fmla="*/ 89194 h 741893"/>
              <a:gd name="connsiteX4" fmla="*/ 3972394 w 7307128"/>
              <a:gd name="connsiteY4" fmla="*/ 448958 h 741893"/>
              <a:gd name="connsiteX5" fmla="*/ 5245982 w 7307128"/>
              <a:gd name="connsiteY5" fmla="*/ 301747 h 741893"/>
              <a:gd name="connsiteX6" fmla="*/ 6487858 w 7307128"/>
              <a:gd name="connsiteY6" fmla="*/ 384961 h 741893"/>
              <a:gd name="connsiteX7" fmla="*/ 7307128 w 7307128"/>
              <a:gd name="connsiteY7" fmla="*/ 267730 h 7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07128" h="741893">
                <a:moveTo>
                  <a:pt x="0" y="568879"/>
                </a:moveTo>
                <a:cubicBezTo>
                  <a:pt x="156147" y="680056"/>
                  <a:pt x="312295" y="791233"/>
                  <a:pt x="614597" y="718781"/>
                </a:cubicBezTo>
                <a:cubicBezTo>
                  <a:pt x="916899" y="646329"/>
                  <a:pt x="1316636" y="239095"/>
                  <a:pt x="1813810" y="134164"/>
                </a:cubicBezTo>
                <a:cubicBezTo>
                  <a:pt x="2310984" y="29233"/>
                  <a:pt x="3312827" y="-83193"/>
                  <a:pt x="3597640" y="89194"/>
                </a:cubicBezTo>
                <a:cubicBezTo>
                  <a:pt x="3882453" y="261581"/>
                  <a:pt x="3697670" y="413533"/>
                  <a:pt x="3972394" y="448958"/>
                </a:cubicBezTo>
                <a:cubicBezTo>
                  <a:pt x="4247118" y="484383"/>
                  <a:pt x="4826738" y="312413"/>
                  <a:pt x="5245982" y="301747"/>
                </a:cubicBezTo>
                <a:cubicBezTo>
                  <a:pt x="5665226" y="291081"/>
                  <a:pt x="6144334" y="390631"/>
                  <a:pt x="6487858" y="384961"/>
                </a:cubicBezTo>
                <a:cubicBezTo>
                  <a:pt x="6831382" y="379292"/>
                  <a:pt x="7164721" y="273592"/>
                  <a:pt x="7307128" y="267730"/>
                </a:cubicBezTo>
              </a:path>
            </a:pathLst>
          </a:cu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reeform 29"/>
          <p:cNvSpPr/>
          <p:nvPr/>
        </p:nvSpPr>
        <p:spPr>
          <a:xfrm>
            <a:off x="749508" y="2878110"/>
            <a:ext cx="7794885" cy="289543"/>
          </a:xfrm>
          <a:custGeom>
            <a:avLst/>
            <a:gdLst>
              <a:gd name="connsiteX0" fmla="*/ 0 w 7794885"/>
              <a:gd name="connsiteY0" fmla="*/ 0 h 395952"/>
              <a:gd name="connsiteX1" fmla="*/ 1558977 w 7794885"/>
              <a:gd name="connsiteY1" fmla="*/ 74951 h 395952"/>
              <a:gd name="connsiteX2" fmla="*/ 2743200 w 7794885"/>
              <a:gd name="connsiteY2" fmla="*/ 119922 h 395952"/>
              <a:gd name="connsiteX3" fmla="*/ 4467069 w 7794885"/>
              <a:gd name="connsiteY3" fmla="*/ 239843 h 395952"/>
              <a:gd name="connsiteX4" fmla="*/ 5801194 w 7794885"/>
              <a:gd name="connsiteY4" fmla="*/ 359764 h 395952"/>
              <a:gd name="connsiteX5" fmla="*/ 6265889 w 7794885"/>
              <a:gd name="connsiteY5" fmla="*/ 389745 h 395952"/>
              <a:gd name="connsiteX6" fmla="*/ 7450112 w 7794885"/>
              <a:gd name="connsiteY6" fmla="*/ 254833 h 395952"/>
              <a:gd name="connsiteX7" fmla="*/ 7794885 w 7794885"/>
              <a:gd name="connsiteY7" fmla="*/ 239843 h 395952"/>
              <a:gd name="connsiteX0" fmla="*/ 0 w 7794885"/>
              <a:gd name="connsiteY0" fmla="*/ 0 h 360363"/>
              <a:gd name="connsiteX1" fmla="*/ 1558977 w 7794885"/>
              <a:gd name="connsiteY1" fmla="*/ 74951 h 360363"/>
              <a:gd name="connsiteX2" fmla="*/ 2743200 w 7794885"/>
              <a:gd name="connsiteY2" fmla="*/ 119922 h 360363"/>
              <a:gd name="connsiteX3" fmla="*/ 4467069 w 7794885"/>
              <a:gd name="connsiteY3" fmla="*/ 239843 h 360363"/>
              <a:gd name="connsiteX4" fmla="*/ 5801194 w 7794885"/>
              <a:gd name="connsiteY4" fmla="*/ 359764 h 360363"/>
              <a:gd name="connsiteX5" fmla="*/ 6325849 w 7794885"/>
              <a:gd name="connsiteY5" fmla="*/ 284814 h 360363"/>
              <a:gd name="connsiteX6" fmla="*/ 7450112 w 7794885"/>
              <a:gd name="connsiteY6" fmla="*/ 254833 h 360363"/>
              <a:gd name="connsiteX7" fmla="*/ 7794885 w 7794885"/>
              <a:gd name="connsiteY7" fmla="*/ 239843 h 360363"/>
              <a:gd name="connsiteX0" fmla="*/ 0 w 7794885"/>
              <a:gd name="connsiteY0" fmla="*/ 0 h 289543"/>
              <a:gd name="connsiteX1" fmla="*/ 1558977 w 7794885"/>
              <a:gd name="connsiteY1" fmla="*/ 74951 h 289543"/>
              <a:gd name="connsiteX2" fmla="*/ 2743200 w 7794885"/>
              <a:gd name="connsiteY2" fmla="*/ 119922 h 289543"/>
              <a:gd name="connsiteX3" fmla="*/ 4467069 w 7794885"/>
              <a:gd name="connsiteY3" fmla="*/ 239843 h 289543"/>
              <a:gd name="connsiteX4" fmla="*/ 5771214 w 7794885"/>
              <a:gd name="connsiteY4" fmla="*/ 284813 h 289543"/>
              <a:gd name="connsiteX5" fmla="*/ 6325849 w 7794885"/>
              <a:gd name="connsiteY5" fmla="*/ 284814 h 289543"/>
              <a:gd name="connsiteX6" fmla="*/ 7450112 w 7794885"/>
              <a:gd name="connsiteY6" fmla="*/ 254833 h 289543"/>
              <a:gd name="connsiteX7" fmla="*/ 7794885 w 7794885"/>
              <a:gd name="connsiteY7" fmla="*/ 239843 h 28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4885" h="289543">
                <a:moveTo>
                  <a:pt x="0" y="0"/>
                </a:moveTo>
                <a:lnTo>
                  <a:pt x="1558977" y="74951"/>
                </a:lnTo>
                <a:cubicBezTo>
                  <a:pt x="2016177" y="94938"/>
                  <a:pt x="2258518" y="92440"/>
                  <a:pt x="2743200" y="119922"/>
                </a:cubicBezTo>
                <a:cubicBezTo>
                  <a:pt x="3227882" y="147404"/>
                  <a:pt x="3962400" y="212361"/>
                  <a:pt x="4467069" y="239843"/>
                </a:cubicBezTo>
                <a:cubicBezTo>
                  <a:pt x="4971738" y="267325"/>
                  <a:pt x="5461417" y="277318"/>
                  <a:pt x="5771214" y="284813"/>
                </a:cubicBezTo>
                <a:cubicBezTo>
                  <a:pt x="6081011" y="292308"/>
                  <a:pt x="6046033" y="289811"/>
                  <a:pt x="6325849" y="284814"/>
                </a:cubicBezTo>
                <a:lnTo>
                  <a:pt x="7450112" y="254833"/>
                </a:lnTo>
                <a:cubicBezTo>
                  <a:pt x="7694951" y="247338"/>
                  <a:pt x="7749915" y="234846"/>
                  <a:pt x="7794885" y="23984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7" name="Straight Arrow Connector 1026"/>
          <p:cNvCxnSpPr/>
          <p:nvPr/>
        </p:nvCxnSpPr>
        <p:spPr>
          <a:xfrm>
            <a:off x="755576" y="2924944"/>
            <a:ext cx="0" cy="7920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55576" y="1340768"/>
            <a:ext cx="0" cy="144016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5576" y="404664"/>
            <a:ext cx="0" cy="792088"/>
          </a:xfrm>
          <a:prstGeom prst="straightConnector1">
            <a:avLst/>
          </a:prstGeom>
          <a:ln w="381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85381" y="1061120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Algérie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4221088"/>
            <a:ext cx="4615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vaste domaine marqué par </a:t>
            </a:r>
            <a:r>
              <a:rPr lang="fr-FR" smtClean="0"/>
              <a:t>l’aridité extrême</a:t>
            </a:r>
            <a:endParaRPr lang="fr-FR" dirty="0"/>
          </a:p>
        </p:txBody>
      </p:sp>
      <p:sp>
        <p:nvSpPr>
          <p:cNvPr id="14" name="Freeform 13"/>
          <p:cNvSpPr/>
          <p:nvPr/>
        </p:nvSpPr>
        <p:spPr>
          <a:xfrm>
            <a:off x="323528" y="4725144"/>
            <a:ext cx="398206" cy="162233"/>
          </a:xfrm>
          <a:custGeom>
            <a:avLst/>
            <a:gdLst>
              <a:gd name="connsiteX0" fmla="*/ 0 w 398206"/>
              <a:gd name="connsiteY0" fmla="*/ 0 h 162233"/>
              <a:gd name="connsiteX1" fmla="*/ 162232 w 398206"/>
              <a:gd name="connsiteY1" fmla="*/ 162233 h 162233"/>
              <a:gd name="connsiteX2" fmla="*/ 398206 w 398206"/>
              <a:gd name="connsiteY2" fmla="*/ 0 h 162233"/>
              <a:gd name="connsiteX3" fmla="*/ 398206 w 398206"/>
              <a:gd name="connsiteY3" fmla="*/ 0 h 16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206" h="162233">
                <a:moveTo>
                  <a:pt x="0" y="0"/>
                </a:moveTo>
                <a:cubicBezTo>
                  <a:pt x="47932" y="81116"/>
                  <a:pt x="95864" y="162233"/>
                  <a:pt x="162232" y="162233"/>
                </a:cubicBezTo>
                <a:cubicBezTo>
                  <a:pt x="228600" y="162233"/>
                  <a:pt x="398206" y="0"/>
                  <a:pt x="398206" y="0"/>
                </a:cubicBezTo>
                <a:lnTo>
                  <a:pt x="398206" y="0"/>
                </a:lnTo>
              </a:path>
            </a:pathLst>
          </a:cu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extBox 15"/>
          <p:cNvSpPr txBox="1"/>
          <p:nvPr/>
        </p:nvSpPr>
        <p:spPr>
          <a:xfrm>
            <a:off x="971600" y="4581128"/>
            <a:ext cx="2826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L’isohyète 100 mm, limite du désert </a:t>
            </a:r>
            <a:endParaRPr lang="fr-FR" sz="1400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67544" y="4941168"/>
            <a:ext cx="0" cy="576064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971600" y="5013176"/>
            <a:ext cx="1395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Zone saharienne</a:t>
            </a:r>
            <a:endParaRPr lang="fr-FR" sz="1400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67544" y="5877272"/>
            <a:ext cx="0" cy="43204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71600" y="5949280"/>
            <a:ext cx="1377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Zone sahélienne</a:t>
            </a:r>
            <a:endParaRPr lang="fr-FR" sz="1400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467544" y="6381328"/>
            <a:ext cx="0" cy="476672"/>
          </a:xfrm>
          <a:prstGeom prst="straightConnector1">
            <a:avLst/>
          </a:prstGeom>
          <a:ln w="381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971600" y="6381328"/>
            <a:ext cx="1862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Zone méditerranéenne</a:t>
            </a:r>
            <a:endParaRPr lang="fr-FR" sz="1400" dirty="0"/>
          </a:p>
        </p:txBody>
      </p:sp>
      <p:sp>
        <p:nvSpPr>
          <p:cNvPr id="87" name="TextBox 86"/>
          <p:cNvSpPr txBox="1"/>
          <p:nvPr/>
        </p:nvSpPr>
        <p:spPr>
          <a:xfrm>
            <a:off x="971600" y="5517232"/>
            <a:ext cx="2432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Des marges climatiques  arides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84729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18" grpId="0" animBg="1"/>
      <p:bldP spid="30" grpId="0" animBg="1"/>
      <p:bldP spid="19" grpId="0"/>
      <p:bldP spid="2" grpId="0"/>
      <p:bldP spid="14" grpId="0" animBg="1"/>
      <p:bldP spid="16" grpId="0"/>
      <p:bldP spid="79" grpId="0"/>
      <p:bldP spid="83" grpId="0"/>
      <p:bldP spid="86" grpId="0"/>
      <p:bldP spid="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648" y="548680"/>
            <a:ext cx="1224136" cy="100811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699792" y="260648"/>
            <a:ext cx="1800200" cy="194421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404664"/>
            <a:ext cx="504056" cy="936104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60232" y="908720"/>
            <a:ext cx="1440160" cy="151216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588224" y="2492896"/>
            <a:ext cx="1800200" cy="136815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99592" y="1628800"/>
            <a:ext cx="1728192" cy="158417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851920" y="2276872"/>
            <a:ext cx="1440160" cy="136815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99592" y="3284984"/>
            <a:ext cx="864096" cy="64807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915816" y="3356992"/>
            <a:ext cx="864096" cy="64807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364088" y="2276872"/>
            <a:ext cx="1152128" cy="151216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Freeform 12"/>
          <p:cNvSpPr/>
          <p:nvPr/>
        </p:nvSpPr>
        <p:spPr>
          <a:xfrm>
            <a:off x="4569333" y="928286"/>
            <a:ext cx="1948722" cy="1229193"/>
          </a:xfrm>
          <a:custGeom>
            <a:avLst/>
            <a:gdLst>
              <a:gd name="connsiteX0" fmla="*/ 0 w 1888761"/>
              <a:gd name="connsiteY0" fmla="*/ 539646 h 1229193"/>
              <a:gd name="connsiteX1" fmla="*/ 599606 w 1888761"/>
              <a:gd name="connsiteY1" fmla="*/ 539646 h 1229193"/>
              <a:gd name="connsiteX2" fmla="*/ 599606 w 1888761"/>
              <a:gd name="connsiteY2" fmla="*/ 0 h 1229193"/>
              <a:gd name="connsiteX3" fmla="*/ 1888761 w 1888761"/>
              <a:gd name="connsiteY3" fmla="*/ 0 h 1229193"/>
              <a:gd name="connsiteX4" fmla="*/ 1888761 w 1888761"/>
              <a:gd name="connsiteY4" fmla="*/ 1214203 h 1229193"/>
              <a:gd name="connsiteX5" fmla="*/ 29980 w 1888761"/>
              <a:gd name="connsiteY5" fmla="*/ 1229193 h 1229193"/>
              <a:gd name="connsiteX6" fmla="*/ 0 w 1888761"/>
              <a:gd name="connsiteY6" fmla="*/ 539646 h 1229193"/>
              <a:gd name="connsiteX0" fmla="*/ 59961 w 1948722"/>
              <a:gd name="connsiteY0" fmla="*/ 539646 h 1229193"/>
              <a:gd name="connsiteX1" fmla="*/ 659567 w 1948722"/>
              <a:gd name="connsiteY1" fmla="*/ 539646 h 1229193"/>
              <a:gd name="connsiteX2" fmla="*/ 659567 w 1948722"/>
              <a:gd name="connsiteY2" fmla="*/ 0 h 1229193"/>
              <a:gd name="connsiteX3" fmla="*/ 1948722 w 1948722"/>
              <a:gd name="connsiteY3" fmla="*/ 0 h 1229193"/>
              <a:gd name="connsiteX4" fmla="*/ 1948722 w 1948722"/>
              <a:gd name="connsiteY4" fmla="*/ 1214203 h 1229193"/>
              <a:gd name="connsiteX5" fmla="*/ 0 w 1948722"/>
              <a:gd name="connsiteY5" fmla="*/ 1229193 h 1229193"/>
              <a:gd name="connsiteX6" fmla="*/ 59961 w 1948722"/>
              <a:gd name="connsiteY6" fmla="*/ 539646 h 1229193"/>
              <a:gd name="connsiteX0" fmla="*/ 0 w 1948722"/>
              <a:gd name="connsiteY0" fmla="*/ 539646 h 1229193"/>
              <a:gd name="connsiteX1" fmla="*/ 659567 w 1948722"/>
              <a:gd name="connsiteY1" fmla="*/ 539646 h 1229193"/>
              <a:gd name="connsiteX2" fmla="*/ 659567 w 1948722"/>
              <a:gd name="connsiteY2" fmla="*/ 0 h 1229193"/>
              <a:gd name="connsiteX3" fmla="*/ 1948722 w 1948722"/>
              <a:gd name="connsiteY3" fmla="*/ 0 h 1229193"/>
              <a:gd name="connsiteX4" fmla="*/ 1948722 w 1948722"/>
              <a:gd name="connsiteY4" fmla="*/ 1214203 h 1229193"/>
              <a:gd name="connsiteX5" fmla="*/ 0 w 1948722"/>
              <a:gd name="connsiteY5" fmla="*/ 1229193 h 1229193"/>
              <a:gd name="connsiteX6" fmla="*/ 0 w 1948722"/>
              <a:gd name="connsiteY6" fmla="*/ 539646 h 122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8722" h="1229193">
                <a:moveTo>
                  <a:pt x="0" y="539646"/>
                </a:moveTo>
                <a:lnTo>
                  <a:pt x="659567" y="539646"/>
                </a:lnTo>
                <a:lnTo>
                  <a:pt x="659567" y="0"/>
                </a:lnTo>
                <a:lnTo>
                  <a:pt x="1948722" y="0"/>
                </a:lnTo>
                <a:lnTo>
                  <a:pt x="1948722" y="1214203"/>
                </a:lnTo>
                <a:lnTo>
                  <a:pt x="0" y="1229193"/>
                </a:lnTo>
                <a:lnTo>
                  <a:pt x="0" y="539646"/>
                </a:ln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Freeform 14"/>
          <p:cNvSpPr/>
          <p:nvPr/>
        </p:nvSpPr>
        <p:spPr>
          <a:xfrm>
            <a:off x="1841123" y="2307381"/>
            <a:ext cx="1948722" cy="1783829"/>
          </a:xfrm>
          <a:custGeom>
            <a:avLst/>
            <a:gdLst>
              <a:gd name="connsiteX0" fmla="*/ 0 w 1948722"/>
              <a:gd name="connsiteY0" fmla="*/ 974361 h 1783829"/>
              <a:gd name="connsiteX1" fmla="*/ 0 w 1948722"/>
              <a:gd name="connsiteY1" fmla="*/ 1783829 h 1783829"/>
              <a:gd name="connsiteX2" fmla="*/ 1034322 w 1948722"/>
              <a:gd name="connsiteY2" fmla="*/ 1783829 h 1783829"/>
              <a:gd name="connsiteX3" fmla="*/ 1034322 w 1948722"/>
              <a:gd name="connsiteY3" fmla="*/ 989351 h 1783829"/>
              <a:gd name="connsiteX4" fmla="*/ 1933732 w 1948722"/>
              <a:gd name="connsiteY4" fmla="*/ 974361 h 1783829"/>
              <a:gd name="connsiteX5" fmla="*/ 1948722 w 1948722"/>
              <a:gd name="connsiteY5" fmla="*/ 0 h 1783829"/>
              <a:gd name="connsiteX6" fmla="*/ 869430 w 1948722"/>
              <a:gd name="connsiteY6" fmla="*/ 0 h 1783829"/>
              <a:gd name="connsiteX7" fmla="*/ 854440 w 1948722"/>
              <a:gd name="connsiteY7" fmla="*/ 974361 h 1783829"/>
              <a:gd name="connsiteX8" fmla="*/ 0 w 1948722"/>
              <a:gd name="connsiteY8" fmla="*/ 974361 h 178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8722" h="1783829">
                <a:moveTo>
                  <a:pt x="0" y="974361"/>
                </a:moveTo>
                <a:lnTo>
                  <a:pt x="0" y="1783829"/>
                </a:lnTo>
                <a:lnTo>
                  <a:pt x="1034322" y="1783829"/>
                </a:lnTo>
                <a:lnTo>
                  <a:pt x="1034322" y="989351"/>
                </a:lnTo>
                <a:lnTo>
                  <a:pt x="1933732" y="974361"/>
                </a:lnTo>
                <a:lnTo>
                  <a:pt x="1948722" y="0"/>
                </a:lnTo>
                <a:lnTo>
                  <a:pt x="869430" y="0"/>
                </a:lnTo>
                <a:lnTo>
                  <a:pt x="854440" y="974361"/>
                </a:lnTo>
                <a:lnTo>
                  <a:pt x="0" y="974361"/>
                </a:ln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3688" y="908720"/>
            <a:ext cx="587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Maroc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99992" y="908720"/>
            <a:ext cx="613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Tunisie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36096" y="1340768"/>
            <a:ext cx="499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Lybie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03648" y="2132856"/>
            <a:ext cx="876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Mauritanie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1600" y="3518917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Sénégal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44008" y="2420888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Niger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80112" y="2708920"/>
            <a:ext cx="547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Tchad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20272" y="1412776"/>
            <a:ext cx="605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Egypte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67744" y="3429000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Mali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92280" y="270892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Soudan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59832" y="3501008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Burkina</a:t>
            </a:r>
          </a:p>
        </p:txBody>
      </p:sp>
      <p:sp>
        <p:nvSpPr>
          <p:cNvPr id="18" name="Freeform 17"/>
          <p:cNvSpPr/>
          <p:nvPr/>
        </p:nvSpPr>
        <p:spPr>
          <a:xfrm>
            <a:off x="1214204" y="705285"/>
            <a:ext cx="7307128" cy="741893"/>
          </a:xfrm>
          <a:custGeom>
            <a:avLst/>
            <a:gdLst>
              <a:gd name="connsiteX0" fmla="*/ 0 w 6041036"/>
              <a:gd name="connsiteY0" fmla="*/ 492141 h 665155"/>
              <a:gd name="connsiteX1" fmla="*/ 614597 w 6041036"/>
              <a:gd name="connsiteY1" fmla="*/ 642043 h 665155"/>
              <a:gd name="connsiteX2" fmla="*/ 1813810 w 6041036"/>
              <a:gd name="connsiteY2" fmla="*/ 57426 h 665155"/>
              <a:gd name="connsiteX3" fmla="*/ 3597640 w 6041036"/>
              <a:gd name="connsiteY3" fmla="*/ 57426 h 665155"/>
              <a:gd name="connsiteX4" fmla="*/ 3972394 w 6041036"/>
              <a:gd name="connsiteY4" fmla="*/ 372220 h 665155"/>
              <a:gd name="connsiteX5" fmla="*/ 5351489 w 6041036"/>
              <a:gd name="connsiteY5" fmla="*/ 342239 h 665155"/>
              <a:gd name="connsiteX6" fmla="*/ 6041036 w 6041036"/>
              <a:gd name="connsiteY6" fmla="*/ 132377 h 665155"/>
              <a:gd name="connsiteX0" fmla="*/ 0 w 6041036"/>
              <a:gd name="connsiteY0" fmla="*/ 517075 h 690089"/>
              <a:gd name="connsiteX1" fmla="*/ 614597 w 6041036"/>
              <a:gd name="connsiteY1" fmla="*/ 666977 h 690089"/>
              <a:gd name="connsiteX2" fmla="*/ 1813810 w 6041036"/>
              <a:gd name="connsiteY2" fmla="*/ 82360 h 690089"/>
              <a:gd name="connsiteX3" fmla="*/ 3597640 w 6041036"/>
              <a:gd name="connsiteY3" fmla="*/ 37390 h 690089"/>
              <a:gd name="connsiteX4" fmla="*/ 3972394 w 6041036"/>
              <a:gd name="connsiteY4" fmla="*/ 397154 h 690089"/>
              <a:gd name="connsiteX5" fmla="*/ 5351489 w 6041036"/>
              <a:gd name="connsiteY5" fmla="*/ 367173 h 690089"/>
              <a:gd name="connsiteX6" fmla="*/ 6041036 w 6041036"/>
              <a:gd name="connsiteY6" fmla="*/ 157311 h 690089"/>
              <a:gd name="connsiteX0" fmla="*/ 0 w 6041036"/>
              <a:gd name="connsiteY0" fmla="*/ 568879 h 741893"/>
              <a:gd name="connsiteX1" fmla="*/ 614597 w 6041036"/>
              <a:gd name="connsiteY1" fmla="*/ 718781 h 741893"/>
              <a:gd name="connsiteX2" fmla="*/ 1813810 w 6041036"/>
              <a:gd name="connsiteY2" fmla="*/ 134164 h 741893"/>
              <a:gd name="connsiteX3" fmla="*/ 3597640 w 6041036"/>
              <a:gd name="connsiteY3" fmla="*/ 89194 h 741893"/>
              <a:gd name="connsiteX4" fmla="*/ 3972394 w 6041036"/>
              <a:gd name="connsiteY4" fmla="*/ 448958 h 741893"/>
              <a:gd name="connsiteX5" fmla="*/ 5351489 w 6041036"/>
              <a:gd name="connsiteY5" fmla="*/ 418977 h 741893"/>
              <a:gd name="connsiteX6" fmla="*/ 6041036 w 6041036"/>
              <a:gd name="connsiteY6" fmla="*/ 209115 h 741893"/>
              <a:gd name="connsiteX0" fmla="*/ 0 w 6041036"/>
              <a:gd name="connsiteY0" fmla="*/ 568879 h 741893"/>
              <a:gd name="connsiteX1" fmla="*/ 614597 w 6041036"/>
              <a:gd name="connsiteY1" fmla="*/ 718781 h 741893"/>
              <a:gd name="connsiteX2" fmla="*/ 1813810 w 6041036"/>
              <a:gd name="connsiteY2" fmla="*/ 134164 h 741893"/>
              <a:gd name="connsiteX3" fmla="*/ 3597640 w 6041036"/>
              <a:gd name="connsiteY3" fmla="*/ 89194 h 741893"/>
              <a:gd name="connsiteX4" fmla="*/ 3972394 w 6041036"/>
              <a:gd name="connsiteY4" fmla="*/ 448958 h 741893"/>
              <a:gd name="connsiteX5" fmla="*/ 5245982 w 6041036"/>
              <a:gd name="connsiteY5" fmla="*/ 301747 h 741893"/>
              <a:gd name="connsiteX6" fmla="*/ 6041036 w 6041036"/>
              <a:gd name="connsiteY6" fmla="*/ 209115 h 741893"/>
              <a:gd name="connsiteX0" fmla="*/ 0 w 6791313"/>
              <a:gd name="connsiteY0" fmla="*/ 568879 h 741893"/>
              <a:gd name="connsiteX1" fmla="*/ 614597 w 6791313"/>
              <a:gd name="connsiteY1" fmla="*/ 718781 h 741893"/>
              <a:gd name="connsiteX2" fmla="*/ 1813810 w 6791313"/>
              <a:gd name="connsiteY2" fmla="*/ 134164 h 741893"/>
              <a:gd name="connsiteX3" fmla="*/ 3597640 w 6791313"/>
              <a:gd name="connsiteY3" fmla="*/ 89194 h 741893"/>
              <a:gd name="connsiteX4" fmla="*/ 3972394 w 6791313"/>
              <a:gd name="connsiteY4" fmla="*/ 448958 h 741893"/>
              <a:gd name="connsiteX5" fmla="*/ 5245982 w 6791313"/>
              <a:gd name="connsiteY5" fmla="*/ 301747 h 741893"/>
              <a:gd name="connsiteX6" fmla="*/ 6791313 w 6791313"/>
              <a:gd name="connsiteY6" fmla="*/ 420130 h 741893"/>
              <a:gd name="connsiteX0" fmla="*/ 0 w 7307128"/>
              <a:gd name="connsiteY0" fmla="*/ 568879 h 741893"/>
              <a:gd name="connsiteX1" fmla="*/ 614597 w 7307128"/>
              <a:gd name="connsiteY1" fmla="*/ 718781 h 741893"/>
              <a:gd name="connsiteX2" fmla="*/ 1813810 w 7307128"/>
              <a:gd name="connsiteY2" fmla="*/ 134164 h 741893"/>
              <a:gd name="connsiteX3" fmla="*/ 3597640 w 7307128"/>
              <a:gd name="connsiteY3" fmla="*/ 89194 h 741893"/>
              <a:gd name="connsiteX4" fmla="*/ 3972394 w 7307128"/>
              <a:gd name="connsiteY4" fmla="*/ 448958 h 741893"/>
              <a:gd name="connsiteX5" fmla="*/ 5245982 w 7307128"/>
              <a:gd name="connsiteY5" fmla="*/ 301747 h 741893"/>
              <a:gd name="connsiteX6" fmla="*/ 7307128 w 7307128"/>
              <a:gd name="connsiteY6" fmla="*/ 267730 h 741893"/>
              <a:gd name="connsiteX0" fmla="*/ 0 w 7307128"/>
              <a:gd name="connsiteY0" fmla="*/ 568879 h 741893"/>
              <a:gd name="connsiteX1" fmla="*/ 614597 w 7307128"/>
              <a:gd name="connsiteY1" fmla="*/ 718781 h 741893"/>
              <a:gd name="connsiteX2" fmla="*/ 1813810 w 7307128"/>
              <a:gd name="connsiteY2" fmla="*/ 134164 h 741893"/>
              <a:gd name="connsiteX3" fmla="*/ 3597640 w 7307128"/>
              <a:gd name="connsiteY3" fmla="*/ 89194 h 741893"/>
              <a:gd name="connsiteX4" fmla="*/ 3972394 w 7307128"/>
              <a:gd name="connsiteY4" fmla="*/ 448958 h 741893"/>
              <a:gd name="connsiteX5" fmla="*/ 5245982 w 7307128"/>
              <a:gd name="connsiteY5" fmla="*/ 301747 h 741893"/>
              <a:gd name="connsiteX6" fmla="*/ 6487858 w 7307128"/>
              <a:gd name="connsiteY6" fmla="*/ 384961 h 741893"/>
              <a:gd name="connsiteX7" fmla="*/ 7307128 w 7307128"/>
              <a:gd name="connsiteY7" fmla="*/ 267730 h 7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07128" h="741893">
                <a:moveTo>
                  <a:pt x="0" y="568879"/>
                </a:moveTo>
                <a:cubicBezTo>
                  <a:pt x="156147" y="680056"/>
                  <a:pt x="312295" y="791233"/>
                  <a:pt x="614597" y="718781"/>
                </a:cubicBezTo>
                <a:cubicBezTo>
                  <a:pt x="916899" y="646329"/>
                  <a:pt x="1316636" y="239095"/>
                  <a:pt x="1813810" y="134164"/>
                </a:cubicBezTo>
                <a:cubicBezTo>
                  <a:pt x="2310984" y="29233"/>
                  <a:pt x="3312827" y="-83193"/>
                  <a:pt x="3597640" y="89194"/>
                </a:cubicBezTo>
                <a:cubicBezTo>
                  <a:pt x="3882453" y="261581"/>
                  <a:pt x="3697670" y="413533"/>
                  <a:pt x="3972394" y="448958"/>
                </a:cubicBezTo>
                <a:cubicBezTo>
                  <a:pt x="4247118" y="484383"/>
                  <a:pt x="4826738" y="312413"/>
                  <a:pt x="5245982" y="301747"/>
                </a:cubicBezTo>
                <a:cubicBezTo>
                  <a:pt x="5665226" y="291081"/>
                  <a:pt x="6144334" y="390631"/>
                  <a:pt x="6487858" y="384961"/>
                </a:cubicBezTo>
                <a:cubicBezTo>
                  <a:pt x="6831382" y="379292"/>
                  <a:pt x="7164721" y="273592"/>
                  <a:pt x="7307128" y="267730"/>
                </a:cubicBezTo>
              </a:path>
            </a:pathLst>
          </a:cu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reeform 29"/>
          <p:cNvSpPr/>
          <p:nvPr/>
        </p:nvSpPr>
        <p:spPr>
          <a:xfrm>
            <a:off x="749508" y="2878110"/>
            <a:ext cx="7794885" cy="289543"/>
          </a:xfrm>
          <a:custGeom>
            <a:avLst/>
            <a:gdLst>
              <a:gd name="connsiteX0" fmla="*/ 0 w 7794885"/>
              <a:gd name="connsiteY0" fmla="*/ 0 h 395952"/>
              <a:gd name="connsiteX1" fmla="*/ 1558977 w 7794885"/>
              <a:gd name="connsiteY1" fmla="*/ 74951 h 395952"/>
              <a:gd name="connsiteX2" fmla="*/ 2743200 w 7794885"/>
              <a:gd name="connsiteY2" fmla="*/ 119922 h 395952"/>
              <a:gd name="connsiteX3" fmla="*/ 4467069 w 7794885"/>
              <a:gd name="connsiteY3" fmla="*/ 239843 h 395952"/>
              <a:gd name="connsiteX4" fmla="*/ 5801194 w 7794885"/>
              <a:gd name="connsiteY4" fmla="*/ 359764 h 395952"/>
              <a:gd name="connsiteX5" fmla="*/ 6265889 w 7794885"/>
              <a:gd name="connsiteY5" fmla="*/ 389745 h 395952"/>
              <a:gd name="connsiteX6" fmla="*/ 7450112 w 7794885"/>
              <a:gd name="connsiteY6" fmla="*/ 254833 h 395952"/>
              <a:gd name="connsiteX7" fmla="*/ 7794885 w 7794885"/>
              <a:gd name="connsiteY7" fmla="*/ 239843 h 395952"/>
              <a:gd name="connsiteX0" fmla="*/ 0 w 7794885"/>
              <a:gd name="connsiteY0" fmla="*/ 0 h 360363"/>
              <a:gd name="connsiteX1" fmla="*/ 1558977 w 7794885"/>
              <a:gd name="connsiteY1" fmla="*/ 74951 h 360363"/>
              <a:gd name="connsiteX2" fmla="*/ 2743200 w 7794885"/>
              <a:gd name="connsiteY2" fmla="*/ 119922 h 360363"/>
              <a:gd name="connsiteX3" fmla="*/ 4467069 w 7794885"/>
              <a:gd name="connsiteY3" fmla="*/ 239843 h 360363"/>
              <a:gd name="connsiteX4" fmla="*/ 5801194 w 7794885"/>
              <a:gd name="connsiteY4" fmla="*/ 359764 h 360363"/>
              <a:gd name="connsiteX5" fmla="*/ 6325849 w 7794885"/>
              <a:gd name="connsiteY5" fmla="*/ 284814 h 360363"/>
              <a:gd name="connsiteX6" fmla="*/ 7450112 w 7794885"/>
              <a:gd name="connsiteY6" fmla="*/ 254833 h 360363"/>
              <a:gd name="connsiteX7" fmla="*/ 7794885 w 7794885"/>
              <a:gd name="connsiteY7" fmla="*/ 239843 h 360363"/>
              <a:gd name="connsiteX0" fmla="*/ 0 w 7794885"/>
              <a:gd name="connsiteY0" fmla="*/ 0 h 289543"/>
              <a:gd name="connsiteX1" fmla="*/ 1558977 w 7794885"/>
              <a:gd name="connsiteY1" fmla="*/ 74951 h 289543"/>
              <a:gd name="connsiteX2" fmla="*/ 2743200 w 7794885"/>
              <a:gd name="connsiteY2" fmla="*/ 119922 h 289543"/>
              <a:gd name="connsiteX3" fmla="*/ 4467069 w 7794885"/>
              <a:gd name="connsiteY3" fmla="*/ 239843 h 289543"/>
              <a:gd name="connsiteX4" fmla="*/ 5771214 w 7794885"/>
              <a:gd name="connsiteY4" fmla="*/ 284813 h 289543"/>
              <a:gd name="connsiteX5" fmla="*/ 6325849 w 7794885"/>
              <a:gd name="connsiteY5" fmla="*/ 284814 h 289543"/>
              <a:gd name="connsiteX6" fmla="*/ 7450112 w 7794885"/>
              <a:gd name="connsiteY6" fmla="*/ 254833 h 289543"/>
              <a:gd name="connsiteX7" fmla="*/ 7794885 w 7794885"/>
              <a:gd name="connsiteY7" fmla="*/ 239843 h 28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4885" h="289543">
                <a:moveTo>
                  <a:pt x="0" y="0"/>
                </a:moveTo>
                <a:lnTo>
                  <a:pt x="1558977" y="74951"/>
                </a:lnTo>
                <a:cubicBezTo>
                  <a:pt x="2016177" y="94938"/>
                  <a:pt x="2258518" y="92440"/>
                  <a:pt x="2743200" y="119922"/>
                </a:cubicBezTo>
                <a:cubicBezTo>
                  <a:pt x="3227882" y="147404"/>
                  <a:pt x="3962400" y="212361"/>
                  <a:pt x="4467069" y="239843"/>
                </a:cubicBezTo>
                <a:cubicBezTo>
                  <a:pt x="4971738" y="267325"/>
                  <a:pt x="5461417" y="277318"/>
                  <a:pt x="5771214" y="284813"/>
                </a:cubicBezTo>
                <a:cubicBezTo>
                  <a:pt x="6081011" y="292308"/>
                  <a:pt x="6046033" y="289811"/>
                  <a:pt x="6325849" y="284814"/>
                </a:cubicBezTo>
                <a:lnTo>
                  <a:pt x="7450112" y="254833"/>
                </a:lnTo>
                <a:cubicBezTo>
                  <a:pt x="7694951" y="247338"/>
                  <a:pt x="7749915" y="234846"/>
                  <a:pt x="7794885" y="23984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7" name="Straight Arrow Connector 1026"/>
          <p:cNvCxnSpPr/>
          <p:nvPr/>
        </p:nvCxnSpPr>
        <p:spPr>
          <a:xfrm>
            <a:off x="755576" y="2924944"/>
            <a:ext cx="0" cy="7920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55576" y="1340768"/>
            <a:ext cx="0" cy="144016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5576" y="404664"/>
            <a:ext cx="0" cy="792088"/>
          </a:xfrm>
          <a:prstGeom prst="straightConnector1">
            <a:avLst/>
          </a:prstGeom>
          <a:ln w="381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Oval 1031"/>
          <p:cNvSpPr/>
          <p:nvPr/>
        </p:nvSpPr>
        <p:spPr>
          <a:xfrm>
            <a:off x="827584" y="2781300"/>
            <a:ext cx="210641" cy="2156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Oval 50"/>
          <p:cNvSpPr/>
          <p:nvPr/>
        </p:nvSpPr>
        <p:spPr>
          <a:xfrm>
            <a:off x="3059832" y="292494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Oval 51"/>
          <p:cNvSpPr/>
          <p:nvPr/>
        </p:nvSpPr>
        <p:spPr>
          <a:xfrm>
            <a:off x="4499992" y="299695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Oval 52"/>
          <p:cNvSpPr/>
          <p:nvPr/>
        </p:nvSpPr>
        <p:spPr>
          <a:xfrm>
            <a:off x="7308304" y="306896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Oval 53"/>
          <p:cNvSpPr/>
          <p:nvPr/>
        </p:nvSpPr>
        <p:spPr>
          <a:xfrm>
            <a:off x="1331640" y="1340768"/>
            <a:ext cx="154260" cy="1451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Oval 54"/>
          <p:cNvSpPr/>
          <p:nvPr/>
        </p:nvSpPr>
        <p:spPr>
          <a:xfrm>
            <a:off x="2083526" y="1227908"/>
            <a:ext cx="112210" cy="1128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Oval 55"/>
          <p:cNvSpPr/>
          <p:nvPr/>
        </p:nvSpPr>
        <p:spPr>
          <a:xfrm>
            <a:off x="3779912" y="69269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7" name="Oval 56"/>
          <p:cNvSpPr/>
          <p:nvPr/>
        </p:nvSpPr>
        <p:spPr>
          <a:xfrm>
            <a:off x="6394268" y="911134"/>
            <a:ext cx="99087" cy="1024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8" name="Oval 57"/>
          <p:cNvSpPr/>
          <p:nvPr/>
        </p:nvSpPr>
        <p:spPr>
          <a:xfrm>
            <a:off x="7753350" y="1047750"/>
            <a:ext cx="203026" cy="2210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9" name="Oval 58"/>
          <p:cNvSpPr/>
          <p:nvPr/>
        </p:nvSpPr>
        <p:spPr>
          <a:xfrm>
            <a:off x="3784963" y="1799409"/>
            <a:ext cx="122635" cy="11089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Oval 59"/>
          <p:cNvSpPr/>
          <p:nvPr/>
        </p:nvSpPr>
        <p:spPr>
          <a:xfrm>
            <a:off x="5672546" y="1796142"/>
            <a:ext cx="123589" cy="1206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TextBox 18"/>
          <p:cNvSpPr txBox="1"/>
          <p:nvPr/>
        </p:nvSpPr>
        <p:spPr>
          <a:xfrm>
            <a:off x="3285381" y="1061120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Algérie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1520" y="4221088"/>
            <a:ext cx="5500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forte empreinte humaine malgré les faibles densités</a:t>
            </a:r>
            <a:endParaRPr lang="fr-FR" dirty="0"/>
          </a:p>
        </p:txBody>
      </p:sp>
      <p:sp>
        <p:nvSpPr>
          <p:cNvPr id="65" name="TextBox 64"/>
          <p:cNvSpPr txBox="1"/>
          <p:nvPr/>
        </p:nvSpPr>
        <p:spPr>
          <a:xfrm>
            <a:off x="2411760" y="3068960"/>
            <a:ext cx="508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Peuls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987824" y="2132856"/>
            <a:ext cx="747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Touaregs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901793" y="1514743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Bédouins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907704" y="1772816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Maures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364088" y="2060848"/>
            <a:ext cx="699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Toubous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23528" y="4797152"/>
            <a:ext cx="616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rgbClr val="FF0000"/>
                </a:solidFill>
              </a:rPr>
              <a:t>Peuls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99592" y="479715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tribus nomades aujourd’hui fortement sédentarisées qui ont fait du Sahara un espace d’échanges et de mobilité </a:t>
            </a:r>
            <a:endParaRPr lang="fr-FR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51920" y="764704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Biskra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004095" y="1302668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Ouarzazate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71600" y="1499642"/>
            <a:ext cx="734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Laayoune</a:t>
            </a:r>
            <a:endParaRPr lang="fr-FR" sz="1100" dirty="0" smtClean="0"/>
          </a:p>
        </p:txBody>
      </p:sp>
      <p:sp>
        <p:nvSpPr>
          <p:cNvPr id="74" name="TextBox 73"/>
          <p:cNvSpPr txBox="1"/>
          <p:nvPr/>
        </p:nvSpPr>
        <p:spPr>
          <a:xfrm>
            <a:off x="6012160" y="1052736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Tobrouk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84368" y="1124744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Le Caire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66825" y="2588146"/>
            <a:ext cx="8547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Nouakchott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90292" y="3003054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Tombouctou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236343" y="2794645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Agadez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452320" y="3068960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Khartoum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635896" y="1844824"/>
            <a:ext cx="9172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Tamanrasset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724128" y="1700808"/>
            <a:ext cx="534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Sebha</a:t>
            </a:r>
          </a:p>
        </p:txBody>
      </p:sp>
      <p:sp>
        <p:nvSpPr>
          <p:cNvPr id="90" name="Oval 89"/>
          <p:cNvSpPr/>
          <p:nvPr/>
        </p:nvSpPr>
        <p:spPr>
          <a:xfrm>
            <a:off x="539552" y="5445224"/>
            <a:ext cx="210641" cy="2156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1" name="Oval 90"/>
          <p:cNvSpPr/>
          <p:nvPr/>
        </p:nvSpPr>
        <p:spPr>
          <a:xfrm>
            <a:off x="587177" y="567610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2" name="TextBox 91"/>
          <p:cNvSpPr txBox="1"/>
          <p:nvPr/>
        </p:nvSpPr>
        <p:spPr>
          <a:xfrm>
            <a:off x="971600" y="5517232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 milieu désertique marqué par une empreinte urbaine de plus  en plus forte</a:t>
            </a:r>
            <a:endParaRPr lang="fr-FR" sz="1400" dirty="0"/>
          </a:p>
        </p:txBody>
      </p:sp>
      <p:sp>
        <p:nvSpPr>
          <p:cNvPr id="95" name="Up Arrow 94"/>
          <p:cNvSpPr/>
          <p:nvPr/>
        </p:nvSpPr>
        <p:spPr>
          <a:xfrm rot="935381">
            <a:off x="1371600" y="428625"/>
            <a:ext cx="609600" cy="3562350"/>
          </a:xfrm>
          <a:prstGeom prst="up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6" name="Up Arrow 95"/>
          <p:cNvSpPr/>
          <p:nvPr/>
        </p:nvSpPr>
        <p:spPr>
          <a:xfrm>
            <a:off x="5066370" y="762467"/>
            <a:ext cx="609600" cy="2858524"/>
          </a:xfrm>
          <a:prstGeom prst="up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7" name="Up Arrow 96"/>
          <p:cNvSpPr/>
          <p:nvPr/>
        </p:nvSpPr>
        <p:spPr>
          <a:xfrm rot="1750125">
            <a:off x="396533" y="5961147"/>
            <a:ext cx="387528" cy="635688"/>
          </a:xfrm>
          <a:prstGeom prst="up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8" name="TextBox 97"/>
          <p:cNvSpPr txBox="1"/>
          <p:nvPr/>
        </p:nvSpPr>
        <p:spPr>
          <a:xfrm>
            <a:off x="934219" y="6100953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Flux migratoires clandestins vers l’Europe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46070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31" grpId="0"/>
      <p:bldP spid="65" grpId="0"/>
      <p:bldP spid="66" grpId="0"/>
      <p:bldP spid="67" grpId="0"/>
      <p:bldP spid="68" grpId="0"/>
      <p:bldP spid="69" grpId="0"/>
      <p:bldP spid="70" grpId="0"/>
      <p:bldP spid="32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81" grpId="0"/>
      <p:bldP spid="82" grpId="0"/>
      <p:bldP spid="85" grpId="0"/>
      <p:bldP spid="88" grpId="0"/>
      <p:bldP spid="90" grpId="0" animBg="1"/>
      <p:bldP spid="91" grpId="0" animBg="1"/>
      <p:bldP spid="92" grpId="0"/>
      <p:bldP spid="95" grpId="0" animBg="1"/>
      <p:bldP spid="96" grpId="0" animBg="1"/>
      <p:bldP spid="97" grpId="0" animBg="1"/>
      <p:bldP spid="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648" y="548680"/>
            <a:ext cx="1224136" cy="100811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699792" y="260648"/>
            <a:ext cx="1800200" cy="194421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404664"/>
            <a:ext cx="504056" cy="936104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60232" y="908720"/>
            <a:ext cx="1440160" cy="151216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588224" y="2492896"/>
            <a:ext cx="1800200" cy="136815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99592" y="1628800"/>
            <a:ext cx="1728192" cy="158417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851920" y="2276872"/>
            <a:ext cx="1440160" cy="136815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99592" y="3284984"/>
            <a:ext cx="864096" cy="64807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915816" y="3356992"/>
            <a:ext cx="864096" cy="64807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364088" y="2276872"/>
            <a:ext cx="1152128" cy="151216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Freeform 12"/>
          <p:cNvSpPr/>
          <p:nvPr/>
        </p:nvSpPr>
        <p:spPr>
          <a:xfrm>
            <a:off x="4569333" y="928286"/>
            <a:ext cx="1948722" cy="1229193"/>
          </a:xfrm>
          <a:custGeom>
            <a:avLst/>
            <a:gdLst>
              <a:gd name="connsiteX0" fmla="*/ 0 w 1888761"/>
              <a:gd name="connsiteY0" fmla="*/ 539646 h 1229193"/>
              <a:gd name="connsiteX1" fmla="*/ 599606 w 1888761"/>
              <a:gd name="connsiteY1" fmla="*/ 539646 h 1229193"/>
              <a:gd name="connsiteX2" fmla="*/ 599606 w 1888761"/>
              <a:gd name="connsiteY2" fmla="*/ 0 h 1229193"/>
              <a:gd name="connsiteX3" fmla="*/ 1888761 w 1888761"/>
              <a:gd name="connsiteY3" fmla="*/ 0 h 1229193"/>
              <a:gd name="connsiteX4" fmla="*/ 1888761 w 1888761"/>
              <a:gd name="connsiteY4" fmla="*/ 1214203 h 1229193"/>
              <a:gd name="connsiteX5" fmla="*/ 29980 w 1888761"/>
              <a:gd name="connsiteY5" fmla="*/ 1229193 h 1229193"/>
              <a:gd name="connsiteX6" fmla="*/ 0 w 1888761"/>
              <a:gd name="connsiteY6" fmla="*/ 539646 h 1229193"/>
              <a:gd name="connsiteX0" fmla="*/ 59961 w 1948722"/>
              <a:gd name="connsiteY0" fmla="*/ 539646 h 1229193"/>
              <a:gd name="connsiteX1" fmla="*/ 659567 w 1948722"/>
              <a:gd name="connsiteY1" fmla="*/ 539646 h 1229193"/>
              <a:gd name="connsiteX2" fmla="*/ 659567 w 1948722"/>
              <a:gd name="connsiteY2" fmla="*/ 0 h 1229193"/>
              <a:gd name="connsiteX3" fmla="*/ 1948722 w 1948722"/>
              <a:gd name="connsiteY3" fmla="*/ 0 h 1229193"/>
              <a:gd name="connsiteX4" fmla="*/ 1948722 w 1948722"/>
              <a:gd name="connsiteY4" fmla="*/ 1214203 h 1229193"/>
              <a:gd name="connsiteX5" fmla="*/ 0 w 1948722"/>
              <a:gd name="connsiteY5" fmla="*/ 1229193 h 1229193"/>
              <a:gd name="connsiteX6" fmla="*/ 59961 w 1948722"/>
              <a:gd name="connsiteY6" fmla="*/ 539646 h 1229193"/>
              <a:gd name="connsiteX0" fmla="*/ 0 w 1948722"/>
              <a:gd name="connsiteY0" fmla="*/ 539646 h 1229193"/>
              <a:gd name="connsiteX1" fmla="*/ 659567 w 1948722"/>
              <a:gd name="connsiteY1" fmla="*/ 539646 h 1229193"/>
              <a:gd name="connsiteX2" fmla="*/ 659567 w 1948722"/>
              <a:gd name="connsiteY2" fmla="*/ 0 h 1229193"/>
              <a:gd name="connsiteX3" fmla="*/ 1948722 w 1948722"/>
              <a:gd name="connsiteY3" fmla="*/ 0 h 1229193"/>
              <a:gd name="connsiteX4" fmla="*/ 1948722 w 1948722"/>
              <a:gd name="connsiteY4" fmla="*/ 1214203 h 1229193"/>
              <a:gd name="connsiteX5" fmla="*/ 0 w 1948722"/>
              <a:gd name="connsiteY5" fmla="*/ 1229193 h 1229193"/>
              <a:gd name="connsiteX6" fmla="*/ 0 w 1948722"/>
              <a:gd name="connsiteY6" fmla="*/ 539646 h 122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8722" h="1229193">
                <a:moveTo>
                  <a:pt x="0" y="539646"/>
                </a:moveTo>
                <a:lnTo>
                  <a:pt x="659567" y="539646"/>
                </a:lnTo>
                <a:lnTo>
                  <a:pt x="659567" y="0"/>
                </a:lnTo>
                <a:lnTo>
                  <a:pt x="1948722" y="0"/>
                </a:lnTo>
                <a:lnTo>
                  <a:pt x="1948722" y="1214203"/>
                </a:lnTo>
                <a:lnTo>
                  <a:pt x="0" y="1229193"/>
                </a:lnTo>
                <a:lnTo>
                  <a:pt x="0" y="539646"/>
                </a:ln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Freeform 14"/>
          <p:cNvSpPr/>
          <p:nvPr/>
        </p:nvSpPr>
        <p:spPr>
          <a:xfrm>
            <a:off x="1841123" y="2307381"/>
            <a:ext cx="1948722" cy="1783829"/>
          </a:xfrm>
          <a:custGeom>
            <a:avLst/>
            <a:gdLst>
              <a:gd name="connsiteX0" fmla="*/ 0 w 1948722"/>
              <a:gd name="connsiteY0" fmla="*/ 974361 h 1783829"/>
              <a:gd name="connsiteX1" fmla="*/ 0 w 1948722"/>
              <a:gd name="connsiteY1" fmla="*/ 1783829 h 1783829"/>
              <a:gd name="connsiteX2" fmla="*/ 1034322 w 1948722"/>
              <a:gd name="connsiteY2" fmla="*/ 1783829 h 1783829"/>
              <a:gd name="connsiteX3" fmla="*/ 1034322 w 1948722"/>
              <a:gd name="connsiteY3" fmla="*/ 989351 h 1783829"/>
              <a:gd name="connsiteX4" fmla="*/ 1933732 w 1948722"/>
              <a:gd name="connsiteY4" fmla="*/ 974361 h 1783829"/>
              <a:gd name="connsiteX5" fmla="*/ 1948722 w 1948722"/>
              <a:gd name="connsiteY5" fmla="*/ 0 h 1783829"/>
              <a:gd name="connsiteX6" fmla="*/ 869430 w 1948722"/>
              <a:gd name="connsiteY6" fmla="*/ 0 h 1783829"/>
              <a:gd name="connsiteX7" fmla="*/ 854440 w 1948722"/>
              <a:gd name="connsiteY7" fmla="*/ 974361 h 1783829"/>
              <a:gd name="connsiteX8" fmla="*/ 0 w 1948722"/>
              <a:gd name="connsiteY8" fmla="*/ 974361 h 178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8722" h="1783829">
                <a:moveTo>
                  <a:pt x="0" y="974361"/>
                </a:moveTo>
                <a:lnTo>
                  <a:pt x="0" y="1783829"/>
                </a:lnTo>
                <a:lnTo>
                  <a:pt x="1034322" y="1783829"/>
                </a:lnTo>
                <a:lnTo>
                  <a:pt x="1034322" y="989351"/>
                </a:lnTo>
                <a:lnTo>
                  <a:pt x="1933732" y="974361"/>
                </a:lnTo>
                <a:lnTo>
                  <a:pt x="1948722" y="0"/>
                </a:lnTo>
                <a:lnTo>
                  <a:pt x="869430" y="0"/>
                </a:lnTo>
                <a:lnTo>
                  <a:pt x="854440" y="974361"/>
                </a:lnTo>
                <a:lnTo>
                  <a:pt x="0" y="974361"/>
                </a:ln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3688" y="908720"/>
            <a:ext cx="587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Maroc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99992" y="908720"/>
            <a:ext cx="613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Tunisie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36096" y="1340768"/>
            <a:ext cx="499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Lybie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03648" y="2132856"/>
            <a:ext cx="876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Mauritanie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1600" y="3518917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Sénégal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44008" y="2420888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Niger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80112" y="2708920"/>
            <a:ext cx="547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Tchad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20272" y="1412776"/>
            <a:ext cx="605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Egypte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67744" y="3429000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Mali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92280" y="270892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Soudan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59832" y="3501008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Burkina</a:t>
            </a:r>
          </a:p>
        </p:txBody>
      </p:sp>
      <p:sp>
        <p:nvSpPr>
          <p:cNvPr id="18" name="Freeform 17"/>
          <p:cNvSpPr/>
          <p:nvPr/>
        </p:nvSpPr>
        <p:spPr>
          <a:xfrm>
            <a:off x="1214204" y="705285"/>
            <a:ext cx="7307128" cy="741893"/>
          </a:xfrm>
          <a:custGeom>
            <a:avLst/>
            <a:gdLst>
              <a:gd name="connsiteX0" fmla="*/ 0 w 6041036"/>
              <a:gd name="connsiteY0" fmla="*/ 492141 h 665155"/>
              <a:gd name="connsiteX1" fmla="*/ 614597 w 6041036"/>
              <a:gd name="connsiteY1" fmla="*/ 642043 h 665155"/>
              <a:gd name="connsiteX2" fmla="*/ 1813810 w 6041036"/>
              <a:gd name="connsiteY2" fmla="*/ 57426 h 665155"/>
              <a:gd name="connsiteX3" fmla="*/ 3597640 w 6041036"/>
              <a:gd name="connsiteY3" fmla="*/ 57426 h 665155"/>
              <a:gd name="connsiteX4" fmla="*/ 3972394 w 6041036"/>
              <a:gd name="connsiteY4" fmla="*/ 372220 h 665155"/>
              <a:gd name="connsiteX5" fmla="*/ 5351489 w 6041036"/>
              <a:gd name="connsiteY5" fmla="*/ 342239 h 665155"/>
              <a:gd name="connsiteX6" fmla="*/ 6041036 w 6041036"/>
              <a:gd name="connsiteY6" fmla="*/ 132377 h 665155"/>
              <a:gd name="connsiteX0" fmla="*/ 0 w 6041036"/>
              <a:gd name="connsiteY0" fmla="*/ 517075 h 690089"/>
              <a:gd name="connsiteX1" fmla="*/ 614597 w 6041036"/>
              <a:gd name="connsiteY1" fmla="*/ 666977 h 690089"/>
              <a:gd name="connsiteX2" fmla="*/ 1813810 w 6041036"/>
              <a:gd name="connsiteY2" fmla="*/ 82360 h 690089"/>
              <a:gd name="connsiteX3" fmla="*/ 3597640 w 6041036"/>
              <a:gd name="connsiteY3" fmla="*/ 37390 h 690089"/>
              <a:gd name="connsiteX4" fmla="*/ 3972394 w 6041036"/>
              <a:gd name="connsiteY4" fmla="*/ 397154 h 690089"/>
              <a:gd name="connsiteX5" fmla="*/ 5351489 w 6041036"/>
              <a:gd name="connsiteY5" fmla="*/ 367173 h 690089"/>
              <a:gd name="connsiteX6" fmla="*/ 6041036 w 6041036"/>
              <a:gd name="connsiteY6" fmla="*/ 157311 h 690089"/>
              <a:gd name="connsiteX0" fmla="*/ 0 w 6041036"/>
              <a:gd name="connsiteY0" fmla="*/ 568879 h 741893"/>
              <a:gd name="connsiteX1" fmla="*/ 614597 w 6041036"/>
              <a:gd name="connsiteY1" fmla="*/ 718781 h 741893"/>
              <a:gd name="connsiteX2" fmla="*/ 1813810 w 6041036"/>
              <a:gd name="connsiteY2" fmla="*/ 134164 h 741893"/>
              <a:gd name="connsiteX3" fmla="*/ 3597640 w 6041036"/>
              <a:gd name="connsiteY3" fmla="*/ 89194 h 741893"/>
              <a:gd name="connsiteX4" fmla="*/ 3972394 w 6041036"/>
              <a:gd name="connsiteY4" fmla="*/ 448958 h 741893"/>
              <a:gd name="connsiteX5" fmla="*/ 5351489 w 6041036"/>
              <a:gd name="connsiteY5" fmla="*/ 418977 h 741893"/>
              <a:gd name="connsiteX6" fmla="*/ 6041036 w 6041036"/>
              <a:gd name="connsiteY6" fmla="*/ 209115 h 741893"/>
              <a:gd name="connsiteX0" fmla="*/ 0 w 6041036"/>
              <a:gd name="connsiteY0" fmla="*/ 568879 h 741893"/>
              <a:gd name="connsiteX1" fmla="*/ 614597 w 6041036"/>
              <a:gd name="connsiteY1" fmla="*/ 718781 h 741893"/>
              <a:gd name="connsiteX2" fmla="*/ 1813810 w 6041036"/>
              <a:gd name="connsiteY2" fmla="*/ 134164 h 741893"/>
              <a:gd name="connsiteX3" fmla="*/ 3597640 w 6041036"/>
              <a:gd name="connsiteY3" fmla="*/ 89194 h 741893"/>
              <a:gd name="connsiteX4" fmla="*/ 3972394 w 6041036"/>
              <a:gd name="connsiteY4" fmla="*/ 448958 h 741893"/>
              <a:gd name="connsiteX5" fmla="*/ 5245982 w 6041036"/>
              <a:gd name="connsiteY5" fmla="*/ 301747 h 741893"/>
              <a:gd name="connsiteX6" fmla="*/ 6041036 w 6041036"/>
              <a:gd name="connsiteY6" fmla="*/ 209115 h 741893"/>
              <a:gd name="connsiteX0" fmla="*/ 0 w 6791313"/>
              <a:gd name="connsiteY0" fmla="*/ 568879 h 741893"/>
              <a:gd name="connsiteX1" fmla="*/ 614597 w 6791313"/>
              <a:gd name="connsiteY1" fmla="*/ 718781 h 741893"/>
              <a:gd name="connsiteX2" fmla="*/ 1813810 w 6791313"/>
              <a:gd name="connsiteY2" fmla="*/ 134164 h 741893"/>
              <a:gd name="connsiteX3" fmla="*/ 3597640 w 6791313"/>
              <a:gd name="connsiteY3" fmla="*/ 89194 h 741893"/>
              <a:gd name="connsiteX4" fmla="*/ 3972394 w 6791313"/>
              <a:gd name="connsiteY4" fmla="*/ 448958 h 741893"/>
              <a:gd name="connsiteX5" fmla="*/ 5245982 w 6791313"/>
              <a:gd name="connsiteY5" fmla="*/ 301747 h 741893"/>
              <a:gd name="connsiteX6" fmla="*/ 6791313 w 6791313"/>
              <a:gd name="connsiteY6" fmla="*/ 420130 h 741893"/>
              <a:gd name="connsiteX0" fmla="*/ 0 w 7307128"/>
              <a:gd name="connsiteY0" fmla="*/ 568879 h 741893"/>
              <a:gd name="connsiteX1" fmla="*/ 614597 w 7307128"/>
              <a:gd name="connsiteY1" fmla="*/ 718781 h 741893"/>
              <a:gd name="connsiteX2" fmla="*/ 1813810 w 7307128"/>
              <a:gd name="connsiteY2" fmla="*/ 134164 h 741893"/>
              <a:gd name="connsiteX3" fmla="*/ 3597640 w 7307128"/>
              <a:gd name="connsiteY3" fmla="*/ 89194 h 741893"/>
              <a:gd name="connsiteX4" fmla="*/ 3972394 w 7307128"/>
              <a:gd name="connsiteY4" fmla="*/ 448958 h 741893"/>
              <a:gd name="connsiteX5" fmla="*/ 5245982 w 7307128"/>
              <a:gd name="connsiteY5" fmla="*/ 301747 h 741893"/>
              <a:gd name="connsiteX6" fmla="*/ 7307128 w 7307128"/>
              <a:gd name="connsiteY6" fmla="*/ 267730 h 741893"/>
              <a:gd name="connsiteX0" fmla="*/ 0 w 7307128"/>
              <a:gd name="connsiteY0" fmla="*/ 568879 h 741893"/>
              <a:gd name="connsiteX1" fmla="*/ 614597 w 7307128"/>
              <a:gd name="connsiteY1" fmla="*/ 718781 h 741893"/>
              <a:gd name="connsiteX2" fmla="*/ 1813810 w 7307128"/>
              <a:gd name="connsiteY2" fmla="*/ 134164 h 741893"/>
              <a:gd name="connsiteX3" fmla="*/ 3597640 w 7307128"/>
              <a:gd name="connsiteY3" fmla="*/ 89194 h 741893"/>
              <a:gd name="connsiteX4" fmla="*/ 3972394 w 7307128"/>
              <a:gd name="connsiteY4" fmla="*/ 448958 h 741893"/>
              <a:gd name="connsiteX5" fmla="*/ 5245982 w 7307128"/>
              <a:gd name="connsiteY5" fmla="*/ 301747 h 741893"/>
              <a:gd name="connsiteX6" fmla="*/ 6487858 w 7307128"/>
              <a:gd name="connsiteY6" fmla="*/ 384961 h 741893"/>
              <a:gd name="connsiteX7" fmla="*/ 7307128 w 7307128"/>
              <a:gd name="connsiteY7" fmla="*/ 267730 h 7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07128" h="741893">
                <a:moveTo>
                  <a:pt x="0" y="568879"/>
                </a:moveTo>
                <a:cubicBezTo>
                  <a:pt x="156147" y="680056"/>
                  <a:pt x="312295" y="791233"/>
                  <a:pt x="614597" y="718781"/>
                </a:cubicBezTo>
                <a:cubicBezTo>
                  <a:pt x="916899" y="646329"/>
                  <a:pt x="1316636" y="239095"/>
                  <a:pt x="1813810" y="134164"/>
                </a:cubicBezTo>
                <a:cubicBezTo>
                  <a:pt x="2310984" y="29233"/>
                  <a:pt x="3312827" y="-83193"/>
                  <a:pt x="3597640" y="89194"/>
                </a:cubicBezTo>
                <a:cubicBezTo>
                  <a:pt x="3882453" y="261581"/>
                  <a:pt x="3697670" y="413533"/>
                  <a:pt x="3972394" y="448958"/>
                </a:cubicBezTo>
                <a:cubicBezTo>
                  <a:pt x="4247118" y="484383"/>
                  <a:pt x="4826738" y="312413"/>
                  <a:pt x="5245982" y="301747"/>
                </a:cubicBezTo>
                <a:cubicBezTo>
                  <a:pt x="5665226" y="291081"/>
                  <a:pt x="6144334" y="390631"/>
                  <a:pt x="6487858" y="384961"/>
                </a:cubicBezTo>
                <a:cubicBezTo>
                  <a:pt x="6831382" y="379292"/>
                  <a:pt x="7164721" y="273592"/>
                  <a:pt x="7307128" y="267730"/>
                </a:cubicBezTo>
              </a:path>
            </a:pathLst>
          </a:cu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reeform 29"/>
          <p:cNvSpPr/>
          <p:nvPr/>
        </p:nvSpPr>
        <p:spPr>
          <a:xfrm>
            <a:off x="749508" y="2878110"/>
            <a:ext cx="7794885" cy="289543"/>
          </a:xfrm>
          <a:custGeom>
            <a:avLst/>
            <a:gdLst>
              <a:gd name="connsiteX0" fmla="*/ 0 w 7794885"/>
              <a:gd name="connsiteY0" fmla="*/ 0 h 395952"/>
              <a:gd name="connsiteX1" fmla="*/ 1558977 w 7794885"/>
              <a:gd name="connsiteY1" fmla="*/ 74951 h 395952"/>
              <a:gd name="connsiteX2" fmla="*/ 2743200 w 7794885"/>
              <a:gd name="connsiteY2" fmla="*/ 119922 h 395952"/>
              <a:gd name="connsiteX3" fmla="*/ 4467069 w 7794885"/>
              <a:gd name="connsiteY3" fmla="*/ 239843 h 395952"/>
              <a:gd name="connsiteX4" fmla="*/ 5801194 w 7794885"/>
              <a:gd name="connsiteY4" fmla="*/ 359764 h 395952"/>
              <a:gd name="connsiteX5" fmla="*/ 6265889 w 7794885"/>
              <a:gd name="connsiteY5" fmla="*/ 389745 h 395952"/>
              <a:gd name="connsiteX6" fmla="*/ 7450112 w 7794885"/>
              <a:gd name="connsiteY6" fmla="*/ 254833 h 395952"/>
              <a:gd name="connsiteX7" fmla="*/ 7794885 w 7794885"/>
              <a:gd name="connsiteY7" fmla="*/ 239843 h 395952"/>
              <a:gd name="connsiteX0" fmla="*/ 0 w 7794885"/>
              <a:gd name="connsiteY0" fmla="*/ 0 h 360363"/>
              <a:gd name="connsiteX1" fmla="*/ 1558977 w 7794885"/>
              <a:gd name="connsiteY1" fmla="*/ 74951 h 360363"/>
              <a:gd name="connsiteX2" fmla="*/ 2743200 w 7794885"/>
              <a:gd name="connsiteY2" fmla="*/ 119922 h 360363"/>
              <a:gd name="connsiteX3" fmla="*/ 4467069 w 7794885"/>
              <a:gd name="connsiteY3" fmla="*/ 239843 h 360363"/>
              <a:gd name="connsiteX4" fmla="*/ 5801194 w 7794885"/>
              <a:gd name="connsiteY4" fmla="*/ 359764 h 360363"/>
              <a:gd name="connsiteX5" fmla="*/ 6325849 w 7794885"/>
              <a:gd name="connsiteY5" fmla="*/ 284814 h 360363"/>
              <a:gd name="connsiteX6" fmla="*/ 7450112 w 7794885"/>
              <a:gd name="connsiteY6" fmla="*/ 254833 h 360363"/>
              <a:gd name="connsiteX7" fmla="*/ 7794885 w 7794885"/>
              <a:gd name="connsiteY7" fmla="*/ 239843 h 360363"/>
              <a:gd name="connsiteX0" fmla="*/ 0 w 7794885"/>
              <a:gd name="connsiteY0" fmla="*/ 0 h 289543"/>
              <a:gd name="connsiteX1" fmla="*/ 1558977 w 7794885"/>
              <a:gd name="connsiteY1" fmla="*/ 74951 h 289543"/>
              <a:gd name="connsiteX2" fmla="*/ 2743200 w 7794885"/>
              <a:gd name="connsiteY2" fmla="*/ 119922 h 289543"/>
              <a:gd name="connsiteX3" fmla="*/ 4467069 w 7794885"/>
              <a:gd name="connsiteY3" fmla="*/ 239843 h 289543"/>
              <a:gd name="connsiteX4" fmla="*/ 5771214 w 7794885"/>
              <a:gd name="connsiteY4" fmla="*/ 284813 h 289543"/>
              <a:gd name="connsiteX5" fmla="*/ 6325849 w 7794885"/>
              <a:gd name="connsiteY5" fmla="*/ 284814 h 289543"/>
              <a:gd name="connsiteX6" fmla="*/ 7450112 w 7794885"/>
              <a:gd name="connsiteY6" fmla="*/ 254833 h 289543"/>
              <a:gd name="connsiteX7" fmla="*/ 7794885 w 7794885"/>
              <a:gd name="connsiteY7" fmla="*/ 239843 h 28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4885" h="289543">
                <a:moveTo>
                  <a:pt x="0" y="0"/>
                </a:moveTo>
                <a:lnTo>
                  <a:pt x="1558977" y="74951"/>
                </a:lnTo>
                <a:cubicBezTo>
                  <a:pt x="2016177" y="94938"/>
                  <a:pt x="2258518" y="92440"/>
                  <a:pt x="2743200" y="119922"/>
                </a:cubicBezTo>
                <a:cubicBezTo>
                  <a:pt x="3227882" y="147404"/>
                  <a:pt x="3962400" y="212361"/>
                  <a:pt x="4467069" y="239843"/>
                </a:cubicBezTo>
                <a:cubicBezTo>
                  <a:pt x="4971738" y="267325"/>
                  <a:pt x="5461417" y="277318"/>
                  <a:pt x="5771214" y="284813"/>
                </a:cubicBezTo>
                <a:cubicBezTo>
                  <a:pt x="6081011" y="292308"/>
                  <a:pt x="6046033" y="289811"/>
                  <a:pt x="6325849" y="284814"/>
                </a:cubicBezTo>
                <a:lnTo>
                  <a:pt x="7450112" y="254833"/>
                </a:lnTo>
                <a:cubicBezTo>
                  <a:pt x="7694951" y="247338"/>
                  <a:pt x="7749915" y="234846"/>
                  <a:pt x="7794885" y="23984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7" name="Straight Arrow Connector 1026"/>
          <p:cNvCxnSpPr/>
          <p:nvPr/>
        </p:nvCxnSpPr>
        <p:spPr>
          <a:xfrm>
            <a:off x="755576" y="2924944"/>
            <a:ext cx="0" cy="7920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55576" y="1340768"/>
            <a:ext cx="0" cy="144016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5576" y="404664"/>
            <a:ext cx="0" cy="792088"/>
          </a:xfrm>
          <a:prstGeom prst="straightConnector1">
            <a:avLst/>
          </a:prstGeom>
          <a:ln w="381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Oval 1031"/>
          <p:cNvSpPr/>
          <p:nvPr/>
        </p:nvSpPr>
        <p:spPr>
          <a:xfrm>
            <a:off x="827584" y="2781300"/>
            <a:ext cx="210641" cy="2156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Oval 50"/>
          <p:cNvSpPr/>
          <p:nvPr/>
        </p:nvSpPr>
        <p:spPr>
          <a:xfrm>
            <a:off x="3059832" y="292494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Oval 51"/>
          <p:cNvSpPr/>
          <p:nvPr/>
        </p:nvSpPr>
        <p:spPr>
          <a:xfrm>
            <a:off x="4499992" y="299695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Oval 52"/>
          <p:cNvSpPr/>
          <p:nvPr/>
        </p:nvSpPr>
        <p:spPr>
          <a:xfrm>
            <a:off x="7308304" y="306896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Oval 53"/>
          <p:cNvSpPr/>
          <p:nvPr/>
        </p:nvSpPr>
        <p:spPr>
          <a:xfrm>
            <a:off x="1331640" y="1340768"/>
            <a:ext cx="154260" cy="1451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Oval 54"/>
          <p:cNvSpPr/>
          <p:nvPr/>
        </p:nvSpPr>
        <p:spPr>
          <a:xfrm>
            <a:off x="2083526" y="1227908"/>
            <a:ext cx="112210" cy="1128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Oval 55"/>
          <p:cNvSpPr/>
          <p:nvPr/>
        </p:nvSpPr>
        <p:spPr>
          <a:xfrm>
            <a:off x="3779912" y="69269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7" name="Oval 56"/>
          <p:cNvSpPr/>
          <p:nvPr/>
        </p:nvSpPr>
        <p:spPr>
          <a:xfrm>
            <a:off x="6394268" y="911134"/>
            <a:ext cx="99087" cy="1024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8" name="Oval 57"/>
          <p:cNvSpPr/>
          <p:nvPr/>
        </p:nvSpPr>
        <p:spPr>
          <a:xfrm>
            <a:off x="7753350" y="1047750"/>
            <a:ext cx="203026" cy="2210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9" name="Oval 58"/>
          <p:cNvSpPr/>
          <p:nvPr/>
        </p:nvSpPr>
        <p:spPr>
          <a:xfrm>
            <a:off x="3784963" y="1799409"/>
            <a:ext cx="122635" cy="11089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Oval 59"/>
          <p:cNvSpPr/>
          <p:nvPr/>
        </p:nvSpPr>
        <p:spPr>
          <a:xfrm>
            <a:off x="5672546" y="1796142"/>
            <a:ext cx="123589" cy="1206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TextBox 18"/>
          <p:cNvSpPr txBox="1"/>
          <p:nvPr/>
        </p:nvSpPr>
        <p:spPr>
          <a:xfrm>
            <a:off x="3285381" y="1061120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Algérie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9762" y="4152077"/>
            <a:ext cx="3801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Un espace aux ressources abondantes</a:t>
            </a:r>
            <a:endParaRPr lang="fr-FR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2411760" y="3068960"/>
            <a:ext cx="508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Peuls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987824" y="2132856"/>
            <a:ext cx="747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Touaregs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988056" y="1497490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Bédouins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907704" y="1772816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Maures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364088" y="2060848"/>
            <a:ext cx="699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Toubous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851920" y="764704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Biskra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004095" y="1302668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Ouarzazate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71600" y="1499642"/>
            <a:ext cx="734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Laayoune</a:t>
            </a:r>
            <a:endParaRPr lang="fr-FR" sz="1100" dirty="0" smtClean="0"/>
          </a:p>
        </p:txBody>
      </p:sp>
      <p:sp>
        <p:nvSpPr>
          <p:cNvPr id="74" name="TextBox 73"/>
          <p:cNvSpPr txBox="1"/>
          <p:nvPr/>
        </p:nvSpPr>
        <p:spPr>
          <a:xfrm>
            <a:off x="6012160" y="1052736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Tobrouk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84368" y="1124744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Le Caire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66825" y="2588146"/>
            <a:ext cx="8547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Nouakchott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90292" y="3003054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Tombouctou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236343" y="2794645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Agadez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452320" y="3068960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Khartoum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635896" y="1844824"/>
            <a:ext cx="9172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Tamanrasset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724128" y="1700808"/>
            <a:ext cx="534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Sebha</a:t>
            </a:r>
          </a:p>
        </p:txBody>
      </p:sp>
      <p:sp>
        <p:nvSpPr>
          <p:cNvPr id="64" name="Isosceles Triangle 63"/>
          <p:cNvSpPr/>
          <p:nvPr/>
        </p:nvSpPr>
        <p:spPr>
          <a:xfrm>
            <a:off x="4096519" y="2473847"/>
            <a:ext cx="256406" cy="288404"/>
          </a:xfrm>
          <a:prstGeom prst="triangle">
            <a:avLst/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8" name="Isosceles Triangle 77"/>
          <p:cNvSpPr/>
          <p:nvPr/>
        </p:nvSpPr>
        <p:spPr>
          <a:xfrm>
            <a:off x="3000375" y="1590675"/>
            <a:ext cx="228600" cy="247650"/>
          </a:xfrm>
          <a:prstGeom prst="triangle">
            <a:avLst/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9" name="Isosceles Triangle 78"/>
          <p:cNvSpPr/>
          <p:nvPr/>
        </p:nvSpPr>
        <p:spPr>
          <a:xfrm>
            <a:off x="4019550" y="1476375"/>
            <a:ext cx="228600" cy="24765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0" name="Isosceles Triangle 79"/>
          <p:cNvSpPr/>
          <p:nvPr/>
        </p:nvSpPr>
        <p:spPr>
          <a:xfrm>
            <a:off x="5972175" y="1438275"/>
            <a:ext cx="228600" cy="24765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4" name="Isosceles Triangle 83"/>
          <p:cNvSpPr/>
          <p:nvPr/>
        </p:nvSpPr>
        <p:spPr>
          <a:xfrm>
            <a:off x="2247900" y="2047875"/>
            <a:ext cx="276225" cy="276225"/>
          </a:xfrm>
          <a:prstGeom prst="triangle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6" name="Isosceles Triangle 85"/>
          <p:cNvSpPr/>
          <p:nvPr/>
        </p:nvSpPr>
        <p:spPr>
          <a:xfrm>
            <a:off x="1504950" y="971550"/>
            <a:ext cx="247650" cy="266700"/>
          </a:xfrm>
          <a:prstGeom prst="triangl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7" name="Isosceles Triangle 86"/>
          <p:cNvSpPr/>
          <p:nvPr/>
        </p:nvSpPr>
        <p:spPr>
          <a:xfrm>
            <a:off x="1685925" y="3505200"/>
            <a:ext cx="200025" cy="219075"/>
          </a:xfrm>
          <a:prstGeom prst="triangle">
            <a:avLst/>
          </a:prstGeom>
          <a:noFill/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9" name="Isosceles Triangle 88"/>
          <p:cNvSpPr/>
          <p:nvPr/>
        </p:nvSpPr>
        <p:spPr>
          <a:xfrm>
            <a:off x="7488680" y="3434466"/>
            <a:ext cx="228600" cy="24765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3" name="Isosceles Triangle 92"/>
          <p:cNvSpPr/>
          <p:nvPr/>
        </p:nvSpPr>
        <p:spPr>
          <a:xfrm>
            <a:off x="415584" y="4977885"/>
            <a:ext cx="228600" cy="24765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925713" y="4943926"/>
            <a:ext cx="709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Pétrole</a:t>
            </a:r>
            <a:endParaRPr lang="fr-FR" sz="1400" dirty="0"/>
          </a:p>
        </p:txBody>
      </p:sp>
      <p:sp>
        <p:nvSpPr>
          <p:cNvPr id="94" name="Isosceles Triangle 93"/>
          <p:cNvSpPr/>
          <p:nvPr/>
        </p:nvSpPr>
        <p:spPr>
          <a:xfrm>
            <a:off x="456808" y="5483262"/>
            <a:ext cx="228600" cy="247650"/>
          </a:xfrm>
          <a:prstGeom prst="triangle">
            <a:avLst/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5" name="TextBox 94"/>
          <p:cNvSpPr txBox="1"/>
          <p:nvPr/>
        </p:nvSpPr>
        <p:spPr>
          <a:xfrm>
            <a:off x="934151" y="5479283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Gaz</a:t>
            </a:r>
            <a:endParaRPr lang="fr-FR" sz="1400" dirty="0"/>
          </a:p>
        </p:txBody>
      </p:sp>
      <p:sp>
        <p:nvSpPr>
          <p:cNvPr id="96" name="Isosceles Triangle 95"/>
          <p:cNvSpPr/>
          <p:nvPr/>
        </p:nvSpPr>
        <p:spPr>
          <a:xfrm>
            <a:off x="4318780" y="5027785"/>
            <a:ext cx="256406" cy="288404"/>
          </a:xfrm>
          <a:prstGeom prst="triangle">
            <a:avLst/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7" name="TextBox 96"/>
          <p:cNvSpPr txBox="1"/>
          <p:nvPr/>
        </p:nvSpPr>
        <p:spPr>
          <a:xfrm>
            <a:off x="4759990" y="5029814"/>
            <a:ext cx="819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Uranium</a:t>
            </a:r>
            <a:endParaRPr lang="fr-FR" sz="1400" dirty="0"/>
          </a:p>
        </p:txBody>
      </p:sp>
      <p:sp>
        <p:nvSpPr>
          <p:cNvPr id="98" name="Up Arrow 97"/>
          <p:cNvSpPr/>
          <p:nvPr/>
        </p:nvSpPr>
        <p:spPr>
          <a:xfrm rot="1545407">
            <a:off x="320820" y="5856838"/>
            <a:ext cx="293042" cy="614325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9" name="TextBox 98"/>
          <p:cNvSpPr txBox="1"/>
          <p:nvPr/>
        </p:nvSpPr>
        <p:spPr>
          <a:xfrm>
            <a:off x="914023" y="6045750"/>
            <a:ext cx="1501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Flux majeurs exportation</a:t>
            </a:r>
            <a:endParaRPr lang="fr-FR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324551" y="4559131"/>
            <a:ext cx="125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Hydrocarbures</a:t>
            </a:r>
            <a:endParaRPr lang="fr-FR" sz="1400" u="sng" dirty="0"/>
          </a:p>
        </p:txBody>
      </p:sp>
      <p:sp>
        <p:nvSpPr>
          <p:cNvPr id="101" name="TextBox 100"/>
          <p:cNvSpPr txBox="1"/>
          <p:nvPr/>
        </p:nvSpPr>
        <p:spPr>
          <a:xfrm>
            <a:off x="4169057" y="4608014"/>
            <a:ext cx="822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Minerais</a:t>
            </a:r>
            <a:endParaRPr lang="fr-FR" sz="1400" u="sng" dirty="0"/>
          </a:p>
        </p:txBody>
      </p:sp>
      <p:sp>
        <p:nvSpPr>
          <p:cNvPr id="102" name="Isosceles Triangle 101"/>
          <p:cNvSpPr/>
          <p:nvPr/>
        </p:nvSpPr>
        <p:spPr>
          <a:xfrm>
            <a:off x="4349870" y="5478313"/>
            <a:ext cx="276225" cy="276225"/>
          </a:xfrm>
          <a:prstGeom prst="triangle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3" name="TextBox 102"/>
          <p:cNvSpPr txBox="1"/>
          <p:nvPr/>
        </p:nvSpPr>
        <p:spPr>
          <a:xfrm>
            <a:off x="4860631" y="5527271"/>
            <a:ext cx="416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Fer</a:t>
            </a:r>
            <a:endParaRPr lang="fr-FR" sz="1400" dirty="0"/>
          </a:p>
        </p:txBody>
      </p:sp>
      <p:sp>
        <p:nvSpPr>
          <p:cNvPr id="104" name="Isosceles Triangle 103"/>
          <p:cNvSpPr/>
          <p:nvPr/>
        </p:nvSpPr>
        <p:spPr>
          <a:xfrm>
            <a:off x="4391744" y="5917721"/>
            <a:ext cx="200025" cy="219075"/>
          </a:xfrm>
          <a:prstGeom prst="triangle">
            <a:avLst/>
          </a:prstGeom>
          <a:noFill/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5" name="TextBox 104"/>
          <p:cNvSpPr txBox="1"/>
          <p:nvPr/>
        </p:nvSpPr>
        <p:spPr>
          <a:xfrm>
            <a:off x="4840501" y="5886705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Or</a:t>
            </a:r>
            <a:endParaRPr lang="fr-FR" sz="1400" dirty="0"/>
          </a:p>
        </p:txBody>
      </p:sp>
      <p:sp>
        <p:nvSpPr>
          <p:cNvPr id="106" name="Isosceles Triangle 105"/>
          <p:cNvSpPr/>
          <p:nvPr/>
        </p:nvSpPr>
        <p:spPr>
          <a:xfrm>
            <a:off x="4383298" y="6282546"/>
            <a:ext cx="247650" cy="266700"/>
          </a:xfrm>
          <a:prstGeom prst="triangl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7" name="TextBox 106"/>
          <p:cNvSpPr txBox="1"/>
          <p:nvPr/>
        </p:nvSpPr>
        <p:spPr>
          <a:xfrm>
            <a:off x="4785868" y="6297897"/>
            <a:ext cx="1030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Phosphates</a:t>
            </a:r>
            <a:endParaRPr lang="fr-FR" sz="1400" dirty="0"/>
          </a:p>
        </p:txBody>
      </p:sp>
      <p:sp>
        <p:nvSpPr>
          <p:cNvPr id="108" name="Up Arrow 107"/>
          <p:cNvSpPr/>
          <p:nvPr/>
        </p:nvSpPr>
        <p:spPr>
          <a:xfrm>
            <a:off x="3352800" y="180975"/>
            <a:ext cx="542925" cy="1438275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9" name="Up Arrow 108"/>
          <p:cNvSpPr/>
          <p:nvPr/>
        </p:nvSpPr>
        <p:spPr>
          <a:xfrm>
            <a:off x="5657850" y="504825"/>
            <a:ext cx="542925" cy="1085850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0" name="Up Arrow 109"/>
          <p:cNvSpPr/>
          <p:nvPr/>
        </p:nvSpPr>
        <p:spPr>
          <a:xfrm rot="2746105">
            <a:off x="7682395" y="2163856"/>
            <a:ext cx="430877" cy="1085850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3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4" grpId="0" animBg="1"/>
      <p:bldP spid="78" grpId="0" animBg="1"/>
      <p:bldP spid="79" grpId="0" animBg="1"/>
      <p:bldP spid="80" grpId="0" animBg="1"/>
      <p:bldP spid="84" grpId="0" animBg="1"/>
      <p:bldP spid="86" grpId="0" animBg="1"/>
      <p:bldP spid="87" grpId="0" animBg="1"/>
      <p:bldP spid="89" grpId="0" animBg="1"/>
      <p:bldP spid="93" grpId="0" animBg="1"/>
      <p:bldP spid="14" grpId="0"/>
      <p:bldP spid="94" grpId="0" animBg="1"/>
      <p:bldP spid="95" grpId="0"/>
      <p:bldP spid="96" grpId="0" animBg="1"/>
      <p:bldP spid="97" grpId="0"/>
      <p:bldP spid="98" grpId="0" animBg="1"/>
      <p:bldP spid="99" grpId="0"/>
      <p:bldP spid="100" grpId="0"/>
      <p:bldP spid="101" grpId="0"/>
      <p:bldP spid="102" grpId="0" animBg="1"/>
      <p:bldP spid="103" grpId="0"/>
      <p:bldP spid="104" grpId="0" animBg="1"/>
      <p:bldP spid="105" grpId="0"/>
      <p:bldP spid="106" grpId="0" animBg="1"/>
      <p:bldP spid="107" grpId="0"/>
      <p:bldP spid="108" grpId="0" animBg="1"/>
      <p:bldP spid="109" grpId="0" animBg="1"/>
      <p:bldP spid="1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648" y="548680"/>
            <a:ext cx="1224136" cy="100811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699792" y="260648"/>
            <a:ext cx="1800200" cy="194421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404664"/>
            <a:ext cx="504056" cy="936104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60232" y="908720"/>
            <a:ext cx="1440160" cy="151216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588224" y="2492896"/>
            <a:ext cx="1800200" cy="136815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99592" y="1628800"/>
            <a:ext cx="1728192" cy="158417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851920" y="2276872"/>
            <a:ext cx="1440160" cy="136815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99592" y="3284984"/>
            <a:ext cx="864096" cy="64807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915816" y="3356992"/>
            <a:ext cx="864096" cy="64807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364088" y="2276872"/>
            <a:ext cx="1152128" cy="151216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Freeform 12"/>
          <p:cNvSpPr/>
          <p:nvPr/>
        </p:nvSpPr>
        <p:spPr>
          <a:xfrm>
            <a:off x="4569333" y="928286"/>
            <a:ext cx="1948722" cy="1229193"/>
          </a:xfrm>
          <a:custGeom>
            <a:avLst/>
            <a:gdLst>
              <a:gd name="connsiteX0" fmla="*/ 0 w 1888761"/>
              <a:gd name="connsiteY0" fmla="*/ 539646 h 1229193"/>
              <a:gd name="connsiteX1" fmla="*/ 599606 w 1888761"/>
              <a:gd name="connsiteY1" fmla="*/ 539646 h 1229193"/>
              <a:gd name="connsiteX2" fmla="*/ 599606 w 1888761"/>
              <a:gd name="connsiteY2" fmla="*/ 0 h 1229193"/>
              <a:gd name="connsiteX3" fmla="*/ 1888761 w 1888761"/>
              <a:gd name="connsiteY3" fmla="*/ 0 h 1229193"/>
              <a:gd name="connsiteX4" fmla="*/ 1888761 w 1888761"/>
              <a:gd name="connsiteY4" fmla="*/ 1214203 h 1229193"/>
              <a:gd name="connsiteX5" fmla="*/ 29980 w 1888761"/>
              <a:gd name="connsiteY5" fmla="*/ 1229193 h 1229193"/>
              <a:gd name="connsiteX6" fmla="*/ 0 w 1888761"/>
              <a:gd name="connsiteY6" fmla="*/ 539646 h 1229193"/>
              <a:gd name="connsiteX0" fmla="*/ 59961 w 1948722"/>
              <a:gd name="connsiteY0" fmla="*/ 539646 h 1229193"/>
              <a:gd name="connsiteX1" fmla="*/ 659567 w 1948722"/>
              <a:gd name="connsiteY1" fmla="*/ 539646 h 1229193"/>
              <a:gd name="connsiteX2" fmla="*/ 659567 w 1948722"/>
              <a:gd name="connsiteY2" fmla="*/ 0 h 1229193"/>
              <a:gd name="connsiteX3" fmla="*/ 1948722 w 1948722"/>
              <a:gd name="connsiteY3" fmla="*/ 0 h 1229193"/>
              <a:gd name="connsiteX4" fmla="*/ 1948722 w 1948722"/>
              <a:gd name="connsiteY4" fmla="*/ 1214203 h 1229193"/>
              <a:gd name="connsiteX5" fmla="*/ 0 w 1948722"/>
              <a:gd name="connsiteY5" fmla="*/ 1229193 h 1229193"/>
              <a:gd name="connsiteX6" fmla="*/ 59961 w 1948722"/>
              <a:gd name="connsiteY6" fmla="*/ 539646 h 1229193"/>
              <a:gd name="connsiteX0" fmla="*/ 0 w 1948722"/>
              <a:gd name="connsiteY0" fmla="*/ 539646 h 1229193"/>
              <a:gd name="connsiteX1" fmla="*/ 659567 w 1948722"/>
              <a:gd name="connsiteY1" fmla="*/ 539646 h 1229193"/>
              <a:gd name="connsiteX2" fmla="*/ 659567 w 1948722"/>
              <a:gd name="connsiteY2" fmla="*/ 0 h 1229193"/>
              <a:gd name="connsiteX3" fmla="*/ 1948722 w 1948722"/>
              <a:gd name="connsiteY3" fmla="*/ 0 h 1229193"/>
              <a:gd name="connsiteX4" fmla="*/ 1948722 w 1948722"/>
              <a:gd name="connsiteY4" fmla="*/ 1214203 h 1229193"/>
              <a:gd name="connsiteX5" fmla="*/ 0 w 1948722"/>
              <a:gd name="connsiteY5" fmla="*/ 1229193 h 1229193"/>
              <a:gd name="connsiteX6" fmla="*/ 0 w 1948722"/>
              <a:gd name="connsiteY6" fmla="*/ 539646 h 122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8722" h="1229193">
                <a:moveTo>
                  <a:pt x="0" y="539646"/>
                </a:moveTo>
                <a:lnTo>
                  <a:pt x="659567" y="539646"/>
                </a:lnTo>
                <a:lnTo>
                  <a:pt x="659567" y="0"/>
                </a:lnTo>
                <a:lnTo>
                  <a:pt x="1948722" y="0"/>
                </a:lnTo>
                <a:lnTo>
                  <a:pt x="1948722" y="1214203"/>
                </a:lnTo>
                <a:lnTo>
                  <a:pt x="0" y="1229193"/>
                </a:lnTo>
                <a:lnTo>
                  <a:pt x="0" y="539646"/>
                </a:ln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Freeform 14"/>
          <p:cNvSpPr/>
          <p:nvPr/>
        </p:nvSpPr>
        <p:spPr>
          <a:xfrm>
            <a:off x="1841123" y="2307381"/>
            <a:ext cx="1948722" cy="1783829"/>
          </a:xfrm>
          <a:custGeom>
            <a:avLst/>
            <a:gdLst>
              <a:gd name="connsiteX0" fmla="*/ 0 w 1948722"/>
              <a:gd name="connsiteY0" fmla="*/ 974361 h 1783829"/>
              <a:gd name="connsiteX1" fmla="*/ 0 w 1948722"/>
              <a:gd name="connsiteY1" fmla="*/ 1783829 h 1783829"/>
              <a:gd name="connsiteX2" fmla="*/ 1034322 w 1948722"/>
              <a:gd name="connsiteY2" fmla="*/ 1783829 h 1783829"/>
              <a:gd name="connsiteX3" fmla="*/ 1034322 w 1948722"/>
              <a:gd name="connsiteY3" fmla="*/ 989351 h 1783829"/>
              <a:gd name="connsiteX4" fmla="*/ 1933732 w 1948722"/>
              <a:gd name="connsiteY4" fmla="*/ 974361 h 1783829"/>
              <a:gd name="connsiteX5" fmla="*/ 1948722 w 1948722"/>
              <a:gd name="connsiteY5" fmla="*/ 0 h 1783829"/>
              <a:gd name="connsiteX6" fmla="*/ 869430 w 1948722"/>
              <a:gd name="connsiteY6" fmla="*/ 0 h 1783829"/>
              <a:gd name="connsiteX7" fmla="*/ 854440 w 1948722"/>
              <a:gd name="connsiteY7" fmla="*/ 974361 h 1783829"/>
              <a:gd name="connsiteX8" fmla="*/ 0 w 1948722"/>
              <a:gd name="connsiteY8" fmla="*/ 974361 h 178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8722" h="1783829">
                <a:moveTo>
                  <a:pt x="0" y="974361"/>
                </a:moveTo>
                <a:lnTo>
                  <a:pt x="0" y="1783829"/>
                </a:lnTo>
                <a:lnTo>
                  <a:pt x="1034322" y="1783829"/>
                </a:lnTo>
                <a:lnTo>
                  <a:pt x="1034322" y="989351"/>
                </a:lnTo>
                <a:lnTo>
                  <a:pt x="1933732" y="974361"/>
                </a:lnTo>
                <a:lnTo>
                  <a:pt x="1948722" y="0"/>
                </a:lnTo>
                <a:lnTo>
                  <a:pt x="869430" y="0"/>
                </a:lnTo>
                <a:lnTo>
                  <a:pt x="854440" y="974361"/>
                </a:lnTo>
                <a:lnTo>
                  <a:pt x="0" y="974361"/>
                </a:ln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3688" y="908720"/>
            <a:ext cx="587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Maroc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99992" y="908720"/>
            <a:ext cx="613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Tunisie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36096" y="1340768"/>
            <a:ext cx="499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Lybie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03648" y="2132856"/>
            <a:ext cx="876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Mauritanie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1600" y="3518917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Sénégal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44008" y="2420888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Niger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80112" y="2708920"/>
            <a:ext cx="547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Tchad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20272" y="1412776"/>
            <a:ext cx="605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Egypte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67744" y="3429000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Mali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92280" y="270892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Soudan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59832" y="3501008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Burkina</a:t>
            </a:r>
          </a:p>
        </p:txBody>
      </p:sp>
      <p:sp>
        <p:nvSpPr>
          <p:cNvPr id="18" name="Freeform 17"/>
          <p:cNvSpPr/>
          <p:nvPr/>
        </p:nvSpPr>
        <p:spPr>
          <a:xfrm>
            <a:off x="1214204" y="705285"/>
            <a:ext cx="7307128" cy="741893"/>
          </a:xfrm>
          <a:custGeom>
            <a:avLst/>
            <a:gdLst>
              <a:gd name="connsiteX0" fmla="*/ 0 w 6041036"/>
              <a:gd name="connsiteY0" fmla="*/ 492141 h 665155"/>
              <a:gd name="connsiteX1" fmla="*/ 614597 w 6041036"/>
              <a:gd name="connsiteY1" fmla="*/ 642043 h 665155"/>
              <a:gd name="connsiteX2" fmla="*/ 1813810 w 6041036"/>
              <a:gd name="connsiteY2" fmla="*/ 57426 h 665155"/>
              <a:gd name="connsiteX3" fmla="*/ 3597640 w 6041036"/>
              <a:gd name="connsiteY3" fmla="*/ 57426 h 665155"/>
              <a:gd name="connsiteX4" fmla="*/ 3972394 w 6041036"/>
              <a:gd name="connsiteY4" fmla="*/ 372220 h 665155"/>
              <a:gd name="connsiteX5" fmla="*/ 5351489 w 6041036"/>
              <a:gd name="connsiteY5" fmla="*/ 342239 h 665155"/>
              <a:gd name="connsiteX6" fmla="*/ 6041036 w 6041036"/>
              <a:gd name="connsiteY6" fmla="*/ 132377 h 665155"/>
              <a:gd name="connsiteX0" fmla="*/ 0 w 6041036"/>
              <a:gd name="connsiteY0" fmla="*/ 517075 h 690089"/>
              <a:gd name="connsiteX1" fmla="*/ 614597 w 6041036"/>
              <a:gd name="connsiteY1" fmla="*/ 666977 h 690089"/>
              <a:gd name="connsiteX2" fmla="*/ 1813810 w 6041036"/>
              <a:gd name="connsiteY2" fmla="*/ 82360 h 690089"/>
              <a:gd name="connsiteX3" fmla="*/ 3597640 w 6041036"/>
              <a:gd name="connsiteY3" fmla="*/ 37390 h 690089"/>
              <a:gd name="connsiteX4" fmla="*/ 3972394 w 6041036"/>
              <a:gd name="connsiteY4" fmla="*/ 397154 h 690089"/>
              <a:gd name="connsiteX5" fmla="*/ 5351489 w 6041036"/>
              <a:gd name="connsiteY5" fmla="*/ 367173 h 690089"/>
              <a:gd name="connsiteX6" fmla="*/ 6041036 w 6041036"/>
              <a:gd name="connsiteY6" fmla="*/ 157311 h 690089"/>
              <a:gd name="connsiteX0" fmla="*/ 0 w 6041036"/>
              <a:gd name="connsiteY0" fmla="*/ 568879 h 741893"/>
              <a:gd name="connsiteX1" fmla="*/ 614597 w 6041036"/>
              <a:gd name="connsiteY1" fmla="*/ 718781 h 741893"/>
              <a:gd name="connsiteX2" fmla="*/ 1813810 w 6041036"/>
              <a:gd name="connsiteY2" fmla="*/ 134164 h 741893"/>
              <a:gd name="connsiteX3" fmla="*/ 3597640 w 6041036"/>
              <a:gd name="connsiteY3" fmla="*/ 89194 h 741893"/>
              <a:gd name="connsiteX4" fmla="*/ 3972394 w 6041036"/>
              <a:gd name="connsiteY4" fmla="*/ 448958 h 741893"/>
              <a:gd name="connsiteX5" fmla="*/ 5351489 w 6041036"/>
              <a:gd name="connsiteY5" fmla="*/ 418977 h 741893"/>
              <a:gd name="connsiteX6" fmla="*/ 6041036 w 6041036"/>
              <a:gd name="connsiteY6" fmla="*/ 209115 h 741893"/>
              <a:gd name="connsiteX0" fmla="*/ 0 w 6041036"/>
              <a:gd name="connsiteY0" fmla="*/ 568879 h 741893"/>
              <a:gd name="connsiteX1" fmla="*/ 614597 w 6041036"/>
              <a:gd name="connsiteY1" fmla="*/ 718781 h 741893"/>
              <a:gd name="connsiteX2" fmla="*/ 1813810 w 6041036"/>
              <a:gd name="connsiteY2" fmla="*/ 134164 h 741893"/>
              <a:gd name="connsiteX3" fmla="*/ 3597640 w 6041036"/>
              <a:gd name="connsiteY3" fmla="*/ 89194 h 741893"/>
              <a:gd name="connsiteX4" fmla="*/ 3972394 w 6041036"/>
              <a:gd name="connsiteY4" fmla="*/ 448958 h 741893"/>
              <a:gd name="connsiteX5" fmla="*/ 5245982 w 6041036"/>
              <a:gd name="connsiteY5" fmla="*/ 301747 h 741893"/>
              <a:gd name="connsiteX6" fmla="*/ 6041036 w 6041036"/>
              <a:gd name="connsiteY6" fmla="*/ 209115 h 741893"/>
              <a:gd name="connsiteX0" fmla="*/ 0 w 6791313"/>
              <a:gd name="connsiteY0" fmla="*/ 568879 h 741893"/>
              <a:gd name="connsiteX1" fmla="*/ 614597 w 6791313"/>
              <a:gd name="connsiteY1" fmla="*/ 718781 h 741893"/>
              <a:gd name="connsiteX2" fmla="*/ 1813810 w 6791313"/>
              <a:gd name="connsiteY2" fmla="*/ 134164 h 741893"/>
              <a:gd name="connsiteX3" fmla="*/ 3597640 w 6791313"/>
              <a:gd name="connsiteY3" fmla="*/ 89194 h 741893"/>
              <a:gd name="connsiteX4" fmla="*/ 3972394 w 6791313"/>
              <a:gd name="connsiteY4" fmla="*/ 448958 h 741893"/>
              <a:gd name="connsiteX5" fmla="*/ 5245982 w 6791313"/>
              <a:gd name="connsiteY5" fmla="*/ 301747 h 741893"/>
              <a:gd name="connsiteX6" fmla="*/ 6791313 w 6791313"/>
              <a:gd name="connsiteY6" fmla="*/ 420130 h 741893"/>
              <a:gd name="connsiteX0" fmla="*/ 0 w 7307128"/>
              <a:gd name="connsiteY0" fmla="*/ 568879 h 741893"/>
              <a:gd name="connsiteX1" fmla="*/ 614597 w 7307128"/>
              <a:gd name="connsiteY1" fmla="*/ 718781 h 741893"/>
              <a:gd name="connsiteX2" fmla="*/ 1813810 w 7307128"/>
              <a:gd name="connsiteY2" fmla="*/ 134164 h 741893"/>
              <a:gd name="connsiteX3" fmla="*/ 3597640 w 7307128"/>
              <a:gd name="connsiteY3" fmla="*/ 89194 h 741893"/>
              <a:gd name="connsiteX4" fmla="*/ 3972394 w 7307128"/>
              <a:gd name="connsiteY4" fmla="*/ 448958 h 741893"/>
              <a:gd name="connsiteX5" fmla="*/ 5245982 w 7307128"/>
              <a:gd name="connsiteY5" fmla="*/ 301747 h 741893"/>
              <a:gd name="connsiteX6" fmla="*/ 7307128 w 7307128"/>
              <a:gd name="connsiteY6" fmla="*/ 267730 h 741893"/>
              <a:gd name="connsiteX0" fmla="*/ 0 w 7307128"/>
              <a:gd name="connsiteY0" fmla="*/ 568879 h 741893"/>
              <a:gd name="connsiteX1" fmla="*/ 614597 w 7307128"/>
              <a:gd name="connsiteY1" fmla="*/ 718781 h 741893"/>
              <a:gd name="connsiteX2" fmla="*/ 1813810 w 7307128"/>
              <a:gd name="connsiteY2" fmla="*/ 134164 h 741893"/>
              <a:gd name="connsiteX3" fmla="*/ 3597640 w 7307128"/>
              <a:gd name="connsiteY3" fmla="*/ 89194 h 741893"/>
              <a:gd name="connsiteX4" fmla="*/ 3972394 w 7307128"/>
              <a:gd name="connsiteY4" fmla="*/ 448958 h 741893"/>
              <a:gd name="connsiteX5" fmla="*/ 5245982 w 7307128"/>
              <a:gd name="connsiteY5" fmla="*/ 301747 h 741893"/>
              <a:gd name="connsiteX6" fmla="*/ 6487858 w 7307128"/>
              <a:gd name="connsiteY6" fmla="*/ 384961 h 741893"/>
              <a:gd name="connsiteX7" fmla="*/ 7307128 w 7307128"/>
              <a:gd name="connsiteY7" fmla="*/ 267730 h 7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07128" h="741893">
                <a:moveTo>
                  <a:pt x="0" y="568879"/>
                </a:moveTo>
                <a:cubicBezTo>
                  <a:pt x="156147" y="680056"/>
                  <a:pt x="312295" y="791233"/>
                  <a:pt x="614597" y="718781"/>
                </a:cubicBezTo>
                <a:cubicBezTo>
                  <a:pt x="916899" y="646329"/>
                  <a:pt x="1316636" y="239095"/>
                  <a:pt x="1813810" y="134164"/>
                </a:cubicBezTo>
                <a:cubicBezTo>
                  <a:pt x="2310984" y="29233"/>
                  <a:pt x="3312827" y="-83193"/>
                  <a:pt x="3597640" y="89194"/>
                </a:cubicBezTo>
                <a:cubicBezTo>
                  <a:pt x="3882453" y="261581"/>
                  <a:pt x="3697670" y="413533"/>
                  <a:pt x="3972394" y="448958"/>
                </a:cubicBezTo>
                <a:cubicBezTo>
                  <a:pt x="4247118" y="484383"/>
                  <a:pt x="4826738" y="312413"/>
                  <a:pt x="5245982" y="301747"/>
                </a:cubicBezTo>
                <a:cubicBezTo>
                  <a:pt x="5665226" y="291081"/>
                  <a:pt x="6144334" y="390631"/>
                  <a:pt x="6487858" y="384961"/>
                </a:cubicBezTo>
                <a:cubicBezTo>
                  <a:pt x="6831382" y="379292"/>
                  <a:pt x="7164721" y="273592"/>
                  <a:pt x="7307128" y="267730"/>
                </a:cubicBezTo>
              </a:path>
            </a:pathLst>
          </a:cu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reeform 29"/>
          <p:cNvSpPr/>
          <p:nvPr/>
        </p:nvSpPr>
        <p:spPr>
          <a:xfrm>
            <a:off x="749508" y="2878110"/>
            <a:ext cx="7794885" cy="289543"/>
          </a:xfrm>
          <a:custGeom>
            <a:avLst/>
            <a:gdLst>
              <a:gd name="connsiteX0" fmla="*/ 0 w 7794885"/>
              <a:gd name="connsiteY0" fmla="*/ 0 h 395952"/>
              <a:gd name="connsiteX1" fmla="*/ 1558977 w 7794885"/>
              <a:gd name="connsiteY1" fmla="*/ 74951 h 395952"/>
              <a:gd name="connsiteX2" fmla="*/ 2743200 w 7794885"/>
              <a:gd name="connsiteY2" fmla="*/ 119922 h 395952"/>
              <a:gd name="connsiteX3" fmla="*/ 4467069 w 7794885"/>
              <a:gd name="connsiteY3" fmla="*/ 239843 h 395952"/>
              <a:gd name="connsiteX4" fmla="*/ 5801194 w 7794885"/>
              <a:gd name="connsiteY4" fmla="*/ 359764 h 395952"/>
              <a:gd name="connsiteX5" fmla="*/ 6265889 w 7794885"/>
              <a:gd name="connsiteY5" fmla="*/ 389745 h 395952"/>
              <a:gd name="connsiteX6" fmla="*/ 7450112 w 7794885"/>
              <a:gd name="connsiteY6" fmla="*/ 254833 h 395952"/>
              <a:gd name="connsiteX7" fmla="*/ 7794885 w 7794885"/>
              <a:gd name="connsiteY7" fmla="*/ 239843 h 395952"/>
              <a:gd name="connsiteX0" fmla="*/ 0 w 7794885"/>
              <a:gd name="connsiteY0" fmla="*/ 0 h 360363"/>
              <a:gd name="connsiteX1" fmla="*/ 1558977 w 7794885"/>
              <a:gd name="connsiteY1" fmla="*/ 74951 h 360363"/>
              <a:gd name="connsiteX2" fmla="*/ 2743200 w 7794885"/>
              <a:gd name="connsiteY2" fmla="*/ 119922 h 360363"/>
              <a:gd name="connsiteX3" fmla="*/ 4467069 w 7794885"/>
              <a:gd name="connsiteY3" fmla="*/ 239843 h 360363"/>
              <a:gd name="connsiteX4" fmla="*/ 5801194 w 7794885"/>
              <a:gd name="connsiteY4" fmla="*/ 359764 h 360363"/>
              <a:gd name="connsiteX5" fmla="*/ 6325849 w 7794885"/>
              <a:gd name="connsiteY5" fmla="*/ 284814 h 360363"/>
              <a:gd name="connsiteX6" fmla="*/ 7450112 w 7794885"/>
              <a:gd name="connsiteY6" fmla="*/ 254833 h 360363"/>
              <a:gd name="connsiteX7" fmla="*/ 7794885 w 7794885"/>
              <a:gd name="connsiteY7" fmla="*/ 239843 h 360363"/>
              <a:gd name="connsiteX0" fmla="*/ 0 w 7794885"/>
              <a:gd name="connsiteY0" fmla="*/ 0 h 289543"/>
              <a:gd name="connsiteX1" fmla="*/ 1558977 w 7794885"/>
              <a:gd name="connsiteY1" fmla="*/ 74951 h 289543"/>
              <a:gd name="connsiteX2" fmla="*/ 2743200 w 7794885"/>
              <a:gd name="connsiteY2" fmla="*/ 119922 h 289543"/>
              <a:gd name="connsiteX3" fmla="*/ 4467069 w 7794885"/>
              <a:gd name="connsiteY3" fmla="*/ 239843 h 289543"/>
              <a:gd name="connsiteX4" fmla="*/ 5771214 w 7794885"/>
              <a:gd name="connsiteY4" fmla="*/ 284813 h 289543"/>
              <a:gd name="connsiteX5" fmla="*/ 6325849 w 7794885"/>
              <a:gd name="connsiteY5" fmla="*/ 284814 h 289543"/>
              <a:gd name="connsiteX6" fmla="*/ 7450112 w 7794885"/>
              <a:gd name="connsiteY6" fmla="*/ 254833 h 289543"/>
              <a:gd name="connsiteX7" fmla="*/ 7794885 w 7794885"/>
              <a:gd name="connsiteY7" fmla="*/ 239843 h 28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4885" h="289543">
                <a:moveTo>
                  <a:pt x="0" y="0"/>
                </a:moveTo>
                <a:lnTo>
                  <a:pt x="1558977" y="74951"/>
                </a:lnTo>
                <a:cubicBezTo>
                  <a:pt x="2016177" y="94938"/>
                  <a:pt x="2258518" y="92440"/>
                  <a:pt x="2743200" y="119922"/>
                </a:cubicBezTo>
                <a:cubicBezTo>
                  <a:pt x="3227882" y="147404"/>
                  <a:pt x="3962400" y="212361"/>
                  <a:pt x="4467069" y="239843"/>
                </a:cubicBezTo>
                <a:cubicBezTo>
                  <a:pt x="4971738" y="267325"/>
                  <a:pt x="5461417" y="277318"/>
                  <a:pt x="5771214" y="284813"/>
                </a:cubicBezTo>
                <a:cubicBezTo>
                  <a:pt x="6081011" y="292308"/>
                  <a:pt x="6046033" y="289811"/>
                  <a:pt x="6325849" y="284814"/>
                </a:cubicBezTo>
                <a:lnTo>
                  <a:pt x="7450112" y="254833"/>
                </a:lnTo>
                <a:cubicBezTo>
                  <a:pt x="7694951" y="247338"/>
                  <a:pt x="7749915" y="234846"/>
                  <a:pt x="7794885" y="23984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7" name="Straight Arrow Connector 1026"/>
          <p:cNvCxnSpPr/>
          <p:nvPr/>
        </p:nvCxnSpPr>
        <p:spPr>
          <a:xfrm>
            <a:off x="755576" y="2924944"/>
            <a:ext cx="0" cy="7920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55576" y="1340768"/>
            <a:ext cx="0" cy="144016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5576" y="404664"/>
            <a:ext cx="0" cy="792088"/>
          </a:xfrm>
          <a:prstGeom prst="straightConnector1">
            <a:avLst/>
          </a:prstGeom>
          <a:ln w="381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2411760" y="3068960"/>
            <a:ext cx="508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Peuls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87824" y="2132856"/>
            <a:ext cx="747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Touaregs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19045" y="1963316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Bédouins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07704" y="1772816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Maures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64088" y="2060848"/>
            <a:ext cx="699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Toubous</a:t>
            </a:r>
          </a:p>
        </p:txBody>
      </p:sp>
      <p:sp>
        <p:nvSpPr>
          <p:cNvPr id="1032" name="Oval 1031"/>
          <p:cNvSpPr/>
          <p:nvPr/>
        </p:nvSpPr>
        <p:spPr>
          <a:xfrm>
            <a:off x="827584" y="2781300"/>
            <a:ext cx="210641" cy="2156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Oval 50"/>
          <p:cNvSpPr/>
          <p:nvPr/>
        </p:nvSpPr>
        <p:spPr>
          <a:xfrm>
            <a:off x="3059832" y="292494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Oval 51"/>
          <p:cNvSpPr/>
          <p:nvPr/>
        </p:nvSpPr>
        <p:spPr>
          <a:xfrm>
            <a:off x="4499992" y="299695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Oval 52"/>
          <p:cNvSpPr/>
          <p:nvPr/>
        </p:nvSpPr>
        <p:spPr>
          <a:xfrm>
            <a:off x="7308304" y="306896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Oval 53"/>
          <p:cNvSpPr/>
          <p:nvPr/>
        </p:nvSpPr>
        <p:spPr>
          <a:xfrm>
            <a:off x="1331640" y="1340768"/>
            <a:ext cx="154260" cy="1451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Oval 54"/>
          <p:cNvSpPr/>
          <p:nvPr/>
        </p:nvSpPr>
        <p:spPr>
          <a:xfrm>
            <a:off x="2083526" y="1227908"/>
            <a:ext cx="112210" cy="1128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Oval 55"/>
          <p:cNvSpPr/>
          <p:nvPr/>
        </p:nvSpPr>
        <p:spPr>
          <a:xfrm>
            <a:off x="3779912" y="69269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7" name="Oval 56"/>
          <p:cNvSpPr/>
          <p:nvPr/>
        </p:nvSpPr>
        <p:spPr>
          <a:xfrm>
            <a:off x="6394268" y="911134"/>
            <a:ext cx="99087" cy="1024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8" name="Oval 57"/>
          <p:cNvSpPr/>
          <p:nvPr/>
        </p:nvSpPr>
        <p:spPr>
          <a:xfrm>
            <a:off x="7753350" y="1047750"/>
            <a:ext cx="203026" cy="2210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9" name="Oval 58"/>
          <p:cNvSpPr/>
          <p:nvPr/>
        </p:nvSpPr>
        <p:spPr>
          <a:xfrm>
            <a:off x="3784963" y="1799409"/>
            <a:ext cx="122635" cy="11089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Oval 59"/>
          <p:cNvSpPr/>
          <p:nvPr/>
        </p:nvSpPr>
        <p:spPr>
          <a:xfrm>
            <a:off x="5672546" y="1796142"/>
            <a:ext cx="123589" cy="1206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33" name="TextBox 1032"/>
          <p:cNvSpPr txBox="1"/>
          <p:nvPr/>
        </p:nvSpPr>
        <p:spPr>
          <a:xfrm>
            <a:off x="3851920" y="764704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Biskra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51720" y="1340768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Ouarzazate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71600" y="1556792"/>
            <a:ext cx="734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Laayoune</a:t>
            </a:r>
            <a:endParaRPr lang="fr-FR" sz="1100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6012160" y="1052736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Tobrouk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884368" y="1124744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Le Caire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66825" y="2588146"/>
            <a:ext cx="8547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Nouakchott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890292" y="3003054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Tombouctou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236343" y="2794645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Agadez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452320" y="3068960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Khartoum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35896" y="1844824"/>
            <a:ext cx="9172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Tamanrasset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24128" y="1700808"/>
            <a:ext cx="534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Sebha</a:t>
            </a:r>
          </a:p>
        </p:txBody>
      </p:sp>
      <p:sp>
        <p:nvSpPr>
          <p:cNvPr id="1034" name="Isosceles Triangle 1033"/>
          <p:cNvSpPr/>
          <p:nvPr/>
        </p:nvSpPr>
        <p:spPr>
          <a:xfrm>
            <a:off x="4096519" y="2473847"/>
            <a:ext cx="256406" cy="288404"/>
          </a:xfrm>
          <a:prstGeom prst="triangle">
            <a:avLst/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36" name="Isosceles Triangle 1035"/>
          <p:cNvSpPr/>
          <p:nvPr/>
        </p:nvSpPr>
        <p:spPr>
          <a:xfrm>
            <a:off x="3000375" y="1590675"/>
            <a:ext cx="228600" cy="247650"/>
          </a:xfrm>
          <a:prstGeom prst="triangle">
            <a:avLst/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5" name="Isosceles Triangle 74"/>
          <p:cNvSpPr/>
          <p:nvPr/>
        </p:nvSpPr>
        <p:spPr>
          <a:xfrm>
            <a:off x="4019550" y="1476375"/>
            <a:ext cx="228600" cy="24765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6" name="Isosceles Triangle 75"/>
          <p:cNvSpPr/>
          <p:nvPr/>
        </p:nvSpPr>
        <p:spPr>
          <a:xfrm>
            <a:off x="5972175" y="1438275"/>
            <a:ext cx="228600" cy="24765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Isosceles Triangle 76"/>
          <p:cNvSpPr/>
          <p:nvPr/>
        </p:nvSpPr>
        <p:spPr>
          <a:xfrm>
            <a:off x="8067675" y="2695575"/>
            <a:ext cx="228600" cy="24765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37" name="Isosceles Triangle 1036"/>
          <p:cNvSpPr/>
          <p:nvPr/>
        </p:nvSpPr>
        <p:spPr>
          <a:xfrm>
            <a:off x="2247900" y="2047875"/>
            <a:ext cx="276225" cy="276225"/>
          </a:xfrm>
          <a:prstGeom prst="triangle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38" name="Isosceles Triangle 1037"/>
          <p:cNvSpPr/>
          <p:nvPr/>
        </p:nvSpPr>
        <p:spPr>
          <a:xfrm>
            <a:off x="1504950" y="971550"/>
            <a:ext cx="247650" cy="266700"/>
          </a:xfrm>
          <a:prstGeom prst="triangl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39" name="Isosceles Triangle 1038"/>
          <p:cNvSpPr/>
          <p:nvPr/>
        </p:nvSpPr>
        <p:spPr>
          <a:xfrm>
            <a:off x="1685925" y="3505200"/>
            <a:ext cx="200025" cy="219075"/>
          </a:xfrm>
          <a:prstGeom prst="triangle">
            <a:avLst/>
          </a:prstGeom>
          <a:noFill/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40" name="Up Arrow 1039"/>
          <p:cNvSpPr/>
          <p:nvPr/>
        </p:nvSpPr>
        <p:spPr>
          <a:xfrm>
            <a:off x="3352800" y="180975"/>
            <a:ext cx="542925" cy="1438275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TextBox 18"/>
          <p:cNvSpPr txBox="1"/>
          <p:nvPr/>
        </p:nvSpPr>
        <p:spPr>
          <a:xfrm>
            <a:off x="3285381" y="1061120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Algérie</a:t>
            </a:r>
          </a:p>
        </p:txBody>
      </p:sp>
      <p:sp>
        <p:nvSpPr>
          <p:cNvPr id="82" name="Up Arrow 81"/>
          <p:cNvSpPr/>
          <p:nvPr/>
        </p:nvSpPr>
        <p:spPr>
          <a:xfrm>
            <a:off x="5657850" y="504825"/>
            <a:ext cx="542925" cy="1085850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45" name="Explosion 1 1044"/>
          <p:cNvSpPr/>
          <p:nvPr/>
        </p:nvSpPr>
        <p:spPr>
          <a:xfrm>
            <a:off x="8039100" y="1562100"/>
            <a:ext cx="323850" cy="323850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2" name="Explosion 1 91"/>
          <p:cNvSpPr/>
          <p:nvPr/>
        </p:nvSpPr>
        <p:spPr>
          <a:xfrm>
            <a:off x="3028950" y="2495550"/>
            <a:ext cx="323850" cy="323850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3" name="Explosion 1 92"/>
          <p:cNvSpPr/>
          <p:nvPr/>
        </p:nvSpPr>
        <p:spPr>
          <a:xfrm>
            <a:off x="4904115" y="3493337"/>
            <a:ext cx="478767" cy="492065"/>
          </a:xfrm>
          <a:prstGeom prst="irregularSeal1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46" name="Donut 1045"/>
          <p:cNvSpPr/>
          <p:nvPr/>
        </p:nvSpPr>
        <p:spPr>
          <a:xfrm>
            <a:off x="5048250" y="1628775"/>
            <a:ext cx="476250" cy="485775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99762" y="4152077"/>
            <a:ext cx="437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Un espace majeur de conflits et d’instabilité</a:t>
            </a:r>
            <a:endParaRPr lang="fr-FR" b="1" dirty="0"/>
          </a:p>
        </p:txBody>
      </p:sp>
      <p:sp>
        <p:nvSpPr>
          <p:cNvPr id="83" name="Explosion 1 82"/>
          <p:cNvSpPr/>
          <p:nvPr/>
        </p:nvSpPr>
        <p:spPr>
          <a:xfrm>
            <a:off x="358715" y="5941444"/>
            <a:ext cx="323850" cy="323850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TextBox 1"/>
          <p:cNvSpPr txBox="1"/>
          <p:nvPr/>
        </p:nvSpPr>
        <p:spPr>
          <a:xfrm>
            <a:off x="224287" y="5589916"/>
            <a:ext cx="1719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La menace djihadiste</a:t>
            </a:r>
            <a:endParaRPr lang="fr-FR" sz="14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1000666" y="5900466"/>
            <a:ext cx="1451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Filiales d’Al </a:t>
            </a:r>
            <a:r>
              <a:rPr lang="fr-FR" sz="1400" dirty="0" err="1" smtClean="0"/>
              <a:t>Qaida</a:t>
            </a:r>
            <a:endParaRPr lang="fr-FR" sz="1400" dirty="0"/>
          </a:p>
        </p:txBody>
      </p:sp>
      <p:sp>
        <p:nvSpPr>
          <p:cNvPr id="84" name="Explosion 1 83"/>
          <p:cNvSpPr/>
          <p:nvPr/>
        </p:nvSpPr>
        <p:spPr>
          <a:xfrm>
            <a:off x="432760" y="6371685"/>
            <a:ext cx="323850" cy="323850"/>
          </a:xfrm>
          <a:prstGeom prst="irregularSeal1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5" name="TextBox 84"/>
          <p:cNvSpPr txBox="1"/>
          <p:nvPr/>
        </p:nvSpPr>
        <p:spPr>
          <a:xfrm>
            <a:off x="946031" y="6328912"/>
            <a:ext cx="2119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La menace de </a:t>
            </a:r>
            <a:r>
              <a:rPr lang="fr-FR" sz="1400" dirty="0" err="1" smtClean="0"/>
              <a:t>Boko</a:t>
            </a:r>
            <a:r>
              <a:rPr lang="fr-FR" sz="1400" dirty="0" smtClean="0"/>
              <a:t> </a:t>
            </a:r>
            <a:r>
              <a:rPr lang="fr-FR" sz="1400" dirty="0" err="1" smtClean="0"/>
              <a:t>Haram</a:t>
            </a:r>
            <a:endParaRPr lang="fr-FR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4586377" y="4620883"/>
            <a:ext cx="2971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La menace de conflits armés multiples</a:t>
            </a:r>
            <a:endParaRPr lang="fr-FR" sz="1400" u="sng" dirty="0"/>
          </a:p>
        </p:txBody>
      </p:sp>
      <p:sp>
        <p:nvSpPr>
          <p:cNvPr id="87" name="Donut 86"/>
          <p:cNvSpPr/>
          <p:nvPr/>
        </p:nvSpPr>
        <p:spPr>
          <a:xfrm>
            <a:off x="4665813" y="5197235"/>
            <a:ext cx="476250" cy="485775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5630" y="5089585"/>
            <a:ext cx="27949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Base logistique majeure de nombreuses organisations terroristes depuis la guerre de 2011</a:t>
            </a:r>
            <a:endParaRPr lang="fr-FR" sz="1400" dirty="0"/>
          </a:p>
        </p:txBody>
      </p:sp>
      <p:sp>
        <p:nvSpPr>
          <p:cNvPr id="88" name="TextBox 87"/>
          <p:cNvSpPr txBox="1"/>
          <p:nvPr/>
        </p:nvSpPr>
        <p:spPr>
          <a:xfrm>
            <a:off x="218536" y="4618007"/>
            <a:ext cx="1810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La menace séparatiste</a:t>
            </a:r>
            <a:endParaRPr lang="fr-FR" sz="1400" u="sng" dirty="0"/>
          </a:p>
        </p:txBody>
      </p:sp>
      <p:sp>
        <p:nvSpPr>
          <p:cNvPr id="31" name="Lightning Bolt 30"/>
          <p:cNvSpPr/>
          <p:nvPr/>
        </p:nvSpPr>
        <p:spPr>
          <a:xfrm>
            <a:off x="3347049" y="2363638"/>
            <a:ext cx="327804" cy="293298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Lightning Bolt 88"/>
          <p:cNvSpPr/>
          <p:nvPr/>
        </p:nvSpPr>
        <p:spPr>
          <a:xfrm>
            <a:off x="307676" y="5000445"/>
            <a:ext cx="327804" cy="293298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TextBox 31"/>
          <p:cNvSpPr txBox="1"/>
          <p:nvPr/>
        </p:nvSpPr>
        <p:spPr>
          <a:xfrm>
            <a:off x="741871" y="5003321"/>
            <a:ext cx="2460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E</a:t>
            </a:r>
            <a:r>
              <a:rPr lang="fr-FR" sz="1400" dirty="0" smtClean="0"/>
              <a:t>x </a:t>
            </a:r>
            <a:r>
              <a:rPr lang="fr-FR" sz="1400" dirty="0" smtClean="0"/>
              <a:t>de revendication séparatiste</a:t>
            </a:r>
            <a:endParaRPr lang="fr-FR" sz="1400" dirty="0"/>
          </a:p>
        </p:txBody>
      </p:sp>
      <p:sp>
        <p:nvSpPr>
          <p:cNvPr id="90" name="Lightning Bolt 89"/>
          <p:cNvSpPr/>
          <p:nvPr/>
        </p:nvSpPr>
        <p:spPr>
          <a:xfrm>
            <a:off x="1274409" y="1144438"/>
            <a:ext cx="327804" cy="293298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29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" grpId="0" animBg="1"/>
      <p:bldP spid="92" grpId="0" animBg="1"/>
      <p:bldP spid="93" grpId="0" animBg="1"/>
      <p:bldP spid="1046" grpId="0" animBg="1"/>
      <p:bldP spid="81" grpId="0"/>
      <p:bldP spid="83" grpId="0" animBg="1"/>
      <p:bldP spid="2" grpId="0"/>
      <p:bldP spid="14" grpId="0"/>
      <p:bldP spid="84" grpId="0" animBg="1"/>
      <p:bldP spid="85" grpId="0"/>
      <p:bldP spid="86" grpId="0"/>
      <p:bldP spid="87" grpId="0" animBg="1"/>
      <p:bldP spid="16" grpId="0"/>
      <p:bldP spid="88" grpId="0"/>
      <p:bldP spid="31" grpId="0" animBg="1"/>
      <p:bldP spid="89" grpId="0" animBg="1"/>
      <p:bldP spid="32" grpId="0"/>
      <p:bldP spid="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648" y="548680"/>
            <a:ext cx="1224136" cy="100811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699792" y="260648"/>
            <a:ext cx="1800200" cy="194421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404664"/>
            <a:ext cx="504056" cy="936104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60232" y="908720"/>
            <a:ext cx="1440160" cy="151216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588224" y="2492896"/>
            <a:ext cx="1800200" cy="136815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99592" y="1628800"/>
            <a:ext cx="1728192" cy="158417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851920" y="2276872"/>
            <a:ext cx="1440160" cy="136815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99592" y="3284984"/>
            <a:ext cx="864096" cy="64807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915816" y="3356992"/>
            <a:ext cx="864096" cy="64807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364088" y="2276872"/>
            <a:ext cx="1152128" cy="151216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Freeform 12"/>
          <p:cNvSpPr/>
          <p:nvPr/>
        </p:nvSpPr>
        <p:spPr>
          <a:xfrm>
            <a:off x="4569333" y="928286"/>
            <a:ext cx="1948722" cy="1229193"/>
          </a:xfrm>
          <a:custGeom>
            <a:avLst/>
            <a:gdLst>
              <a:gd name="connsiteX0" fmla="*/ 0 w 1888761"/>
              <a:gd name="connsiteY0" fmla="*/ 539646 h 1229193"/>
              <a:gd name="connsiteX1" fmla="*/ 599606 w 1888761"/>
              <a:gd name="connsiteY1" fmla="*/ 539646 h 1229193"/>
              <a:gd name="connsiteX2" fmla="*/ 599606 w 1888761"/>
              <a:gd name="connsiteY2" fmla="*/ 0 h 1229193"/>
              <a:gd name="connsiteX3" fmla="*/ 1888761 w 1888761"/>
              <a:gd name="connsiteY3" fmla="*/ 0 h 1229193"/>
              <a:gd name="connsiteX4" fmla="*/ 1888761 w 1888761"/>
              <a:gd name="connsiteY4" fmla="*/ 1214203 h 1229193"/>
              <a:gd name="connsiteX5" fmla="*/ 29980 w 1888761"/>
              <a:gd name="connsiteY5" fmla="*/ 1229193 h 1229193"/>
              <a:gd name="connsiteX6" fmla="*/ 0 w 1888761"/>
              <a:gd name="connsiteY6" fmla="*/ 539646 h 1229193"/>
              <a:gd name="connsiteX0" fmla="*/ 59961 w 1948722"/>
              <a:gd name="connsiteY0" fmla="*/ 539646 h 1229193"/>
              <a:gd name="connsiteX1" fmla="*/ 659567 w 1948722"/>
              <a:gd name="connsiteY1" fmla="*/ 539646 h 1229193"/>
              <a:gd name="connsiteX2" fmla="*/ 659567 w 1948722"/>
              <a:gd name="connsiteY2" fmla="*/ 0 h 1229193"/>
              <a:gd name="connsiteX3" fmla="*/ 1948722 w 1948722"/>
              <a:gd name="connsiteY3" fmla="*/ 0 h 1229193"/>
              <a:gd name="connsiteX4" fmla="*/ 1948722 w 1948722"/>
              <a:gd name="connsiteY4" fmla="*/ 1214203 h 1229193"/>
              <a:gd name="connsiteX5" fmla="*/ 0 w 1948722"/>
              <a:gd name="connsiteY5" fmla="*/ 1229193 h 1229193"/>
              <a:gd name="connsiteX6" fmla="*/ 59961 w 1948722"/>
              <a:gd name="connsiteY6" fmla="*/ 539646 h 1229193"/>
              <a:gd name="connsiteX0" fmla="*/ 0 w 1948722"/>
              <a:gd name="connsiteY0" fmla="*/ 539646 h 1229193"/>
              <a:gd name="connsiteX1" fmla="*/ 659567 w 1948722"/>
              <a:gd name="connsiteY1" fmla="*/ 539646 h 1229193"/>
              <a:gd name="connsiteX2" fmla="*/ 659567 w 1948722"/>
              <a:gd name="connsiteY2" fmla="*/ 0 h 1229193"/>
              <a:gd name="connsiteX3" fmla="*/ 1948722 w 1948722"/>
              <a:gd name="connsiteY3" fmla="*/ 0 h 1229193"/>
              <a:gd name="connsiteX4" fmla="*/ 1948722 w 1948722"/>
              <a:gd name="connsiteY4" fmla="*/ 1214203 h 1229193"/>
              <a:gd name="connsiteX5" fmla="*/ 0 w 1948722"/>
              <a:gd name="connsiteY5" fmla="*/ 1229193 h 1229193"/>
              <a:gd name="connsiteX6" fmla="*/ 0 w 1948722"/>
              <a:gd name="connsiteY6" fmla="*/ 539646 h 122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8722" h="1229193">
                <a:moveTo>
                  <a:pt x="0" y="539646"/>
                </a:moveTo>
                <a:lnTo>
                  <a:pt x="659567" y="539646"/>
                </a:lnTo>
                <a:lnTo>
                  <a:pt x="659567" y="0"/>
                </a:lnTo>
                <a:lnTo>
                  <a:pt x="1948722" y="0"/>
                </a:lnTo>
                <a:lnTo>
                  <a:pt x="1948722" y="1214203"/>
                </a:lnTo>
                <a:lnTo>
                  <a:pt x="0" y="1229193"/>
                </a:lnTo>
                <a:lnTo>
                  <a:pt x="0" y="539646"/>
                </a:ln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Freeform 14"/>
          <p:cNvSpPr/>
          <p:nvPr/>
        </p:nvSpPr>
        <p:spPr>
          <a:xfrm>
            <a:off x="1841123" y="2307381"/>
            <a:ext cx="1948722" cy="1783829"/>
          </a:xfrm>
          <a:custGeom>
            <a:avLst/>
            <a:gdLst>
              <a:gd name="connsiteX0" fmla="*/ 0 w 1948722"/>
              <a:gd name="connsiteY0" fmla="*/ 974361 h 1783829"/>
              <a:gd name="connsiteX1" fmla="*/ 0 w 1948722"/>
              <a:gd name="connsiteY1" fmla="*/ 1783829 h 1783829"/>
              <a:gd name="connsiteX2" fmla="*/ 1034322 w 1948722"/>
              <a:gd name="connsiteY2" fmla="*/ 1783829 h 1783829"/>
              <a:gd name="connsiteX3" fmla="*/ 1034322 w 1948722"/>
              <a:gd name="connsiteY3" fmla="*/ 989351 h 1783829"/>
              <a:gd name="connsiteX4" fmla="*/ 1933732 w 1948722"/>
              <a:gd name="connsiteY4" fmla="*/ 974361 h 1783829"/>
              <a:gd name="connsiteX5" fmla="*/ 1948722 w 1948722"/>
              <a:gd name="connsiteY5" fmla="*/ 0 h 1783829"/>
              <a:gd name="connsiteX6" fmla="*/ 869430 w 1948722"/>
              <a:gd name="connsiteY6" fmla="*/ 0 h 1783829"/>
              <a:gd name="connsiteX7" fmla="*/ 854440 w 1948722"/>
              <a:gd name="connsiteY7" fmla="*/ 974361 h 1783829"/>
              <a:gd name="connsiteX8" fmla="*/ 0 w 1948722"/>
              <a:gd name="connsiteY8" fmla="*/ 974361 h 178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8722" h="1783829">
                <a:moveTo>
                  <a:pt x="0" y="974361"/>
                </a:moveTo>
                <a:lnTo>
                  <a:pt x="0" y="1783829"/>
                </a:lnTo>
                <a:lnTo>
                  <a:pt x="1034322" y="1783829"/>
                </a:lnTo>
                <a:lnTo>
                  <a:pt x="1034322" y="989351"/>
                </a:lnTo>
                <a:lnTo>
                  <a:pt x="1933732" y="974361"/>
                </a:lnTo>
                <a:lnTo>
                  <a:pt x="1948722" y="0"/>
                </a:lnTo>
                <a:lnTo>
                  <a:pt x="869430" y="0"/>
                </a:lnTo>
                <a:lnTo>
                  <a:pt x="854440" y="974361"/>
                </a:lnTo>
                <a:lnTo>
                  <a:pt x="0" y="974361"/>
                </a:ln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31141" y="5870797"/>
            <a:ext cx="587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Maroc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42320" y="5558276"/>
            <a:ext cx="613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Tunisie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21812" y="5239089"/>
            <a:ext cx="499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Lybie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80590" y="6110143"/>
            <a:ext cx="876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Mauritanie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45599" y="5869947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Sénégal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55220" y="6581001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Niger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66241" y="6581001"/>
            <a:ext cx="547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Tchad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51049" y="5225487"/>
            <a:ext cx="605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Egypte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94049" y="6140508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Mali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59098" y="633838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Soudan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80313" y="6365065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Burkina</a:t>
            </a:r>
          </a:p>
        </p:txBody>
      </p:sp>
      <p:sp>
        <p:nvSpPr>
          <p:cNvPr id="18" name="Freeform 17"/>
          <p:cNvSpPr/>
          <p:nvPr/>
        </p:nvSpPr>
        <p:spPr>
          <a:xfrm>
            <a:off x="1214204" y="705285"/>
            <a:ext cx="7307128" cy="741893"/>
          </a:xfrm>
          <a:custGeom>
            <a:avLst/>
            <a:gdLst>
              <a:gd name="connsiteX0" fmla="*/ 0 w 6041036"/>
              <a:gd name="connsiteY0" fmla="*/ 492141 h 665155"/>
              <a:gd name="connsiteX1" fmla="*/ 614597 w 6041036"/>
              <a:gd name="connsiteY1" fmla="*/ 642043 h 665155"/>
              <a:gd name="connsiteX2" fmla="*/ 1813810 w 6041036"/>
              <a:gd name="connsiteY2" fmla="*/ 57426 h 665155"/>
              <a:gd name="connsiteX3" fmla="*/ 3597640 w 6041036"/>
              <a:gd name="connsiteY3" fmla="*/ 57426 h 665155"/>
              <a:gd name="connsiteX4" fmla="*/ 3972394 w 6041036"/>
              <a:gd name="connsiteY4" fmla="*/ 372220 h 665155"/>
              <a:gd name="connsiteX5" fmla="*/ 5351489 w 6041036"/>
              <a:gd name="connsiteY5" fmla="*/ 342239 h 665155"/>
              <a:gd name="connsiteX6" fmla="*/ 6041036 w 6041036"/>
              <a:gd name="connsiteY6" fmla="*/ 132377 h 665155"/>
              <a:gd name="connsiteX0" fmla="*/ 0 w 6041036"/>
              <a:gd name="connsiteY0" fmla="*/ 517075 h 690089"/>
              <a:gd name="connsiteX1" fmla="*/ 614597 w 6041036"/>
              <a:gd name="connsiteY1" fmla="*/ 666977 h 690089"/>
              <a:gd name="connsiteX2" fmla="*/ 1813810 w 6041036"/>
              <a:gd name="connsiteY2" fmla="*/ 82360 h 690089"/>
              <a:gd name="connsiteX3" fmla="*/ 3597640 w 6041036"/>
              <a:gd name="connsiteY3" fmla="*/ 37390 h 690089"/>
              <a:gd name="connsiteX4" fmla="*/ 3972394 w 6041036"/>
              <a:gd name="connsiteY4" fmla="*/ 397154 h 690089"/>
              <a:gd name="connsiteX5" fmla="*/ 5351489 w 6041036"/>
              <a:gd name="connsiteY5" fmla="*/ 367173 h 690089"/>
              <a:gd name="connsiteX6" fmla="*/ 6041036 w 6041036"/>
              <a:gd name="connsiteY6" fmla="*/ 157311 h 690089"/>
              <a:gd name="connsiteX0" fmla="*/ 0 w 6041036"/>
              <a:gd name="connsiteY0" fmla="*/ 568879 h 741893"/>
              <a:gd name="connsiteX1" fmla="*/ 614597 w 6041036"/>
              <a:gd name="connsiteY1" fmla="*/ 718781 h 741893"/>
              <a:gd name="connsiteX2" fmla="*/ 1813810 w 6041036"/>
              <a:gd name="connsiteY2" fmla="*/ 134164 h 741893"/>
              <a:gd name="connsiteX3" fmla="*/ 3597640 w 6041036"/>
              <a:gd name="connsiteY3" fmla="*/ 89194 h 741893"/>
              <a:gd name="connsiteX4" fmla="*/ 3972394 w 6041036"/>
              <a:gd name="connsiteY4" fmla="*/ 448958 h 741893"/>
              <a:gd name="connsiteX5" fmla="*/ 5351489 w 6041036"/>
              <a:gd name="connsiteY5" fmla="*/ 418977 h 741893"/>
              <a:gd name="connsiteX6" fmla="*/ 6041036 w 6041036"/>
              <a:gd name="connsiteY6" fmla="*/ 209115 h 741893"/>
              <a:gd name="connsiteX0" fmla="*/ 0 w 6041036"/>
              <a:gd name="connsiteY0" fmla="*/ 568879 h 741893"/>
              <a:gd name="connsiteX1" fmla="*/ 614597 w 6041036"/>
              <a:gd name="connsiteY1" fmla="*/ 718781 h 741893"/>
              <a:gd name="connsiteX2" fmla="*/ 1813810 w 6041036"/>
              <a:gd name="connsiteY2" fmla="*/ 134164 h 741893"/>
              <a:gd name="connsiteX3" fmla="*/ 3597640 w 6041036"/>
              <a:gd name="connsiteY3" fmla="*/ 89194 h 741893"/>
              <a:gd name="connsiteX4" fmla="*/ 3972394 w 6041036"/>
              <a:gd name="connsiteY4" fmla="*/ 448958 h 741893"/>
              <a:gd name="connsiteX5" fmla="*/ 5245982 w 6041036"/>
              <a:gd name="connsiteY5" fmla="*/ 301747 h 741893"/>
              <a:gd name="connsiteX6" fmla="*/ 6041036 w 6041036"/>
              <a:gd name="connsiteY6" fmla="*/ 209115 h 741893"/>
              <a:gd name="connsiteX0" fmla="*/ 0 w 6791313"/>
              <a:gd name="connsiteY0" fmla="*/ 568879 h 741893"/>
              <a:gd name="connsiteX1" fmla="*/ 614597 w 6791313"/>
              <a:gd name="connsiteY1" fmla="*/ 718781 h 741893"/>
              <a:gd name="connsiteX2" fmla="*/ 1813810 w 6791313"/>
              <a:gd name="connsiteY2" fmla="*/ 134164 h 741893"/>
              <a:gd name="connsiteX3" fmla="*/ 3597640 w 6791313"/>
              <a:gd name="connsiteY3" fmla="*/ 89194 h 741893"/>
              <a:gd name="connsiteX4" fmla="*/ 3972394 w 6791313"/>
              <a:gd name="connsiteY4" fmla="*/ 448958 h 741893"/>
              <a:gd name="connsiteX5" fmla="*/ 5245982 w 6791313"/>
              <a:gd name="connsiteY5" fmla="*/ 301747 h 741893"/>
              <a:gd name="connsiteX6" fmla="*/ 6791313 w 6791313"/>
              <a:gd name="connsiteY6" fmla="*/ 420130 h 741893"/>
              <a:gd name="connsiteX0" fmla="*/ 0 w 7307128"/>
              <a:gd name="connsiteY0" fmla="*/ 568879 h 741893"/>
              <a:gd name="connsiteX1" fmla="*/ 614597 w 7307128"/>
              <a:gd name="connsiteY1" fmla="*/ 718781 h 741893"/>
              <a:gd name="connsiteX2" fmla="*/ 1813810 w 7307128"/>
              <a:gd name="connsiteY2" fmla="*/ 134164 h 741893"/>
              <a:gd name="connsiteX3" fmla="*/ 3597640 w 7307128"/>
              <a:gd name="connsiteY3" fmla="*/ 89194 h 741893"/>
              <a:gd name="connsiteX4" fmla="*/ 3972394 w 7307128"/>
              <a:gd name="connsiteY4" fmla="*/ 448958 h 741893"/>
              <a:gd name="connsiteX5" fmla="*/ 5245982 w 7307128"/>
              <a:gd name="connsiteY5" fmla="*/ 301747 h 741893"/>
              <a:gd name="connsiteX6" fmla="*/ 7307128 w 7307128"/>
              <a:gd name="connsiteY6" fmla="*/ 267730 h 741893"/>
              <a:gd name="connsiteX0" fmla="*/ 0 w 7307128"/>
              <a:gd name="connsiteY0" fmla="*/ 568879 h 741893"/>
              <a:gd name="connsiteX1" fmla="*/ 614597 w 7307128"/>
              <a:gd name="connsiteY1" fmla="*/ 718781 h 741893"/>
              <a:gd name="connsiteX2" fmla="*/ 1813810 w 7307128"/>
              <a:gd name="connsiteY2" fmla="*/ 134164 h 741893"/>
              <a:gd name="connsiteX3" fmla="*/ 3597640 w 7307128"/>
              <a:gd name="connsiteY3" fmla="*/ 89194 h 741893"/>
              <a:gd name="connsiteX4" fmla="*/ 3972394 w 7307128"/>
              <a:gd name="connsiteY4" fmla="*/ 448958 h 741893"/>
              <a:gd name="connsiteX5" fmla="*/ 5245982 w 7307128"/>
              <a:gd name="connsiteY5" fmla="*/ 301747 h 741893"/>
              <a:gd name="connsiteX6" fmla="*/ 6487858 w 7307128"/>
              <a:gd name="connsiteY6" fmla="*/ 384961 h 741893"/>
              <a:gd name="connsiteX7" fmla="*/ 7307128 w 7307128"/>
              <a:gd name="connsiteY7" fmla="*/ 267730 h 7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07128" h="741893">
                <a:moveTo>
                  <a:pt x="0" y="568879"/>
                </a:moveTo>
                <a:cubicBezTo>
                  <a:pt x="156147" y="680056"/>
                  <a:pt x="312295" y="791233"/>
                  <a:pt x="614597" y="718781"/>
                </a:cubicBezTo>
                <a:cubicBezTo>
                  <a:pt x="916899" y="646329"/>
                  <a:pt x="1316636" y="239095"/>
                  <a:pt x="1813810" y="134164"/>
                </a:cubicBezTo>
                <a:cubicBezTo>
                  <a:pt x="2310984" y="29233"/>
                  <a:pt x="3312827" y="-83193"/>
                  <a:pt x="3597640" y="89194"/>
                </a:cubicBezTo>
                <a:cubicBezTo>
                  <a:pt x="3882453" y="261581"/>
                  <a:pt x="3697670" y="413533"/>
                  <a:pt x="3972394" y="448958"/>
                </a:cubicBezTo>
                <a:cubicBezTo>
                  <a:pt x="4247118" y="484383"/>
                  <a:pt x="4826738" y="312413"/>
                  <a:pt x="5245982" y="301747"/>
                </a:cubicBezTo>
                <a:cubicBezTo>
                  <a:pt x="5665226" y="291081"/>
                  <a:pt x="6144334" y="390631"/>
                  <a:pt x="6487858" y="384961"/>
                </a:cubicBezTo>
                <a:cubicBezTo>
                  <a:pt x="6831382" y="379292"/>
                  <a:pt x="7164721" y="273592"/>
                  <a:pt x="7307128" y="267730"/>
                </a:cubicBezTo>
              </a:path>
            </a:pathLst>
          </a:cu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reeform 29"/>
          <p:cNvSpPr/>
          <p:nvPr/>
        </p:nvSpPr>
        <p:spPr>
          <a:xfrm>
            <a:off x="749508" y="2878110"/>
            <a:ext cx="7794885" cy="289543"/>
          </a:xfrm>
          <a:custGeom>
            <a:avLst/>
            <a:gdLst>
              <a:gd name="connsiteX0" fmla="*/ 0 w 7794885"/>
              <a:gd name="connsiteY0" fmla="*/ 0 h 395952"/>
              <a:gd name="connsiteX1" fmla="*/ 1558977 w 7794885"/>
              <a:gd name="connsiteY1" fmla="*/ 74951 h 395952"/>
              <a:gd name="connsiteX2" fmla="*/ 2743200 w 7794885"/>
              <a:gd name="connsiteY2" fmla="*/ 119922 h 395952"/>
              <a:gd name="connsiteX3" fmla="*/ 4467069 w 7794885"/>
              <a:gd name="connsiteY3" fmla="*/ 239843 h 395952"/>
              <a:gd name="connsiteX4" fmla="*/ 5801194 w 7794885"/>
              <a:gd name="connsiteY4" fmla="*/ 359764 h 395952"/>
              <a:gd name="connsiteX5" fmla="*/ 6265889 w 7794885"/>
              <a:gd name="connsiteY5" fmla="*/ 389745 h 395952"/>
              <a:gd name="connsiteX6" fmla="*/ 7450112 w 7794885"/>
              <a:gd name="connsiteY6" fmla="*/ 254833 h 395952"/>
              <a:gd name="connsiteX7" fmla="*/ 7794885 w 7794885"/>
              <a:gd name="connsiteY7" fmla="*/ 239843 h 395952"/>
              <a:gd name="connsiteX0" fmla="*/ 0 w 7794885"/>
              <a:gd name="connsiteY0" fmla="*/ 0 h 360363"/>
              <a:gd name="connsiteX1" fmla="*/ 1558977 w 7794885"/>
              <a:gd name="connsiteY1" fmla="*/ 74951 h 360363"/>
              <a:gd name="connsiteX2" fmla="*/ 2743200 w 7794885"/>
              <a:gd name="connsiteY2" fmla="*/ 119922 h 360363"/>
              <a:gd name="connsiteX3" fmla="*/ 4467069 w 7794885"/>
              <a:gd name="connsiteY3" fmla="*/ 239843 h 360363"/>
              <a:gd name="connsiteX4" fmla="*/ 5801194 w 7794885"/>
              <a:gd name="connsiteY4" fmla="*/ 359764 h 360363"/>
              <a:gd name="connsiteX5" fmla="*/ 6325849 w 7794885"/>
              <a:gd name="connsiteY5" fmla="*/ 284814 h 360363"/>
              <a:gd name="connsiteX6" fmla="*/ 7450112 w 7794885"/>
              <a:gd name="connsiteY6" fmla="*/ 254833 h 360363"/>
              <a:gd name="connsiteX7" fmla="*/ 7794885 w 7794885"/>
              <a:gd name="connsiteY7" fmla="*/ 239843 h 360363"/>
              <a:gd name="connsiteX0" fmla="*/ 0 w 7794885"/>
              <a:gd name="connsiteY0" fmla="*/ 0 h 289543"/>
              <a:gd name="connsiteX1" fmla="*/ 1558977 w 7794885"/>
              <a:gd name="connsiteY1" fmla="*/ 74951 h 289543"/>
              <a:gd name="connsiteX2" fmla="*/ 2743200 w 7794885"/>
              <a:gd name="connsiteY2" fmla="*/ 119922 h 289543"/>
              <a:gd name="connsiteX3" fmla="*/ 4467069 w 7794885"/>
              <a:gd name="connsiteY3" fmla="*/ 239843 h 289543"/>
              <a:gd name="connsiteX4" fmla="*/ 5771214 w 7794885"/>
              <a:gd name="connsiteY4" fmla="*/ 284813 h 289543"/>
              <a:gd name="connsiteX5" fmla="*/ 6325849 w 7794885"/>
              <a:gd name="connsiteY5" fmla="*/ 284814 h 289543"/>
              <a:gd name="connsiteX6" fmla="*/ 7450112 w 7794885"/>
              <a:gd name="connsiteY6" fmla="*/ 254833 h 289543"/>
              <a:gd name="connsiteX7" fmla="*/ 7794885 w 7794885"/>
              <a:gd name="connsiteY7" fmla="*/ 239843 h 28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4885" h="289543">
                <a:moveTo>
                  <a:pt x="0" y="0"/>
                </a:moveTo>
                <a:lnTo>
                  <a:pt x="1558977" y="74951"/>
                </a:lnTo>
                <a:cubicBezTo>
                  <a:pt x="2016177" y="94938"/>
                  <a:pt x="2258518" y="92440"/>
                  <a:pt x="2743200" y="119922"/>
                </a:cubicBezTo>
                <a:cubicBezTo>
                  <a:pt x="3227882" y="147404"/>
                  <a:pt x="3962400" y="212361"/>
                  <a:pt x="4467069" y="239843"/>
                </a:cubicBezTo>
                <a:cubicBezTo>
                  <a:pt x="4971738" y="267325"/>
                  <a:pt x="5461417" y="277318"/>
                  <a:pt x="5771214" y="284813"/>
                </a:cubicBezTo>
                <a:cubicBezTo>
                  <a:pt x="6081011" y="292308"/>
                  <a:pt x="6046033" y="289811"/>
                  <a:pt x="6325849" y="284814"/>
                </a:cubicBezTo>
                <a:lnTo>
                  <a:pt x="7450112" y="254833"/>
                </a:lnTo>
                <a:cubicBezTo>
                  <a:pt x="7694951" y="247338"/>
                  <a:pt x="7749915" y="234846"/>
                  <a:pt x="7794885" y="23984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7" name="Straight Arrow Connector 1026"/>
          <p:cNvCxnSpPr/>
          <p:nvPr/>
        </p:nvCxnSpPr>
        <p:spPr>
          <a:xfrm>
            <a:off x="755576" y="2924944"/>
            <a:ext cx="0" cy="7920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55576" y="1340768"/>
            <a:ext cx="0" cy="144016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5576" y="404664"/>
            <a:ext cx="0" cy="792088"/>
          </a:xfrm>
          <a:prstGeom prst="straightConnector1">
            <a:avLst/>
          </a:prstGeom>
          <a:ln w="381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7687145" y="5966905"/>
            <a:ext cx="508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Peuls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70507" y="6001472"/>
            <a:ext cx="747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Touaregs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78036" y="6352435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Bédouins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928111" y="5659016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Maures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614918" y="6295223"/>
            <a:ext cx="699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Toubous</a:t>
            </a:r>
          </a:p>
        </p:txBody>
      </p:sp>
      <p:sp>
        <p:nvSpPr>
          <p:cNvPr id="1032" name="Oval 1031"/>
          <p:cNvSpPr/>
          <p:nvPr/>
        </p:nvSpPr>
        <p:spPr>
          <a:xfrm>
            <a:off x="827584" y="2781300"/>
            <a:ext cx="210641" cy="2156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Oval 50"/>
          <p:cNvSpPr/>
          <p:nvPr/>
        </p:nvSpPr>
        <p:spPr>
          <a:xfrm>
            <a:off x="3059832" y="292494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Oval 51"/>
          <p:cNvSpPr/>
          <p:nvPr/>
        </p:nvSpPr>
        <p:spPr>
          <a:xfrm>
            <a:off x="4499992" y="299695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Oval 52"/>
          <p:cNvSpPr/>
          <p:nvPr/>
        </p:nvSpPr>
        <p:spPr>
          <a:xfrm>
            <a:off x="7308304" y="306896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Oval 53"/>
          <p:cNvSpPr/>
          <p:nvPr/>
        </p:nvSpPr>
        <p:spPr>
          <a:xfrm>
            <a:off x="1331640" y="1340768"/>
            <a:ext cx="154260" cy="1451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Oval 54"/>
          <p:cNvSpPr/>
          <p:nvPr/>
        </p:nvSpPr>
        <p:spPr>
          <a:xfrm>
            <a:off x="2083526" y="1227908"/>
            <a:ext cx="112210" cy="1128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Oval 55"/>
          <p:cNvSpPr/>
          <p:nvPr/>
        </p:nvSpPr>
        <p:spPr>
          <a:xfrm>
            <a:off x="3779912" y="69269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7" name="Oval 56"/>
          <p:cNvSpPr/>
          <p:nvPr/>
        </p:nvSpPr>
        <p:spPr>
          <a:xfrm>
            <a:off x="6394268" y="911134"/>
            <a:ext cx="99087" cy="1024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8" name="Oval 57"/>
          <p:cNvSpPr/>
          <p:nvPr/>
        </p:nvSpPr>
        <p:spPr>
          <a:xfrm>
            <a:off x="7753350" y="1047750"/>
            <a:ext cx="203026" cy="2210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9" name="Oval 58"/>
          <p:cNvSpPr/>
          <p:nvPr/>
        </p:nvSpPr>
        <p:spPr>
          <a:xfrm>
            <a:off x="3784963" y="1799409"/>
            <a:ext cx="122635" cy="11089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Oval 59"/>
          <p:cNvSpPr/>
          <p:nvPr/>
        </p:nvSpPr>
        <p:spPr>
          <a:xfrm>
            <a:off x="5672546" y="1796142"/>
            <a:ext cx="123589" cy="1206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33" name="TextBox 1032"/>
          <p:cNvSpPr txBox="1"/>
          <p:nvPr/>
        </p:nvSpPr>
        <p:spPr>
          <a:xfrm>
            <a:off x="4302086" y="5772803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Biskra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458489" y="5800226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Ouarzazate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19711" y="6072522"/>
            <a:ext cx="734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Laayoune</a:t>
            </a:r>
            <a:endParaRPr lang="fr-FR" sz="1100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3494044" y="6596390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Tobrouk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413078" y="6119137"/>
            <a:ext cx="8547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Nouakchott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410796" y="6337097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Tombouctou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490756" y="5537846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Agadez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202683" y="5544875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Khartoum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339280" y="6304283"/>
            <a:ext cx="9172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Tamanrasset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387697" y="6596390"/>
            <a:ext cx="534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Sebha</a:t>
            </a:r>
          </a:p>
        </p:txBody>
      </p:sp>
      <p:sp>
        <p:nvSpPr>
          <p:cNvPr id="1034" name="Isosceles Triangle 1033"/>
          <p:cNvSpPr/>
          <p:nvPr/>
        </p:nvSpPr>
        <p:spPr>
          <a:xfrm>
            <a:off x="4096519" y="2473847"/>
            <a:ext cx="256406" cy="288404"/>
          </a:xfrm>
          <a:prstGeom prst="triangle">
            <a:avLst/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36" name="Isosceles Triangle 1035"/>
          <p:cNvSpPr/>
          <p:nvPr/>
        </p:nvSpPr>
        <p:spPr>
          <a:xfrm>
            <a:off x="3000375" y="1590675"/>
            <a:ext cx="228600" cy="247650"/>
          </a:xfrm>
          <a:prstGeom prst="triangle">
            <a:avLst/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5" name="Isosceles Triangle 74"/>
          <p:cNvSpPr/>
          <p:nvPr/>
        </p:nvSpPr>
        <p:spPr>
          <a:xfrm>
            <a:off x="4019550" y="1476375"/>
            <a:ext cx="228600" cy="24765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6" name="Isosceles Triangle 75"/>
          <p:cNvSpPr/>
          <p:nvPr/>
        </p:nvSpPr>
        <p:spPr>
          <a:xfrm>
            <a:off x="5972175" y="1438275"/>
            <a:ext cx="228600" cy="24765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Isosceles Triangle 76"/>
          <p:cNvSpPr/>
          <p:nvPr/>
        </p:nvSpPr>
        <p:spPr>
          <a:xfrm>
            <a:off x="8067675" y="2695575"/>
            <a:ext cx="228600" cy="24765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37" name="Isosceles Triangle 1036"/>
          <p:cNvSpPr/>
          <p:nvPr/>
        </p:nvSpPr>
        <p:spPr>
          <a:xfrm>
            <a:off x="2247900" y="2047875"/>
            <a:ext cx="276225" cy="276225"/>
          </a:xfrm>
          <a:prstGeom prst="triangle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38" name="Isosceles Triangle 1037"/>
          <p:cNvSpPr/>
          <p:nvPr/>
        </p:nvSpPr>
        <p:spPr>
          <a:xfrm>
            <a:off x="1504950" y="971550"/>
            <a:ext cx="247650" cy="266700"/>
          </a:xfrm>
          <a:prstGeom prst="triangl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39" name="Isosceles Triangle 1038"/>
          <p:cNvSpPr/>
          <p:nvPr/>
        </p:nvSpPr>
        <p:spPr>
          <a:xfrm>
            <a:off x="1685925" y="3505200"/>
            <a:ext cx="200025" cy="219075"/>
          </a:xfrm>
          <a:prstGeom prst="triangle">
            <a:avLst/>
          </a:prstGeom>
          <a:noFill/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40" name="Up Arrow 1039"/>
          <p:cNvSpPr/>
          <p:nvPr/>
        </p:nvSpPr>
        <p:spPr>
          <a:xfrm>
            <a:off x="3352800" y="180975"/>
            <a:ext cx="542925" cy="1438275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TextBox 18"/>
          <p:cNvSpPr txBox="1"/>
          <p:nvPr/>
        </p:nvSpPr>
        <p:spPr>
          <a:xfrm>
            <a:off x="1893202" y="5568795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Algérie</a:t>
            </a:r>
          </a:p>
        </p:txBody>
      </p:sp>
      <p:sp>
        <p:nvSpPr>
          <p:cNvPr id="82" name="Up Arrow 81"/>
          <p:cNvSpPr/>
          <p:nvPr/>
        </p:nvSpPr>
        <p:spPr>
          <a:xfrm>
            <a:off x="5657850" y="504825"/>
            <a:ext cx="542925" cy="1085850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45" name="Explosion 1 1044"/>
          <p:cNvSpPr/>
          <p:nvPr/>
        </p:nvSpPr>
        <p:spPr>
          <a:xfrm>
            <a:off x="8039100" y="1562100"/>
            <a:ext cx="323850" cy="323850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2" name="Explosion 1 91"/>
          <p:cNvSpPr/>
          <p:nvPr/>
        </p:nvSpPr>
        <p:spPr>
          <a:xfrm>
            <a:off x="3028950" y="2495550"/>
            <a:ext cx="323850" cy="323850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3" name="Explosion 1 92"/>
          <p:cNvSpPr/>
          <p:nvPr/>
        </p:nvSpPr>
        <p:spPr>
          <a:xfrm>
            <a:off x="4904115" y="3493337"/>
            <a:ext cx="478767" cy="492065"/>
          </a:xfrm>
          <a:prstGeom prst="irregularSeal1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46" name="Donut 1045"/>
          <p:cNvSpPr/>
          <p:nvPr/>
        </p:nvSpPr>
        <p:spPr>
          <a:xfrm>
            <a:off x="5048250" y="1628775"/>
            <a:ext cx="476250" cy="485775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47" name="Up Arrow 1046"/>
          <p:cNvSpPr/>
          <p:nvPr/>
        </p:nvSpPr>
        <p:spPr>
          <a:xfrm rot="935381">
            <a:off x="1736952" y="469551"/>
            <a:ext cx="233429" cy="3115517"/>
          </a:xfrm>
          <a:prstGeom prst="up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6" name="Up Arrow 95"/>
          <p:cNvSpPr/>
          <p:nvPr/>
        </p:nvSpPr>
        <p:spPr>
          <a:xfrm>
            <a:off x="5416062" y="762467"/>
            <a:ext cx="259907" cy="2858524"/>
          </a:xfrm>
          <a:prstGeom prst="up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Lightning Bolt 30"/>
          <p:cNvSpPr/>
          <p:nvPr/>
        </p:nvSpPr>
        <p:spPr>
          <a:xfrm>
            <a:off x="3347049" y="2363638"/>
            <a:ext cx="327804" cy="293298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02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648" y="548680"/>
            <a:ext cx="1224136" cy="100811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699792" y="260648"/>
            <a:ext cx="1800200" cy="194421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404664"/>
            <a:ext cx="504056" cy="936104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60232" y="908720"/>
            <a:ext cx="1440160" cy="151216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588224" y="2492896"/>
            <a:ext cx="1800200" cy="136815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99592" y="1628800"/>
            <a:ext cx="1728192" cy="158417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851920" y="2276872"/>
            <a:ext cx="1440160" cy="136815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99592" y="3284984"/>
            <a:ext cx="864096" cy="64807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915816" y="3356992"/>
            <a:ext cx="864096" cy="64807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364088" y="2276872"/>
            <a:ext cx="1152128" cy="151216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Freeform 12"/>
          <p:cNvSpPr/>
          <p:nvPr/>
        </p:nvSpPr>
        <p:spPr>
          <a:xfrm>
            <a:off x="4569333" y="928286"/>
            <a:ext cx="1948722" cy="1229193"/>
          </a:xfrm>
          <a:custGeom>
            <a:avLst/>
            <a:gdLst>
              <a:gd name="connsiteX0" fmla="*/ 0 w 1888761"/>
              <a:gd name="connsiteY0" fmla="*/ 539646 h 1229193"/>
              <a:gd name="connsiteX1" fmla="*/ 599606 w 1888761"/>
              <a:gd name="connsiteY1" fmla="*/ 539646 h 1229193"/>
              <a:gd name="connsiteX2" fmla="*/ 599606 w 1888761"/>
              <a:gd name="connsiteY2" fmla="*/ 0 h 1229193"/>
              <a:gd name="connsiteX3" fmla="*/ 1888761 w 1888761"/>
              <a:gd name="connsiteY3" fmla="*/ 0 h 1229193"/>
              <a:gd name="connsiteX4" fmla="*/ 1888761 w 1888761"/>
              <a:gd name="connsiteY4" fmla="*/ 1214203 h 1229193"/>
              <a:gd name="connsiteX5" fmla="*/ 29980 w 1888761"/>
              <a:gd name="connsiteY5" fmla="*/ 1229193 h 1229193"/>
              <a:gd name="connsiteX6" fmla="*/ 0 w 1888761"/>
              <a:gd name="connsiteY6" fmla="*/ 539646 h 1229193"/>
              <a:gd name="connsiteX0" fmla="*/ 59961 w 1948722"/>
              <a:gd name="connsiteY0" fmla="*/ 539646 h 1229193"/>
              <a:gd name="connsiteX1" fmla="*/ 659567 w 1948722"/>
              <a:gd name="connsiteY1" fmla="*/ 539646 h 1229193"/>
              <a:gd name="connsiteX2" fmla="*/ 659567 w 1948722"/>
              <a:gd name="connsiteY2" fmla="*/ 0 h 1229193"/>
              <a:gd name="connsiteX3" fmla="*/ 1948722 w 1948722"/>
              <a:gd name="connsiteY3" fmla="*/ 0 h 1229193"/>
              <a:gd name="connsiteX4" fmla="*/ 1948722 w 1948722"/>
              <a:gd name="connsiteY4" fmla="*/ 1214203 h 1229193"/>
              <a:gd name="connsiteX5" fmla="*/ 0 w 1948722"/>
              <a:gd name="connsiteY5" fmla="*/ 1229193 h 1229193"/>
              <a:gd name="connsiteX6" fmla="*/ 59961 w 1948722"/>
              <a:gd name="connsiteY6" fmla="*/ 539646 h 1229193"/>
              <a:gd name="connsiteX0" fmla="*/ 0 w 1948722"/>
              <a:gd name="connsiteY0" fmla="*/ 539646 h 1229193"/>
              <a:gd name="connsiteX1" fmla="*/ 659567 w 1948722"/>
              <a:gd name="connsiteY1" fmla="*/ 539646 h 1229193"/>
              <a:gd name="connsiteX2" fmla="*/ 659567 w 1948722"/>
              <a:gd name="connsiteY2" fmla="*/ 0 h 1229193"/>
              <a:gd name="connsiteX3" fmla="*/ 1948722 w 1948722"/>
              <a:gd name="connsiteY3" fmla="*/ 0 h 1229193"/>
              <a:gd name="connsiteX4" fmla="*/ 1948722 w 1948722"/>
              <a:gd name="connsiteY4" fmla="*/ 1214203 h 1229193"/>
              <a:gd name="connsiteX5" fmla="*/ 0 w 1948722"/>
              <a:gd name="connsiteY5" fmla="*/ 1229193 h 1229193"/>
              <a:gd name="connsiteX6" fmla="*/ 0 w 1948722"/>
              <a:gd name="connsiteY6" fmla="*/ 539646 h 122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8722" h="1229193">
                <a:moveTo>
                  <a:pt x="0" y="539646"/>
                </a:moveTo>
                <a:lnTo>
                  <a:pt x="659567" y="539646"/>
                </a:lnTo>
                <a:lnTo>
                  <a:pt x="659567" y="0"/>
                </a:lnTo>
                <a:lnTo>
                  <a:pt x="1948722" y="0"/>
                </a:lnTo>
                <a:lnTo>
                  <a:pt x="1948722" y="1214203"/>
                </a:lnTo>
                <a:lnTo>
                  <a:pt x="0" y="1229193"/>
                </a:lnTo>
                <a:lnTo>
                  <a:pt x="0" y="539646"/>
                </a:ln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Freeform 14"/>
          <p:cNvSpPr/>
          <p:nvPr/>
        </p:nvSpPr>
        <p:spPr>
          <a:xfrm>
            <a:off x="1841123" y="2307381"/>
            <a:ext cx="1948722" cy="1783829"/>
          </a:xfrm>
          <a:custGeom>
            <a:avLst/>
            <a:gdLst>
              <a:gd name="connsiteX0" fmla="*/ 0 w 1948722"/>
              <a:gd name="connsiteY0" fmla="*/ 974361 h 1783829"/>
              <a:gd name="connsiteX1" fmla="*/ 0 w 1948722"/>
              <a:gd name="connsiteY1" fmla="*/ 1783829 h 1783829"/>
              <a:gd name="connsiteX2" fmla="*/ 1034322 w 1948722"/>
              <a:gd name="connsiteY2" fmla="*/ 1783829 h 1783829"/>
              <a:gd name="connsiteX3" fmla="*/ 1034322 w 1948722"/>
              <a:gd name="connsiteY3" fmla="*/ 989351 h 1783829"/>
              <a:gd name="connsiteX4" fmla="*/ 1933732 w 1948722"/>
              <a:gd name="connsiteY4" fmla="*/ 974361 h 1783829"/>
              <a:gd name="connsiteX5" fmla="*/ 1948722 w 1948722"/>
              <a:gd name="connsiteY5" fmla="*/ 0 h 1783829"/>
              <a:gd name="connsiteX6" fmla="*/ 869430 w 1948722"/>
              <a:gd name="connsiteY6" fmla="*/ 0 h 1783829"/>
              <a:gd name="connsiteX7" fmla="*/ 854440 w 1948722"/>
              <a:gd name="connsiteY7" fmla="*/ 974361 h 1783829"/>
              <a:gd name="connsiteX8" fmla="*/ 0 w 1948722"/>
              <a:gd name="connsiteY8" fmla="*/ 974361 h 178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8722" h="1783829">
                <a:moveTo>
                  <a:pt x="0" y="974361"/>
                </a:moveTo>
                <a:lnTo>
                  <a:pt x="0" y="1783829"/>
                </a:lnTo>
                <a:lnTo>
                  <a:pt x="1034322" y="1783829"/>
                </a:lnTo>
                <a:lnTo>
                  <a:pt x="1034322" y="989351"/>
                </a:lnTo>
                <a:lnTo>
                  <a:pt x="1933732" y="974361"/>
                </a:lnTo>
                <a:lnTo>
                  <a:pt x="1948722" y="0"/>
                </a:lnTo>
                <a:lnTo>
                  <a:pt x="869430" y="0"/>
                </a:lnTo>
                <a:lnTo>
                  <a:pt x="854440" y="974361"/>
                </a:lnTo>
                <a:lnTo>
                  <a:pt x="0" y="974361"/>
                </a:ln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259</Words>
  <Application>Microsoft Office PowerPoint</Application>
  <PresentationFormat>On-screen Show (4:3)</PresentationFormat>
  <Paragraphs>153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 Sahara, ressources et conflits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</dc:creator>
  <cp:lastModifiedBy>Alain</cp:lastModifiedBy>
  <cp:revision>12</cp:revision>
  <dcterms:created xsi:type="dcterms:W3CDTF">2015-03-31T17:17:18Z</dcterms:created>
  <dcterms:modified xsi:type="dcterms:W3CDTF">2015-04-10T06:31:17Z</dcterms:modified>
</cp:coreProperties>
</file>