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CA748-EBBE-4E8F-A67E-38645B097B83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8DC61-8778-4D0E-B544-DE5B7DA513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014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8DC61-8778-4D0E-B544-DE5B7DA5131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02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8DC61-8778-4D0E-B544-DE5B7DA5131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149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28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1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001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49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518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5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427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2527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41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73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81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84A1C-F711-46A5-A96F-095FB47954C2}" type="datetimeFigureOut">
              <a:rPr lang="fr-FR" smtClean="0"/>
              <a:t>30/05/2015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8129D-7ACD-453B-BFC7-F29BCA02E5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6638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Afrique</a:t>
            </a:r>
            <a:r>
              <a:rPr lang="fr-FR" dirty="0"/>
              <a:t> </a:t>
            </a:r>
            <a:r>
              <a:rPr lang="fr-FR" smtClean="0"/>
              <a:t>: </a:t>
            </a:r>
            <a:br>
              <a:rPr lang="fr-FR" smtClean="0"/>
            </a:br>
            <a:r>
              <a:rPr lang="fr-FR" smtClean="0"/>
              <a:t>population </a:t>
            </a:r>
            <a:r>
              <a:rPr lang="fr-FR" dirty="0" smtClean="0"/>
              <a:t>et développement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216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1147763"/>
            <a:ext cx="9010650" cy="456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221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315497" y="1194619"/>
            <a:ext cx="3510116" cy="4306529"/>
          </a:xfrm>
          <a:custGeom>
            <a:avLst/>
            <a:gdLst>
              <a:gd name="connsiteX0" fmla="*/ 530942 w 3510116"/>
              <a:gd name="connsiteY0" fmla="*/ 88491 h 4306529"/>
              <a:gd name="connsiteX1" fmla="*/ 29497 w 3510116"/>
              <a:gd name="connsiteY1" fmla="*/ 766916 h 4306529"/>
              <a:gd name="connsiteX2" fmla="*/ 0 w 3510116"/>
              <a:gd name="connsiteY2" fmla="*/ 1474839 h 4306529"/>
              <a:gd name="connsiteX3" fmla="*/ 412955 w 3510116"/>
              <a:gd name="connsiteY3" fmla="*/ 1902542 h 4306529"/>
              <a:gd name="connsiteX4" fmla="*/ 1356851 w 3510116"/>
              <a:gd name="connsiteY4" fmla="*/ 1902542 h 4306529"/>
              <a:gd name="connsiteX5" fmla="*/ 1578077 w 3510116"/>
              <a:gd name="connsiteY5" fmla="*/ 2816942 h 4306529"/>
              <a:gd name="connsiteX6" fmla="*/ 1460090 w 3510116"/>
              <a:gd name="connsiteY6" fmla="*/ 3229897 h 4306529"/>
              <a:gd name="connsiteX7" fmla="*/ 1814051 w 3510116"/>
              <a:gd name="connsiteY7" fmla="*/ 4306529 h 4306529"/>
              <a:gd name="connsiteX8" fmla="*/ 2256503 w 3510116"/>
              <a:gd name="connsiteY8" fmla="*/ 4262284 h 4306529"/>
              <a:gd name="connsiteX9" fmla="*/ 2507226 w 3510116"/>
              <a:gd name="connsiteY9" fmla="*/ 3731342 h 4306529"/>
              <a:gd name="connsiteX10" fmla="*/ 2625213 w 3510116"/>
              <a:gd name="connsiteY10" fmla="*/ 3377381 h 4306529"/>
              <a:gd name="connsiteX11" fmla="*/ 2949677 w 3510116"/>
              <a:gd name="connsiteY11" fmla="*/ 3067665 h 4306529"/>
              <a:gd name="connsiteX12" fmla="*/ 2905432 w 3510116"/>
              <a:gd name="connsiteY12" fmla="*/ 2374491 h 4306529"/>
              <a:gd name="connsiteX13" fmla="*/ 3392129 w 3510116"/>
              <a:gd name="connsiteY13" fmla="*/ 1873046 h 4306529"/>
              <a:gd name="connsiteX14" fmla="*/ 3510116 w 3510116"/>
              <a:gd name="connsiteY14" fmla="*/ 1474839 h 4306529"/>
              <a:gd name="connsiteX15" fmla="*/ 3156155 w 3510116"/>
              <a:gd name="connsiteY15" fmla="*/ 1563329 h 4306529"/>
              <a:gd name="connsiteX16" fmla="*/ 2521974 w 3510116"/>
              <a:gd name="connsiteY16" fmla="*/ 545691 h 4306529"/>
              <a:gd name="connsiteX17" fmla="*/ 2507226 w 3510116"/>
              <a:gd name="connsiteY17" fmla="*/ 294968 h 4306529"/>
              <a:gd name="connsiteX18" fmla="*/ 2241755 w 3510116"/>
              <a:gd name="connsiteY18" fmla="*/ 324465 h 4306529"/>
              <a:gd name="connsiteX19" fmla="*/ 1784555 w 3510116"/>
              <a:gd name="connsiteY19" fmla="*/ 117987 h 4306529"/>
              <a:gd name="connsiteX20" fmla="*/ 1519084 w 3510116"/>
              <a:gd name="connsiteY20" fmla="*/ 176981 h 4306529"/>
              <a:gd name="connsiteX21" fmla="*/ 1342103 w 3510116"/>
              <a:gd name="connsiteY21" fmla="*/ 0 h 4306529"/>
              <a:gd name="connsiteX22" fmla="*/ 899651 w 3510116"/>
              <a:gd name="connsiteY22" fmla="*/ 29497 h 4306529"/>
              <a:gd name="connsiteX23" fmla="*/ 781664 w 3510116"/>
              <a:gd name="connsiteY23" fmla="*/ 103239 h 4306529"/>
              <a:gd name="connsiteX24" fmla="*/ 530942 w 3510116"/>
              <a:gd name="connsiteY24" fmla="*/ 88491 h 43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0116" h="4306529">
                <a:moveTo>
                  <a:pt x="530942" y="88491"/>
                </a:moveTo>
                <a:lnTo>
                  <a:pt x="29497" y="766916"/>
                </a:lnTo>
                <a:lnTo>
                  <a:pt x="0" y="1474839"/>
                </a:lnTo>
                <a:lnTo>
                  <a:pt x="412955" y="1902542"/>
                </a:lnTo>
                <a:lnTo>
                  <a:pt x="1356851" y="1902542"/>
                </a:lnTo>
                <a:lnTo>
                  <a:pt x="1578077" y="2816942"/>
                </a:lnTo>
                <a:lnTo>
                  <a:pt x="1460090" y="3229897"/>
                </a:lnTo>
                <a:lnTo>
                  <a:pt x="1814051" y="4306529"/>
                </a:lnTo>
                <a:lnTo>
                  <a:pt x="2256503" y="4262284"/>
                </a:lnTo>
                <a:lnTo>
                  <a:pt x="2507226" y="3731342"/>
                </a:lnTo>
                <a:lnTo>
                  <a:pt x="2625213" y="3377381"/>
                </a:lnTo>
                <a:lnTo>
                  <a:pt x="2949677" y="3067665"/>
                </a:lnTo>
                <a:lnTo>
                  <a:pt x="2905432" y="2374491"/>
                </a:lnTo>
                <a:lnTo>
                  <a:pt x="3392129" y="1873046"/>
                </a:lnTo>
                <a:lnTo>
                  <a:pt x="3510116" y="1474839"/>
                </a:lnTo>
                <a:lnTo>
                  <a:pt x="3156155" y="1563329"/>
                </a:lnTo>
                <a:lnTo>
                  <a:pt x="2521974" y="545691"/>
                </a:lnTo>
                <a:lnTo>
                  <a:pt x="2507226" y="294968"/>
                </a:lnTo>
                <a:lnTo>
                  <a:pt x="2241755" y="324465"/>
                </a:lnTo>
                <a:lnTo>
                  <a:pt x="1784555" y="117987"/>
                </a:lnTo>
                <a:lnTo>
                  <a:pt x="1519084" y="176981"/>
                </a:lnTo>
                <a:lnTo>
                  <a:pt x="1342103" y="0"/>
                </a:lnTo>
                <a:lnTo>
                  <a:pt x="899651" y="29497"/>
                </a:lnTo>
                <a:lnTo>
                  <a:pt x="781664" y="103239"/>
                </a:lnTo>
                <a:lnTo>
                  <a:pt x="530942" y="884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5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339752" y="1124744"/>
            <a:ext cx="3510116" cy="4306529"/>
          </a:xfrm>
          <a:custGeom>
            <a:avLst/>
            <a:gdLst>
              <a:gd name="connsiteX0" fmla="*/ 530942 w 3510116"/>
              <a:gd name="connsiteY0" fmla="*/ 88491 h 4306529"/>
              <a:gd name="connsiteX1" fmla="*/ 29497 w 3510116"/>
              <a:gd name="connsiteY1" fmla="*/ 766916 h 4306529"/>
              <a:gd name="connsiteX2" fmla="*/ 0 w 3510116"/>
              <a:gd name="connsiteY2" fmla="*/ 1474839 h 4306529"/>
              <a:gd name="connsiteX3" fmla="*/ 412955 w 3510116"/>
              <a:gd name="connsiteY3" fmla="*/ 1902542 h 4306529"/>
              <a:gd name="connsiteX4" fmla="*/ 1356851 w 3510116"/>
              <a:gd name="connsiteY4" fmla="*/ 1902542 h 4306529"/>
              <a:gd name="connsiteX5" fmla="*/ 1578077 w 3510116"/>
              <a:gd name="connsiteY5" fmla="*/ 2816942 h 4306529"/>
              <a:gd name="connsiteX6" fmla="*/ 1460090 w 3510116"/>
              <a:gd name="connsiteY6" fmla="*/ 3229897 h 4306529"/>
              <a:gd name="connsiteX7" fmla="*/ 1814051 w 3510116"/>
              <a:gd name="connsiteY7" fmla="*/ 4306529 h 4306529"/>
              <a:gd name="connsiteX8" fmla="*/ 2256503 w 3510116"/>
              <a:gd name="connsiteY8" fmla="*/ 4262284 h 4306529"/>
              <a:gd name="connsiteX9" fmla="*/ 2507226 w 3510116"/>
              <a:gd name="connsiteY9" fmla="*/ 3731342 h 4306529"/>
              <a:gd name="connsiteX10" fmla="*/ 2625213 w 3510116"/>
              <a:gd name="connsiteY10" fmla="*/ 3377381 h 4306529"/>
              <a:gd name="connsiteX11" fmla="*/ 2949677 w 3510116"/>
              <a:gd name="connsiteY11" fmla="*/ 3067665 h 4306529"/>
              <a:gd name="connsiteX12" fmla="*/ 2905432 w 3510116"/>
              <a:gd name="connsiteY12" fmla="*/ 2374491 h 4306529"/>
              <a:gd name="connsiteX13" fmla="*/ 3392129 w 3510116"/>
              <a:gd name="connsiteY13" fmla="*/ 1873046 h 4306529"/>
              <a:gd name="connsiteX14" fmla="*/ 3510116 w 3510116"/>
              <a:gd name="connsiteY14" fmla="*/ 1474839 h 4306529"/>
              <a:gd name="connsiteX15" fmla="*/ 3156155 w 3510116"/>
              <a:gd name="connsiteY15" fmla="*/ 1563329 h 4306529"/>
              <a:gd name="connsiteX16" fmla="*/ 2521974 w 3510116"/>
              <a:gd name="connsiteY16" fmla="*/ 545691 h 4306529"/>
              <a:gd name="connsiteX17" fmla="*/ 2507226 w 3510116"/>
              <a:gd name="connsiteY17" fmla="*/ 294968 h 4306529"/>
              <a:gd name="connsiteX18" fmla="*/ 2241755 w 3510116"/>
              <a:gd name="connsiteY18" fmla="*/ 324465 h 4306529"/>
              <a:gd name="connsiteX19" fmla="*/ 1784555 w 3510116"/>
              <a:gd name="connsiteY19" fmla="*/ 117987 h 4306529"/>
              <a:gd name="connsiteX20" fmla="*/ 1519084 w 3510116"/>
              <a:gd name="connsiteY20" fmla="*/ 176981 h 4306529"/>
              <a:gd name="connsiteX21" fmla="*/ 1342103 w 3510116"/>
              <a:gd name="connsiteY21" fmla="*/ 0 h 4306529"/>
              <a:gd name="connsiteX22" fmla="*/ 899651 w 3510116"/>
              <a:gd name="connsiteY22" fmla="*/ 29497 h 4306529"/>
              <a:gd name="connsiteX23" fmla="*/ 781664 w 3510116"/>
              <a:gd name="connsiteY23" fmla="*/ 103239 h 4306529"/>
              <a:gd name="connsiteX24" fmla="*/ 530942 w 3510116"/>
              <a:gd name="connsiteY24" fmla="*/ 88491 h 43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0116" h="4306529">
                <a:moveTo>
                  <a:pt x="530942" y="88491"/>
                </a:moveTo>
                <a:lnTo>
                  <a:pt x="29497" y="766916"/>
                </a:lnTo>
                <a:lnTo>
                  <a:pt x="0" y="1474839"/>
                </a:lnTo>
                <a:lnTo>
                  <a:pt x="412955" y="1902542"/>
                </a:lnTo>
                <a:lnTo>
                  <a:pt x="1356851" y="1902542"/>
                </a:lnTo>
                <a:lnTo>
                  <a:pt x="1578077" y="2816942"/>
                </a:lnTo>
                <a:lnTo>
                  <a:pt x="1460090" y="3229897"/>
                </a:lnTo>
                <a:lnTo>
                  <a:pt x="1814051" y="4306529"/>
                </a:lnTo>
                <a:lnTo>
                  <a:pt x="2256503" y="4262284"/>
                </a:lnTo>
                <a:lnTo>
                  <a:pt x="2507226" y="3731342"/>
                </a:lnTo>
                <a:lnTo>
                  <a:pt x="2625213" y="3377381"/>
                </a:lnTo>
                <a:lnTo>
                  <a:pt x="2949677" y="3067665"/>
                </a:lnTo>
                <a:lnTo>
                  <a:pt x="2905432" y="2374491"/>
                </a:lnTo>
                <a:lnTo>
                  <a:pt x="3392129" y="1873046"/>
                </a:lnTo>
                <a:lnTo>
                  <a:pt x="3510116" y="1474839"/>
                </a:lnTo>
                <a:lnTo>
                  <a:pt x="3156155" y="1563329"/>
                </a:lnTo>
                <a:lnTo>
                  <a:pt x="2521974" y="545691"/>
                </a:lnTo>
                <a:lnTo>
                  <a:pt x="2507226" y="294968"/>
                </a:lnTo>
                <a:lnTo>
                  <a:pt x="2241755" y="324465"/>
                </a:lnTo>
                <a:lnTo>
                  <a:pt x="1784555" y="117987"/>
                </a:lnTo>
                <a:lnTo>
                  <a:pt x="1519084" y="176981"/>
                </a:lnTo>
                <a:lnTo>
                  <a:pt x="1342103" y="0"/>
                </a:lnTo>
                <a:lnTo>
                  <a:pt x="899651" y="29497"/>
                </a:lnTo>
                <a:lnTo>
                  <a:pt x="781664" y="103239"/>
                </a:lnTo>
                <a:lnTo>
                  <a:pt x="530942" y="884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3203848" y="2564904"/>
            <a:ext cx="720080" cy="72008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Oval 5"/>
          <p:cNvSpPr/>
          <p:nvPr/>
        </p:nvSpPr>
        <p:spPr>
          <a:xfrm>
            <a:off x="4644008" y="2132856"/>
            <a:ext cx="576064" cy="576064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7" name="Oval 6"/>
          <p:cNvSpPr/>
          <p:nvPr/>
        </p:nvSpPr>
        <p:spPr>
          <a:xfrm>
            <a:off x="4427984" y="1412776"/>
            <a:ext cx="504056" cy="5040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3923928" y="3284984"/>
            <a:ext cx="432048" cy="43204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Oval 8"/>
          <p:cNvSpPr/>
          <p:nvPr/>
        </p:nvSpPr>
        <p:spPr>
          <a:xfrm>
            <a:off x="4932040" y="4005064"/>
            <a:ext cx="360040" cy="3600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0" name="Oval 9"/>
          <p:cNvSpPr/>
          <p:nvPr/>
        </p:nvSpPr>
        <p:spPr>
          <a:xfrm>
            <a:off x="4283968" y="5085184"/>
            <a:ext cx="360040" cy="36004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2627784" y="3140968"/>
            <a:ext cx="866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Nigéria</a:t>
            </a:r>
            <a:endParaRPr lang="fr-FR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2060848"/>
            <a:ext cx="8853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Ethiopie</a:t>
            </a:r>
            <a:endParaRPr lang="fr-FR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24" y="1268760"/>
            <a:ext cx="760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Egypte</a:t>
            </a:r>
            <a:endParaRPr lang="fr-FR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95936" y="3573016"/>
            <a:ext cx="721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 smtClean="0"/>
              <a:t>Congo</a:t>
            </a:r>
            <a:endParaRPr lang="fr-FR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5157192"/>
            <a:ext cx="12907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Afrique du Sud</a:t>
            </a:r>
            <a:endParaRPr lang="fr-FR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076056" y="4293096"/>
            <a:ext cx="832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Tanzanie</a:t>
            </a:r>
            <a:endParaRPr lang="fr-FR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99792" y="3429000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180</a:t>
            </a:r>
            <a:endParaRPr lang="fr-FR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5364088" y="2276872"/>
            <a:ext cx="4972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100</a:t>
            </a:r>
            <a:endParaRPr lang="fr-FR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2040" y="148478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85</a:t>
            </a:r>
            <a:endParaRPr lang="fr-FR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4211960" y="378904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70</a:t>
            </a:r>
            <a:endParaRPr lang="fr-FR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544522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55</a:t>
            </a:r>
            <a:endParaRPr lang="fr-FR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5292080" y="4509120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50</a:t>
            </a:r>
            <a:endParaRPr lang="fr-FR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1691680" y="6021288"/>
            <a:ext cx="5983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grandes puissances démographiques du continent africain</a:t>
            </a:r>
          </a:p>
          <a:p>
            <a:pPr algn="ctr"/>
            <a:r>
              <a:rPr lang="fr-FR" sz="1400" dirty="0" smtClean="0"/>
              <a:t>(nombre arrondi en millions d’habitants)</a:t>
            </a:r>
            <a:endParaRPr lang="fr-FR" sz="1400" dirty="0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90" t="21667" r="52653" b="19758"/>
          <a:stretch/>
        </p:blipFill>
        <p:spPr bwMode="auto">
          <a:xfrm>
            <a:off x="6228184" y="-12576"/>
            <a:ext cx="2697542" cy="2916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74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5" grpId="0"/>
      <p:bldP spid="12" grpId="0"/>
      <p:bldP spid="13" grpId="0"/>
      <p:bldP spid="14" grpId="0"/>
      <p:bldP spid="15" grpId="0"/>
      <p:bldP spid="16" grpId="0"/>
      <p:bldP spid="11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31" t="21042" r="45902" b="11895"/>
          <a:stretch/>
        </p:blipFill>
        <p:spPr bwMode="auto">
          <a:xfrm>
            <a:off x="107504" y="1484784"/>
            <a:ext cx="4248472" cy="4516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4788024" y="1484784"/>
            <a:ext cx="3510116" cy="4306529"/>
          </a:xfrm>
          <a:custGeom>
            <a:avLst/>
            <a:gdLst>
              <a:gd name="connsiteX0" fmla="*/ 530942 w 3510116"/>
              <a:gd name="connsiteY0" fmla="*/ 88491 h 4306529"/>
              <a:gd name="connsiteX1" fmla="*/ 29497 w 3510116"/>
              <a:gd name="connsiteY1" fmla="*/ 766916 h 4306529"/>
              <a:gd name="connsiteX2" fmla="*/ 0 w 3510116"/>
              <a:gd name="connsiteY2" fmla="*/ 1474839 h 4306529"/>
              <a:gd name="connsiteX3" fmla="*/ 412955 w 3510116"/>
              <a:gd name="connsiteY3" fmla="*/ 1902542 h 4306529"/>
              <a:gd name="connsiteX4" fmla="*/ 1356851 w 3510116"/>
              <a:gd name="connsiteY4" fmla="*/ 1902542 h 4306529"/>
              <a:gd name="connsiteX5" fmla="*/ 1578077 w 3510116"/>
              <a:gd name="connsiteY5" fmla="*/ 2816942 h 4306529"/>
              <a:gd name="connsiteX6" fmla="*/ 1460090 w 3510116"/>
              <a:gd name="connsiteY6" fmla="*/ 3229897 h 4306529"/>
              <a:gd name="connsiteX7" fmla="*/ 1814051 w 3510116"/>
              <a:gd name="connsiteY7" fmla="*/ 4306529 h 4306529"/>
              <a:gd name="connsiteX8" fmla="*/ 2256503 w 3510116"/>
              <a:gd name="connsiteY8" fmla="*/ 4262284 h 4306529"/>
              <a:gd name="connsiteX9" fmla="*/ 2507226 w 3510116"/>
              <a:gd name="connsiteY9" fmla="*/ 3731342 h 4306529"/>
              <a:gd name="connsiteX10" fmla="*/ 2625213 w 3510116"/>
              <a:gd name="connsiteY10" fmla="*/ 3377381 h 4306529"/>
              <a:gd name="connsiteX11" fmla="*/ 2949677 w 3510116"/>
              <a:gd name="connsiteY11" fmla="*/ 3067665 h 4306529"/>
              <a:gd name="connsiteX12" fmla="*/ 2905432 w 3510116"/>
              <a:gd name="connsiteY12" fmla="*/ 2374491 h 4306529"/>
              <a:gd name="connsiteX13" fmla="*/ 3392129 w 3510116"/>
              <a:gd name="connsiteY13" fmla="*/ 1873046 h 4306529"/>
              <a:gd name="connsiteX14" fmla="*/ 3510116 w 3510116"/>
              <a:gd name="connsiteY14" fmla="*/ 1474839 h 4306529"/>
              <a:gd name="connsiteX15" fmla="*/ 3156155 w 3510116"/>
              <a:gd name="connsiteY15" fmla="*/ 1563329 h 4306529"/>
              <a:gd name="connsiteX16" fmla="*/ 2521974 w 3510116"/>
              <a:gd name="connsiteY16" fmla="*/ 545691 h 4306529"/>
              <a:gd name="connsiteX17" fmla="*/ 2507226 w 3510116"/>
              <a:gd name="connsiteY17" fmla="*/ 294968 h 4306529"/>
              <a:gd name="connsiteX18" fmla="*/ 2241755 w 3510116"/>
              <a:gd name="connsiteY18" fmla="*/ 324465 h 4306529"/>
              <a:gd name="connsiteX19" fmla="*/ 1784555 w 3510116"/>
              <a:gd name="connsiteY19" fmla="*/ 117987 h 4306529"/>
              <a:gd name="connsiteX20" fmla="*/ 1519084 w 3510116"/>
              <a:gd name="connsiteY20" fmla="*/ 176981 h 4306529"/>
              <a:gd name="connsiteX21" fmla="*/ 1342103 w 3510116"/>
              <a:gd name="connsiteY21" fmla="*/ 0 h 4306529"/>
              <a:gd name="connsiteX22" fmla="*/ 899651 w 3510116"/>
              <a:gd name="connsiteY22" fmla="*/ 29497 h 4306529"/>
              <a:gd name="connsiteX23" fmla="*/ 781664 w 3510116"/>
              <a:gd name="connsiteY23" fmla="*/ 103239 h 4306529"/>
              <a:gd name="connsiteX24" fmla="*/ 530942 w 3510116"/>
              <a:gd name="connsiteY24" fmla="*/ 88491 h 43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0116" h="4306529">
                <a:moveTo>
                  <a:pt x="530942" y="88491"/>
                </a:moveTo>
                <a:lnTo>
                  <a:pt x="29497" y="766916"/>
                </a:lnTo>
                <a:lnTo>
                  <a:pt x="0" y="1474839"/>
                </a:lnTo>
                <a:lnTo>
                  <a:pt x="412955" y="1902542"/>
                </a:lnTo>
                <a:lnTo>
                  <a:pt x="1356851" y="1902542"/>
                </a:lnTo>
                <a:lnTo>
                  <a:pt x="1578077" y="2816942"/>
                </a:lnTo>
                <a:lnTo>
                  <a:pt x="1460090" y="3229897"/>
                </a:lnTo>
                <a:lnTo>
                  <a:pt x="1814051" y="4306529"/>
                </a:lnTo>
                <a:lnTo>
                  <a:pt x="2256503" y="4262284"/>
                </a:lnTo>
                <a:lnTo>
                  <a:pt x="2507226" y="3731342"/>
                </a:lnTo>
                <a:lnTo>
                  <a:pt x="2625213" y="3377381"/>
                </a:lnTo>
                <a:lnTo>
                  <a:pt x="2949677" y="3067665"/>
                </a:lnTo>
                <a:lnTo>
                  <a:pt x="2905432" y="2374491"/>
                </a:lnTo>
                <a:lnTo>
                  <a:pt x="3392129" y="1873046"/>
                </a:lnTo>
                <a:lnTo>
                  <a:pt x="3510116" y="1474839"/>
                </a:lnTo>
                <a:lnTo>
                  <a:pt x="3156155" y="1563329"/>
                </a:lnTo>
                <a:lnTo>
                  <a:pt x="2521974" y="545691"/>
                </a:lnTo>
                <a:lnTo>
                  <a:pt x="2507226" y="294968"/>
                </a:lnTo>
                <a:lnTo>
                  <a:pt x="2241755" y="324465"/>
                </a:lnTo>
                <a:lnTo>
                  <a:pt x="1784555" y="117987"/>
                </a:lnTo>
                <a:lnTo>
                  <a:pt x="1519084" y="176981"/>
                </a:lnTo>
                <a:lnTo>
                  <a:pt x="1342103" y="0"/>
                </a:lnTo>
                <a:lnTo>
                  <a:pt x="899651" y="29497"/>
                </a:lnTo>
                <a:lnTo>
                  <a:pt x="781664" y="103239"/>
                </a:lnTo>
                <a:lnTo>
                  <a:pt x="530942" y="884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val 1"/>
          <p:cNvSpPr/>
          <p:nvPr/>
        </p:nvSpPr>
        <p:spPr>
          <a:xfrm>
            <a:off x="4788024" y="2348880"/>
            <a:ext cx="2160240" cy="864096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Oval 4"/>
          <p:cNvSpPr/>
          <p:nvPr/>
        </p:nvSpPr>
        <p:spPr>
          <a:xfrm rot="19668262">
            <a:off x="6005429" y="3258649"/>
            <a:ext cx="2622967" cy="1001998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4139952" y="3356992"/>
            <a:ext cx="15600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Afrique sahélienne</a:t>
            </a:r>
            <a:endParaRPr lang="fr-FR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238090" y="4221088"/>
            <a:ext cx="1907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Afrique équatoriale et orientale</a:t>
            </a:r>
            <a:endParaRPr lang="fr-FR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332656"/>
            <a:ext cx="482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Des taux de croissance démographique très élevé</a:t>
            </a:r>
          </a:p>
        </p:txBody>
      </p:sp>
      <p:sp>
        <p:nvSpPr>
          <p:cNvPr id="9" name="Oval 8"/>
          <p:cNvSpPr/>
          <p:nvPr/>
        </p:nvSpPr>
        <p:spPr>
          <a:xfrm>
            <a:off x="4932040" y="5949280"/>
            <a:ext cx="864096" cy="36004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5868144" y="5949280"/>
            <a:ext cx="2083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Taux de croissance &gt; 25%°</a:t>
            </a:r>
            <a:endParaRPr lang="fr-FR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940152" y="2492896"/>
            <a:ext cx="577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u="sng" dirty="0" smtClean="0"/>
              <a:t>Niger</a:t>
            </a:r>
            <a:endParaRPr lang="fr-FR" sz="1400" i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5220072" y="2492896"/>
            <a:ext cx="5148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u="sng" dirty="0" smtClean="0"/>
              <a:t>Mali</a:t>
            </a:r>
            <a:endParaRPr lang="fr-FR" sz="1400" i="1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6381328"/>
            <a:ext cx="577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u="sng" dirty="0" smtClean="0"/>
              <a:t>Niger</a:t>
            </a:r>
            <a:endParaRPr lang="fr-FR" sz="1400" i="1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5940152" y="6334780"/>
            <a:ext cx="3203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Pays dont le taux de croissance est supérieur à 30%°</a:t>
            </a:r>
            <a:endParaRPr lang="fr-FR" sz="1400" dirty="0"/>
          </a:p>
        </p:txBody>
      </p:sp>
      <p:cxnSp>
        <p:nvCxnSpPr>
          <p:cNvPr id="15" name="Straight Connector 14"/>
          <p:cNvCxnSpPr>
            <a:endCxn id="2" idx="3"/>
          </p:cNvCxnSpPr>
          <p:nvPr/>
        </p:nvCxnSpPr>
        <p:spPr>
          <a:xfrm flipV="1">
            <a:off x="4716016" y="3086432"/>
            <a:ext cx="388368" cy="27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0"/>
          </p:cNvCxnSpPr>
          <p:nvPr/>
        </p:nvCxnSpPr>
        <p:spPr>
          <a:xfrm flipH="1" flipV="1">
            <a:off x="8028384" y="3861048"/>
            <a:ext cx="16355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228184" y="4005064"/>
            <a:ext cx="7008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u="sng" dirty="0" smtClean="0"/>
              <a:t>Angola</a:t>
            </a:r>
            <a:endParaRPr lang="fr-FR" sz="1400" i="1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7020272" y="3861048"/>
            <a:ext cx="721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u="sng" dirty="0" smtClean="0"/>
              <a:t>Zambie</a:t>
            </a:r>
            <a:endParaRPr lang="fr-FR" sz="1400" i="1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7092280" y="3212976"/>
            <a:ext cx="8595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u="sng" dirty="0" smtClean="0"/>
              <a:t>Ouganda</a:t>
            </a:r>
            <a:endParaRPr lang="fr-FR" sz="1400" i="1" u="sng" dirty="0"/>
          </a:p>
        </p:txBody>
      </p:sp>
    </p:spTree>
    <p:extLst>
      <p:ext uri="{BB962C8B-B14F-4D97-AF65-F5344CB8AC3E}">
        <p14:creationId xmlns:p14="http://schemas.microsoft.com/office/powerpoint/2010/main" val="3643544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4" grpId="0"/>
      <p:bldP spid="7" grpId="0"/>
      <p:bldP spid="9" grpId="0" animBg="1"/>
      <p:bldP spid="6" grpId="0"/>
      <p:bldP spid="10" grpId="0"/>
      <p:bldP spid="12" grpId="0"/>
      <p:bldP spid="13" grpId="0"/>
      <p:bldP spid="14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50" t="23125" r="9742" b="14791"/>
          <a:stretch/>
        </p:blipFill>
        <p:spPr bwMode="auto">
          <a:xfrm>
            <a:off x="0" y="764704"/>
            <a:ext cx="4099560" cy="454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644008" y="1124744"/>
            <a:ext cx="0" cy="3312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644008" y="443711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53294" y="1142036"/>
            <a:ext cx="5200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Niger</a:t>
            </a:r>
            <a:endParaRPr lang="fr-FR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355976" y="450912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1950</a:t>
            </a:r>
            <a:endParaRPr lang="fr-F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524328" y="450912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2100</a:t>
            </a:r>
            <a:endParaRPr lang="fr-FR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4509120"/>
            <a:ext cx="550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2015</a:t>
            </a:r>
            <a:endParaRPr lang="fr-FR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48680"/>
            <a:ext cx="2156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Nb moyen d’enfants par femme</a:t>
            </a:r>
            <a:endParaRPr lang="fr-FR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4211960" y="1412776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7</a:t>
            </a:r>
            <a:endParaRPr lang="fr-FR" sz="1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6198489" y="1174242"/>
            <a:ext cx="19050" cy="32670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291208" y="3442744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2</a:t>
            </a:r>
            <a:endParaRPr lang="fr-FR" sz="1600" dirty="0"/>
          </a:p>
        </p:txBody>
      </p:sp>
      <p:sp>
        <p:nvSpPr>
          <p:cNvPr id="19" name="Freeform 18"/>
          <p:cNvSpPr/>
          <p:nvPr/>
        </p:nvSpPr>
        <p:spPr>
          <a:xfrm>
            <a:off x="4645152" y="1277285"/>
            <a:ext cx="3450336" cy="1892635"/>
          </a:xfrm>
          <a:custGeom>
            <a:avLst/>
            <a:gdLst>
              <a:gd name="connsiteX0" fmla="*/ 0 w 2987040"/>
              <a:gd name="connsiteY0" fmla="*/ 430175 h 2051711"/>
              <a:gd name="connsiteX1" fmla="*/ 426720 w 2987040"/>
              <a:gd name="connsiteY1" fmla="*/ 113183 h 2051711"/>
              <a:gd name="connsiteX2" fmla="*/ 914400 w 2987040"/>
              <a:gd name="connsiteY2" fmla="*/ 3455 h 2051711"/>
              <a:gd name="connsiteX3" fmla="*/ 1584960 w 2987040"/>
              <a:gd name="connsiteY3" fmla="*/ 222911 h 2051711"/>
              <a:gd name="connsiteX4" fmla="*/ 2060448 w 2987040"/>
              <a:gd name="connsiteY4" fmla="*/ 576479 h 2051711"/>
              <a:gd name="connsiteX5" fmla="*/ 2572512 w 2987040"/>
              <a:gd name="connsiteY5" fmla="*/ 1661567 h 2051711"/>
              <a:gd name="connsiteX6" fmla="*/ 2987040 w 2987040"/>
              <a:gd name="connsiteY6" fmla="*/ 2051711 h 2051711"/>
              <a:gd name="connsiteX0" fmla="*/ 0 w 2987040"/>
              <a:gd name="connsiteY0" fmla="*/ 430175 h 2051711"/>
              <a:gd name="connsiteX1" fmla="*/ 426720 w 2987040"/>
              <a:gd name="connsiteY1" fmla="*/ 113183 h 2051711"/>
              <a:gd name="connsiteX2" fmla="*/ 914400 w 2987040"/>
              <a:gd name="connsiteY2" fmla="*/ 3455 h 2051711"/>
              <a:gd name="connsiteX3" fmla="*/ 1584960 w 2987040"/>
              <a:gd name="connsiteY3" fmla="*/ 222911 h 2051711"/>
              <a:gd name="connsiteX4" fmla="*/ 1999488 w 2987040"/>
              <a:gd name="connsiteY4" fmla="*/ 674015 h 2051711"/>
              <a:gd name="connsiteX5" fmla="*/ 2572512 w 2987040"/>
              <a:gd name="connsiteY5" fmla="*/ 1661567 h 2051711"/>
              <a:gd name="connsiteX6" fmla="*/ 2987040 w 2987040"/>
              <a:gd name="connsiteY6" fmla="*/ 2051711 h 2051711"/>
              <a:gd name="connsiteX0" fmla="*/ 0 w 2987040"/>
              <a:gd name="connsiteY0" fmla="*/ 429595 h 2051131"/>
              <a:gd name="connsiteX1" fmla="*/ 426720 w 2987040"/>
              <a:gd name="connsiteY1" fmla="*/ 112603 h 2051131"/>
              <a:gd name="connsiteX2" fmla="*/ 914400 w 2987040"/>
              <a:gd name="connsiteY2" fmla="*/ 2875 h 2051131"/>
              <a:gd name="connsiteX3" fmla="*/ 1658112 w 2987040"/>
              <a:gd name="connsiteY3" fmla="*/ 210139 h 2051131"/>
              <a:gd name="connsiteX4" fmla="*/ 1999488 w 2987040"/>
              <a:gd name="connsiteY4" fmla="*/ 673435 h 2051131"/>
              <a:gd name="connsiteX5" fmla="*/ 2572512 w 2987040"/>
              <a:gd name="connsiteY5" fmla="*/ 1660987 h 2051131"/>
              <a:gd name="connsiteX6" fmla="*/ 2987040 w 2987040"/>
              <a:gd name="connsiteY6" fmla="*/ 2051131 h 2051131"/>
              <a:gd name="connsiteX0" fmla="*/ 0 w 2987040"/>
              <a:gd name="connsiteY0" fmla="*/ 429595 h 2051131"/>
              <a:gd name="connsiteX1" fmla="*/ 426720 w 2987040"/>
              <a:gd name="connsiteY1" fmla="*/ 112603 h 2051131"/>
              <a:gd name="connsiteX2" fmla="*/ 914400 w 2987040"/>
              <a:gd name="connsiteY2" fmla="*/ 2875 h 2051131"/>
              <a:gd name="connsiteX3" fmla="*/ 1658112 w 2987040"/>
              <a:gd name="connsiteY3" fmla="*/ 210139 h 2051131"/>
              <a:gd name="connsiteX4" fmla="*/ 2060448 w 2987040"/>
              <a:gd name="connsiteY4" fmla="*/ 685627 h 2051131"/>
              <a:gd name="connsiteX5" fmla="*/ 2572512 w 2987040"/>
              <a:gd name="connsiteY5" fmla="*/ 1660987 h 2051131"/>
              <a:gd name="connsiteX6" fmla="*/ 2987040 w 2987040"/>
              <a:gd name="connsiteY6" fmla="*/ 2051131 h 2051131"/>
              <a:gd name="connsiteX0" fmla="*/ 0 w 2987040"/>
              <a:gd name="connsiteY0" fmla="*/ 429595 h 2051131"/>
              <a:gd name="connsiteX1" fmla="*/ 426720 w 2987040"/>
              <a:gd name="connsiteY1" fmla="*/ 112603 h 2051131"/>
              <a:gd name="connsiteX2" fmla="*/ 914400 w 2987040"/>
              <a:gd name="connsiteY2" fmla="*/ 2875 h 2051131"/>
              <a:gd name="connsiteX3" fmla="*/ 1658112 w 2987040"/>
              <a:gd name="connsiteY3" fmla="*/ 210139 h 2051131"/>
              <a:gd name="connsiteX4" fmla="*/ 2060448 w 2987040"/>
              <a:gd name="connsiteY4" fmla="*/ 685627 h 2051131"/>
              <a:gd name="connsiteX5" fmla="*/ 2633472 w 2987040"/>
              <a:gd name="connsiteY5" fmla="*/ 1624411 h 2051131"/>
              <a:gd name="connsiteX6" fmla="*/ 2987040 w 2987040"/>
              <a:gd name="connsiteY6" fmla="*/ 2051131 h 2051131"/>
              <a:gd name="connsiteX0" fmla="*/ 0 w 2987040"/>
              <a:gd name="connsiteY0" fmla="*/ 429595 h 2051131"/>
              <a:gd name="connsiteX1" fmla="*/ 426720 w 2987040"/>
              <a:gd name="connsiteY1" fmla="*/ 112603 h 2051131"/>
              <a:gd name="connsiteX2" fmla="*/ 914400 w 2987040"/>
              <a:gd name="connsiteY2" fmla="*/ 2875 h 2051131"/>
              <a:gd name="connsiteX3" fmla="*/ 1658112 w 2987040"/>
              <a:gd name="connsiteY3" fmla="*/ 210139 h 2051131"/>
              <a:gd name="connsiteX4" fmla="*/ 2060448 w 2987040"/>
              <a:gd name="connsiteY4" fmla="*/ 685627 h 2051131"/>
              <a:gd name="connsiteX5" fmla="*/ 2755392 w 2987040"/>
              <a:gd name="connsiteY5" fmla="*/ 1502491 h 2051131"/>
              <a:gd name="connsiteX6" fmla="*/ 2987040 w 2987040"/>
              <a:gd name="connsiteY6" fmla="*/ 2051131 h 2051131"/>
              <a:gd name="connsiteX0" fmla="*/ 0 w 3096768"/>
              <a:gd name="connsiteY0" fmla="*/ 429595 h 1880443"/>
              <a:gd name="connsiteX1" fmla="*/ 426720 w 3096768"/>
              <a:gd name="connsiteY1" fmla="*/ 112603 h 1880443"/>
              <a:gd name="connsiteX2" fmla="*/ 914400 w 3096768"/>
              <a:gd name="connsiteY2" fmla="*/ 2875 h 1880443"/>
              <a:gd name="connsiteX3" fmla="*/ 1658112 w 3096768"/>
              <a:gd name="connsiteY3" fmla="*/ 210139 h 1880443"/>
              <a:gd name="connsiteX4" fmla="*/ 2060448 w 3096768"/>
              <a:gd name="connsiteY4" fmla="*/ 685627 h 1880443"/>
              <a:gd name="connsiteX5" fmla="*/ 2755392 w 3096768"/>
              <a:gd name="connsiteY5" fmla="*/ 1502491 h 1880443"/>
              <a:gd name="connsiteX6" fmla="*/ 3096768 w 3096768"/>
              <a:gd name="connsiteY6" fmla="*/ 1880443 h 1880443"/>
              <a:gd name="connsiteX0" fmla="*/ 0 w 3096768"/>
              <a:gd name="connsiteY0" fmla="*/ 429595 h 1880443"/>
              <a:gd name="connsiteX1" fmla="*/ 426720 w 3096768"/>
              <a:gd name="connsiteY1" fmla="*/ 112603 h 1880443"/>
              <a:gd name="connsiteX2" fmla="*/ 914400 w 3096768"/>
              <a:gd name="connsiteY2" fmla="*/ 2875 h 1880443"/>
              <a:gd name="connsiteX3" fmla="*/ 1658112 w 3096768"/>
              <a:gd name="connsiteY3" fmla="*/ 210139 h 1880443"/>
              <a:gd name="connsiteX4" fmla="*/ 2157984 w 3096768"/>
              <a:gd name="connsiteY4" fmla="*/ 661243 h 1880443"/>
              <a:gd name="connsiteX5" fmla="*/ 2755392 w 3096768"/>
              <a:gd name="connsiteY5" fmla="*/ 1502491 h 1880443"/>
              <a:gd name="connsiteX6" fmla="*/ 3096768 w 3096768"/>
              <a:gd name="connsiteY6" fmla="*/ 1880443 h 1880443"/>
              <a:gd name="connsiteX0" fmla="*/ 0 w 3096768"/>
              <a:gd name="connsiteY0" fmla="*/ 429595 h 1880443"/>
              <a:gd name="connsiteX1" fmla="*/ 426720 w 3096768"/>
              <a:gd name="connsiteY1" fmla="*/ 112603 h 1880443"/>
              <a:gd name="connsiteX2" fmla="*/ 914400 w 3096768"/>
              <a:gd name="connsiteY2" fmla="*/ 2875 h 1880443"/>
              <a:gd name="connsiteX3" fmla="*/ 1658112 w 3096768"/>
              <a:gd name="connsiteY3" fmla="*/ 210139 h 1880443"/>
              <a:gd name="connsiteX4" fmla="*/ 2157984 w 3096768"/>
              <a:gd name="connsiteY4" fmla="*/ 661243 h 1880443"/>
              <a:gd name="connsiteX5" fmla="*/ 2791968 w 3096768"/>
              <a:gd name="connsiteY5" fmla="*/ 1417147 h 1880443"/>
              <a:gd name="connsiteX6" fmla="*/ 3096768 w 3096768"/>
              <a:gd name="connsiteY6" fmla="*/ 1880443 h 1880443"/>
              <a:gd name="connsiteX0" fmla="*/ 0 w 3157728"/>
              <a:gd name="connsiteY0" fmla="*/ 429595 h 1892635"/>
              <a:gd name="connsiteX1" fmla="*/ 426720 w 3157728"/>
              <a:gd name="connsiteY1" fmla="*/ 112603 h 1892635"/>
              <a:gd name="connsiteX2" fmla="*/ 914400 w 3157728"/>
              <a:gd name="connsiteY2" fmla="*/ 2875 h 1892635"/>
              <a:gd name="connsiteX3" fmla="*/ 1658112 w 3157728"/>
              <a:gd name="connsiteY3" fmla="*/ 210139 h 1892635"/>
              <a:gd name="connsiteX4" fmla="*/ 2157984 w 3157728"/>
              <a:gd name="connsiteY4" fmla="*/ 661243 h 1892635"/>
              <a:gd name="connsiteX5" fmla="*/ 2791968 w 3157728"/>
              <a:gd name="connsiteY5" fmla="*/ 1417147 h 1892635"/>
              <a:gd name="connsiteX6" fmla="*/ 3157728 w 3157728"/>
              <a:gd name="connsiteY6" fmla="*/ 1892635 h 1892635"/>
              <a:gd name="connsiteX0" fmla="*/ 0 w 3157728"/>
              <a:gd name="connsiteY0" fmla="*/ 429595 h 1892635"/>
              <a:gd name="connsiteX1" fmla="*/ 426720 w 3157728"/>
              <a:gd name="connsiteY1" fmla="*/ 112603 h 1892635"/>
              <a:gd name="connsiteX2" fmla="*/ 914400 w 3157728"/>
              <a:gd name="connsiteY2" fmla="*/ 2875 h 1892635"/>
              <a:gd name="connsiteX3" fmla="*/ 1658112 w 3157728"/>
              <a:gd name="connsiteY3" fmla="*/ 210139 h 1892635"/>
              <a:gd name="connsiteX4" fmla="*/ 2157984 w 3157728"/>
              <a:gd name="connsiteY4" fmla="*/ 661243 h 1892635"/>
              <a:gd name="connsiteX5" fmla="*/ 2791968 w 3157728"/>
              <a:gd name="connsiteY5" fmla="*/ 1417147 h 1892635"/>
              <a:gd name="connsiteX6" fmla="*/ 3157728 w 3157728"/>
              <a:gd name="connsiteY6" fmla="*/ 1892635 h 1892635"/>
              <a:gd name="connsiteX0" fmla="*/ 0 w 3157728"/>
              <a:gd name="connsiteY0" fmla="*/ 429595 h 1892635"/>
              <a:gd name="connsiteX1" fmla="*/ 426720 w 3157728"/>
              <a:gd name="connsiteY1" fmla="*/ 112603 h 1892635"/>
              <a:gd name="connsiteX2" fmla="*/ 914400 w 3157728"/>
              <a:gd name="connsiteY2" fmla="*/ 2875 h 1892635"/>
              <a:gd name="connsiteX3" fmla="*/ 1658112 w 3157728"/>
              <a:gd name="connsiteY3" fmla="*/ 210139 h 1892635"/>
              <a:gd name="connsiteX4" fmla="*/ 2157984 w 3157728"/>
              <a:gd name="connsiteY4" fmla="*/ 661243 h 1892635"/>
              <a:gd name="connsiteX5" fmla="*/ 2791968 w 3157728"/>
              <a:gd name="connsiteY5" fmla="*/ 1417147 h 1892635"/>
              <a:gd name="connsiteX6" fmla="*/ 2974848 w 3157728"/>
              <a:gd name="connsiteY6" fmla="*/ 1770715 h 1892635"/>
              <a:gd name="connsiteX7" fmla="*/ 3157728 w 3157728"/>
              <a:gd name="connsiteY7" fmla="*/ 1892635 h 1892635"/>
              <a:gd name="connsiteX0" fmla="*/ 0 w 3157728"/>
              <a:gd name="connsiteY0" fmla="*/ 429595 h 1892635"/>
              <a:gd name="connsiteX1" fmla="*/ 426720 w 3157728"/>
              <a:gd name="connsiteY1" fmla="*/ 112603 h 1892635"/>
              <a:gd name="connsiteX2" fmla="*/ 914400 w 3157728"/>
              <a:gd name="connsiteY2" fmla="*/ 2875 h 1892635"/>
              <a:gd name="connsiteX3" fmla="*/ 1658112 w 3157728"/>
              <a:gd name="connsiteY3" fmla="*/ 210139 h 1892635"/>
              <a:gd name="connsiteX4" fmla="*/ 2157984 w 3157728"/>
              <a:gd name="connsiteY4" fmla="*/ 661243 h 1892635"/>
              <a:gd name="connsiteX5" fmla="*/ 2791968 w 3157728"/>
              <a:gd name="connsiteY5" fmla="*/ 1417147 h 1892635"/>
              <a:gd name="connsiteX6" fmla="*/ 2974848 w 3157728"/>
              <a:gd name="connsiteY6" fmla="*/ 1770715 h 1892635"/>
              <a:gd name="connsiteX7" fmla="*/ 3157728 w 3157728"/>
              <a:gd name="connsiteY7" fmla="*/ 1892635 h 1892635"/>
              <a:gd name="connsiteX0" fmla="*/ 0 w 3172968"/>
              <a:gd name="connsiteY0" fmla="*/ 429595 h 1892635"/>
              <a:gd name="connsiteX1" fmla="*/ 426720 w 3172968"/>
              <a:gd name="connsiteY1" fmla="*/ 112603 h 1892635"/>
              <a:gd name="connsiteX2" fmla="*/ 914400 w 3172968"/>
              <a:gd name="connsiteY2" fmla="*/ 2875 h 1892635"/>
              <a:gd name="connsiteX3" fmla="*/ 1658112 w 3172968"/>
              <a:gd name="connsiteY3" fmla="*/ 210139 h 1892635"/>
              <a:gd name="connsiteX4" fmla="*/ 2157984 w 3172968"/>
              <a:gd name="connsiteY4" fmla="*/ 661243 h 1892635"/>
              <a:gd name="connsiteX5" fmla="*/ 2791968 w 3172968"/>
              <a:gd name="connsiteY5" fmla="*/ 1417147 h 1892635"/>
              <a:gd name="connsiteX6" fmla="*/ 3023616 w 3172968"/>
              <a:gd name="connsiteY6" fmla="*/ 1746331 h 1892635"/>
              <a:gd name="connsiteX7" fmla="*/ 3157728 w 3172968"/>
              <a:gd name="connsiteY7" fmla="*/ 1892635 h 1892635"/>
              <a:gd name="connsiteX0" fmla="*/ 0 w 3450336"/>
              <a:gd name="connsiteY0" fmla="*/ 429595 h 1892635"/>
              <a:gd name="connsiteX1" fmla="*/ 426720 w 3450336"/>
              <a:gd name="connsiteY1" fmla="*/ 112603 h 1892635"/>
              <a:gd name="connsiteX2" fmla="*/ 914400 w 3450336"/>
              <a:gd name="connsiteY2" fmla="*/ 2875 h 1892635"/>
              <a:gd name="connsiteX3" fmla="*/ 1658112 w 3450336"/>
              <a:gd name="connsiteY3" fmla="*/ 210139 h 1892635"/>
              <a:gd name="connsiteX4" fmla="*/ 2157984 w 3450336"/>
              <a:gd name="connsiteY4" fmla="*/ 661243 h 1892635"/>
              <a:gd name="connsiteX5" fmla="*/ 2791968 w 3450336"/>
              <a:gd name="connsiteY5" fmla="*/ 1417147 h 1892635"/>
              <a:gd name="connsiteX6" fmla="*/ 3023616 w 3450336"/>
              <a:gd name="connsiteY6" fmla="*/ 1746331 h 1892635"/>
              <a:gd name="connsiteX7" fmla="*/ 3450336 w 3450336"/>
              <a:gd name="connsiteY7" fmla="*/ 1892635 h 1892635"/>
              <a:gd name="connsiteX0" fmla="*/ 0 w 3450336"/>
              <a:gd name="connsiteY0" fmla="*/ 429595 h 1892635"/>
              <a:gd name="connsiteX1" fmla="*/ 426720 w 3450336"/>
              <a:gd name="connsiteY1" fmla="*/ 112603 h 1892635"/>
              <a:gd name="connsiteX2" fmla="*/ 914400 w 3450336"/>
              <a:gd name="connsiteY2" fmla="*/ 2875 h 1892635"/>
              <a:gd name="connsiteX3" fmla="*/ 1658112 w 3450336"/>
              <a:gd name="connsiteY3" fmla="*/ 210139 h 1892635"/>
              <a:gd name="connsiteX4" fmla="*/ 2157984 w 3450336"/>
              <a:gd name="connsiteY4" fmla="*/ 661243 h 1892635"/>
              <a:gd name="connsiteX5" fmla="*/ 2791968 w 3450336"/>
              <a:gd name="connsiteY5" fmla="*/ 1417147 h 1892635"/>
              <a:gd name="connsiteX6" fmla="*/ 3023616 w 3450336"/>
              <a:gd name="connsiteY6" fmla="*/ 1746331 h 1892635"/>
              <a:gd name="connsiteX7" fmla="*/ 3450336 w 3450336"/>
              <a:gd name="connsiteY7" fmla="*/ 1892635 h 1892635"/>
              <a:gd name="connsiteX0" fmla="*/ 0 w 3450336"/>
              <a:gd name="connsiteY0" fmla="*/ 429595 h 1897946"/>
              <a:gd name="connsiteX1" fmla="*/ 426720 w 3450336"/>
              <a:gd name="connsiteY1" fmla="*/ 112603 h 1897946"/>
              <a:gd name="connsiteX2" fmla="*/ 914400 w 3450336"/>
              <a:gd name="connsiteY2" fmla="*/ 2875 h 1897946"/>
              <a:gd name="connsiteX3" fmla="*/ 1658112 w 3450336"/>
              <a:gd name="connsiteY3" fmla="*/ 210139 h 1897946"/>
              <a:gd name="connsiteX4" fmla="*/ 2157984 w 3450336"/>
              <a:gd name="connsiteY4" fmla="*/ 661243 h 1897946"/>
              <a:gd name="connsiteX5" fmla="*/ 2791968 w 3450336"/>
              <a:gd name="connsiteY5" fmla="*/ 1417147 h 1897946"/>
              <a:gd name="connsiteX6" fmla="*/ 3011424 w 3450336"/>
              <a:gd name="connsiteY6" fmla="*/ 1831675 h 1897946"/>
              <a:gd name="connsiteX7" fmla="*/ 3450336 w 3450336"/>
              <a:gd name="connsiteY7" fmla="*/ 1892635 h 1897946"/>
              <a:gd name="connsiteX0" fmla="*/ 0 w 3450336"/>
              <a:gd name="connsiteY0" fmla="*/ 429595 h 1892635"/>
              <a:gd name="connsiteX1" fmla="*/ 426720 w 3450336"/>
              <a:gd name="connsiteY1" fmla="*/ 112603 h 1892635"/>
              <a:gd name="connsiteX2" fmla="*/ 914400 w 3450336"/>
              <a:gd name="connsiteY2" fmla="*/ 2875 h 1892635"/>
              <a:gd name="connsiteX3" fmla="*/ 1658112 w 3450336"/>
              <a:gd name="connsiteY3" fmla="*/ 210139 h 1892635"/>
              <a:gd name="connsiteX4" fmla="*/ 2157984 w 3450336"/>
              <a:gd name="connsiteY4" fmla="*/ 661243 h 1892635"/>
              <a:gd name="connsiteX5" fmla="*/ 2791968 w 3450336"/>
              <a:gd name="connsiteY5" fmla="*/ 1417147 h 1892635"/>
              <a:gd name="connsiteX6" fmla="*/ 3048000 w 3450336"/>
              <a:gd name="connsiteY6" fmla="*/ 1746331 h 1892635"/>
              <a:gd name="connsiteX7" fmla="*/ 3450336 w 3450336"/>
              <a:gd name="connsiteY7" fmla="*/ 1892635 h 189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50336" h="1892635">
                <a:moveTo>
                  <a:pt x="0" y="429595"/>
                </a:moveTo>
                <a:cubicBezTo>
                  <a:pt x="137160" y="306659"/>
                  <a:pt x="274320" y="183723"/>
                  <a:pt x="426720" y="112603"/>
                </a:cubicBezTo>
                <a:cubicBezTo>
                  <a:pt x="579120" y="41483"/>
                  <a:pt x="709168" y="-13381"/>
                  <a:pt x="914400" y="2875"/>
                </a:cubicBezTo>
                <a:cubicBezTo>
                  <a:pt x="1119632" y="19131"/>
                  <a:pt x="1450848" y="100411"/>
                  <a:pt x="1658112" y="210139"/>
                </a:cubicBezTo>
                <a:cubicBezTo>
                  <a:pt x="1865376" y="319867"/>
                  <a:pt x="1969008" y="460075"/>
                  <a:pt x="2157984" y="661243"/>
                </a:cubicBezTo>
                <a:cubicBezTo>
                  <a:pt x="2346960" y="862411"/>
                  <a:pt x="2643632" y="1236299"/>
                  <a:pt x="2791968" y="1417147"/>
                </a:cubicBezTo>
                <a:cubicBezTo>
                  <a:pt x="2940304" y="1597995"/>
                  <a:pt x="2877312" y="1618315"/>
                  <a:pt x="3048000" y="1746331"/>
                </a:cubicBezTo>
                <a:cubicBezTo>
                  <a:pt x="3291840" y="1874347"/>
                  <a:pt x="3425952" y="1856059"/>
                  <a:pt x="3450336" y="1892635"/>
                </a:cubicBezTo>
              </a:path>
            </a:pathLst>
          </a:cu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reeform 20"/>
          <p:cNvSpPr/>
          <p:nvPr/>
        </p:nvSpPr>
        <p:spPr>
          <a:xfrm>
            <a:off x="4669536" y="2755392"/>
            <a:ext cx="3450336" cy="932010"/>
          </a:xfrm>
          <a:custGeom>
            <a:avLst/>
            <a:gdLst>
              <a:gd name="connsiteX0" fmla="*/ 0 w 3486912"/>
              <a:gd name="connsiteY0" fmla="*/ 0 h 959358"/>
              <a:gd name="connsiteX1" fmla="*/ 475488 w 3486912"/>
              <a:gd name="connsiteY1" fmla="*/ 414528 h 959358"/>
              <a:gd name="connsiteX2" fmla="*/ 1060704 w 3486912"/>
              <a:gd name="connsiteY2" fmla="*/ 792480 h 959358"/>
              <a:gd name="connsiteX3" fmla="*/ 1877568 w 3486912"/>
              <a:gd name="connsiteY3" fmla="*/ 950976 h 959358"/>
              <a:gd name="connsiteX4" fmla="*/ 2999232 w 3486912"/>
              <a:gd name="connsiteY4" fmla="*/ 938784 h 959358"/>
              <a:gd name="connsiteX5" fmla="*/ 3486912 w 3486912"/>
              <a:gd name="connsiteY5" fmla="*/ 938784 h 959358"/>
              <a:gd name="connsiteX0" fmla="*/ 0 w 3486912"/>
              <a:gd name="connsiteY0" fmla="*/ 0 h 944202"/>
              <a:gd name="connsiteX1" fmla="*/ 475488 w 3486912"/>
              <a:gd name="connsiteY1" fmla="*/ 414528 h 944202"/>
              <a:gd name="connsiteX2" fmla="*/ 1060704 w 3486912"/>
              <a:gd name="connsiteY2" fmla="*/ 792480 h 944202"/>
              <a:gd name="connsiteX3" fmla="*/ 1901952 w 3486912"/>
              <a:gd name="connsiteY3" fmla="*/ 865632 h 944202"/>
              <a:gd name="connsiteX4" fmla="*/ 2999232 w 3486912"/>
              <a:gd name="connsiteY4" fmla="*/ 938784 h 944202"/>
              <a:gd name="connsiteX5" fmla="*/ 3486912 w 3486912"/>
              <a:gd name="connsiteY5" fmla="*/ 938784 h 944202"/>
              <a:gd name="connsiteX0" fmla="*/ 0 w 3486912"/>
              <a:gd name="connsiteY0" fmla="*/ 0 h 944202"/>
              <a:gd name="connsiteX1" fmla="*/ 475488 w 3486912"/>
              <a:gd name="connsiteY1" fmla="*/ 414528 h 944202"/>
              <a:gd name="connsiteX2" fmla="*/ 1097280 w 3486912"/>
              <a:gd name="connsiteY2" fmla="*/ 731520 h 944202"/>
              <a:gd name="connsiteX3" fmla="*/ 1901952 w 3486912"/>
              <a:gd name="connsiteY3" fmla="*/ 865632 h 944202"/>
              <a:gd name="connsiteX4" fmla="*/ 2999232 w 3486912"/>
              <a:gd name="connsiteY4" fmla="*/ 938784 h 944202"/>
              <a:gd name="connsiteX5" fmla="*/ 3486912 w 3486912"/>
              <a:gd name="connsiteY5" fmla="*/ 938784 h 944202"/>
              <a:gd name="connsiteX0" fmla="*/ 0 w 3450336"/>
              <a:gd name="connsiteY0" fmla="*/ 0 h 932010"/>
              <a:gd name="connsiteX1" fmla="*/ 438912 w 3450336"/>
              <a:gd name="connsiteY1" fmla="*/ 402336 h 932010"/>
              <a:gd name="connsiteX2" fmla="*/ 1060704 w 3450336"/>
              <a:gd name="connsiteY2" fmla="*/ 719328 h 932010"/>
              <a:gd name="connsiteX3" fmla="*/ 1865376 w 3450336"/>
              <a:gd name="connsiteY3" fmla="*/ 853440 h 932010"/>
              <a:gd name="connsiteX4" fmla="*/ 2962656 w 3450336"/>
              <a:gd name="connsiteY4" fmla="*/ 926592 h 932010"/>
              <a:gd name="connsiteX5" fmla="*/ 3450336 w 3450336"/>
              <a:gd name="connsiteY5" fmla="*/ 926592 h 932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0336" h="932010">
                <a:moveTo>
                  <a:pt x="0" y="0"/>
                </a:moveTo>
                <a:cubicBezTo>
                  <a:pt x="149352" y="141224"/>
                  <a:pt x="262128" y="282448"/>
                  <a:pt x="438912" y="402336"/>
                </a:cubicBezTo>
                <a:cubicBezTo>
                  <a:pt x="615696" y="522224"/>
                  <a:pt x="822960" y="644144"/>
                  <a:pt x="1060704" y="719328"/>
                </a:cubicBezTo>
                <a:cubicBezTo>
                  <a:pt x="1298448" y="794512"/>
                  <a:pt x="1548384" y="818896"/>
                  <a:pt x="1865376" y="853440"/>
                </a:cubicBezTo>
                <a:cubicBezTo>
                  <a:pt x="2182368" y="887984"/>
                  <a:pt x="2596896" y="902208"/>
                  <a:pt x="2962656" y="926592"/>
                </a:cubicBezTo>
                <a:cubicBezTo>
                  <a:pt x="3226816" y="938784"/>
                  <a:pt x="3287776" y="926592"/>
                  <a:pt x="3450336" y="926592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TextBox 21"/>
          <p:cNvSpPr txBox="1"/>
          <p:nvPr/>
        </p:nvSpPr>
        <p:spPr>
          <a:xfrm>
            <a:off x="914400" y="6208296"/>
            <a:ext cx="7456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fécondité comme moteur de la croissance démographique : le cas du Niger</a:t>
            </a:r>
            <a:endParaRPr lang="fr-FR" dirty="0"/>
          </a:p>
        </p:txBody>
      </p:sp>
      <p:sp>
        <p:nvSpPr>
          <p:cNvPr id="26" name="Freeform 25"/>
          <p:cNvSpPr/>
          <p:nvPr/>
        </p:nvSpPr>
        <p:spPr>
          <a:xfrm>
            <a:off x="4684295" y="5133474"/>
            <a:ext cx="352926" cy="272715"/>
          </a:xfrm>
          <a:custGeom>
            <a:avLst/>
            <a:gdLst>
              <a:gd name="connsiteX0" fmla="*/ 0 w 352926"/>
              <a:gd name="connsiteY0" fmla="*/ 272715 h 272715"/>
              <a:gd name="connsiteX1" fmla="*/ 352926 w 352926"/>
              <a:gd name="connsiteY1" fmla="*/ 0 h 272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2926" h="272715">
                <a:moveTo>
                  <a:pt x="0" y="272715"/>
                </a:moveTo>
                <a:lnTo>
                  <a:pt x="352926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extBox 27"/>
          <p:cNvSpPr txBox="1"/>
          <p:nvPr/>
        </p:nvSpPr>
        <p:spPr>
          <a:xfrm>
            <a:off x="6293399" y="3732835"/>
            <a:ext cx="6351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>
                    <a:lumMod val="65000"/>
                  </a:schemeClr>
                </a:solidFill>
              </a:rPr>
              <a:t>Monde</a:t>
            </a:r>
            <a:endParaRPr lang="fr-FR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00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1" grpId="0"/>
      <p:bldP spid="14" grpId="0"/>
      <p:bldP spid="20" grpId="0"/>
      <p:bldP spid="19" grpId="0" animBg="1"/>
      <p:bldP spid="21" grpId="0" animBg="1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85" t="23684" r="50435" b="13158"/>
          <a:stretch/>
        </p:blipFill>
        <p:spPr bwMode="auto">
          <a:xfrm>
            <a:off x="0" y="914400"/>
            <a:ext cx="4186989" cy="4620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eform 2"/>
          <p:cNvSpPr/>
          <p:nvPr/>
        </p:nvSpPr>
        <p:spPr>
          <a:xfrm>
            <a:off x="4755940" y="1212069"/>
            <a:ext cx="3510116" cy="4306529"/>
          </a:xfrm>
          <a:custGeom>
            <a:avLst/>
            <a:gdLst>
              <a:gd name="connsiteX0" fmla="*/ 530942 w 3510116"/>
              <a:gd name="connsiteY0" fmla="*/ 88491 h 4306529"/>
              <a:gd name="connsiteX1" fmla="*/ 29497 w 3510116"/>
              <a:gd name="connsiteY1" fmla="*/ 766916 h 4306529"/>
              <a:gd name="connsiteX2" fmla="*/ 0 w 3510116"/>
              <a:gd name="connsiteY2" fmla="*/ 1474839 h 4306529"/>
              <a:gd name="connsiteX3" fmla="*/ 412955 w 3510116"/>
              <a:gd name="connsiteY3" fmla="*/ 1902542 h 4306529"/>
              <a:gd name="connsiteX4" fmla="*/ 1356851 w 3510116"/>
              <a:gd name="connsiteY4" fmla="*/ 1902542 h 4306529"/>
              <a:gd name="connsiteX5" fmla="*/ 1578077 w 3510116"/>
              <a:gd name="connsiteY5" fmla="*/ 2816942 h 4306529"/>
              <a:gd name="connsiteX6" fmla="*/ 1460090 w 3510116"/>
              <a:gd name="connsiteY6" fmla="*/ 3229897 h 4306529"/>
              <a:gd name="connsiteX7" fmla="*/ 1814051 w 3510116"/>
              <a:gd name="connsiteY7" fmla="*/ 4306529 h 4306529"/>
              <a:gd name="connsiteX8" fmla="*/ 2256503 w 3510116"/>
              <a:gd name="connsiteY8" fmla="*/ 4262284 h 4306529"/>
              <a:gd name="connsiteX9" fmla="*/ 2507226 w 3510116"/>
              <a:gd name="connsiteY9" fmla="*/ 3731342 h 4306529"/>
              <a:gd name="connsiteX10" fmla="*/ 2625213 w 3510116"/>
              <a:gd name="connsiteY10" fmla="*/ 3377381 h 4306529"/>
              <a:gd name="connsiteX11" fmla="*/ 2949677 w 3510116"/>
              <a:gd name="connsiteY11" fmla="*/ 3067665 h 4306529"/>
              <a:gd name="connsiteX12" fmla="*/ 2905432 w 3510116"/>
              <a:gd name="connsiteY12" fmla="*/ 2374491 h 4306529"/>
              <a:gd name="connsiteX13" fmla="*/ 3392129 w 3510116"/>
              <a:gd name="connsiteY13" fmla="*/ 1873046 h 4306529"/>
              <a:gd name="connsiteX14" fmla="*/ 3510116 w 3510116"/>
              <a:gd name="connsiteY14" fmla="*/ 1474839 h 4306529"/>
              <a:gd name="connsiteX15" fmla="*/ 3156155 w 3510116"/>
              <a:gd name="connsiteY15" fmla="*/ 1563329 h 4306529"/>
              <a:gd name="connsiteX16" fmla="*/ 2521974 w 3510116"/>
              <a:gd name="connsiteY16" fmla="*/ 545691 h 4306529"/>
              <a:gd name="connsiteX17" fmla="*/ 2507226 w 3510116"/>
              <a:gd name="connsiteY17" fmla="*/ 294968 h 4306529"/>
              <a:gd name="connsiteX18" fmla="*/ 2241755 w 3510116"/>
              <a:gd name="connsiteY18" fmla="*/ 324465 h 4306529"/>
              <a:gd name="connsiteX19" fmla="*/ 1784555 w 3510116"/>
              <a:gd name="connsiteY19" fmla="*/ 117987 h 4306529"/>
              <a:gd name="connsiteX20" fmla="*/ 1519084 w 3510116"/>
              <a:gd name="connsiteY20" fmla="*/ 176981 h 4306529"/>
              <a:gd name="connsiteX21" fmla="*/ 1342103 w 3510116"/>
              <a:gd name="connsiteY21" fmla="*/ 0 h 4306529"/>
              <a:gd name="connsiteX22" fmla="*/ 899651 w 3510116"/>
              <a:gd name="connsiteY22" fmla="*/ 29497 h 4306529"/>
              <a:gd name="connsiteX23" fmla="*/ 781664 w 3510116"/>
              <a:gd name="connsiteY23" fmla="*/ 103239 h 4306529"/>
              <a:gd name="connsiteX24" fmla="*/ 530942 w 3510116"/>
              <a:gd name="connsiteY24" fmla="*/ 88491 h 4306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10116" h="4306529">
                <a:moveTo>
                  <a:pt x="530942" y="88491"/>
                </a:moveTo>
                <a:lnTo>
                  <a:pt x="29497" y="766916"/>
                </a:lnTo>
                <a:lnTo>
                  <a:pt x="0" y="1474839"/>
                </a:lnTo>
                <a:lnTo>
                  <a:pt x="412955" y="1902542"/>
                </a:lnTo>
                <a:lnTo>
                  <a:pt x="1356851" y="1902542"/>
                </a:lnTo>
                <a:lnTo>
                  <a:pt x="1578077" y="2816942"/>
                </a:lnTo>
                <a:lnTo>
                  <a:pt x="1460090" y="3229897"/>
                </a:lnTo>
                <a:lnTo>
                  <a:pt x="1814051" y="4306529"/>
                </a:lnTo>
                <a:lnTo>
                  <a:pt x="2256503" y="4262284"/>
                </a:lnTo>
                <a:lnTo>
                  <a:pt x="2507226" y="3731342"/>
                </a:lnTo>
                <a:lnTo>
                  <a:pt x="2625213" y="3377381"/>
                </a:lnTo>
                <a:lnTo>
                  <a:pt x="2949677" y="3067665"/>
                </a:lnTo>
                <a:lnTo>
                  <a:pt x="2905432" y="2374491"/>
                </a:lnTo>
                <a:lnTo>
                  <a:pt x="3392129" y="1873046"/>
                </a:lnTo>
                <a:lnTo>
                  <a:pt x="3510116" y="1474839"/>
                </a:lnTo>
                <a:lnTo>
                  <a:pt x="3156155" y="1563329"/>
                </a:lnTo>
                <a:lnTo>
                  <a:pt x="2521974" y="545691"/>
                </a:lnTo>
                <a:lnTo>
                  <a:pt x="2507226" y="294968"/>
                </a:lnTo>
                <a:lnTo>
                  <a:pt x="2241755" y="324465"/>
                </a:lnTo>
                <a:lnTo>
                  <a:pt x="1784555" y="117987"/>
                </a:lnTo>
                <a:lnTo>
                  <a:pt x="1519084" y="176981"/>
                </a:lnTo>
                <a:lnTo>
                  <a:pt x="1342103" y="0"/>
                </a:lnTo>
                <a:lnTo>
                  <a:pt x="899651" y="29497"/>
                </a:lnTo>
                <a:lnTo>
                  <a:pt x="781664" y="103239"/>
                </a:lnTo>
                <a:lnTo>
                  <a:pt x="530942" y="88491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val 1"/>
          <p:cNvSpPr/>
          <p:nvPr/>
        </p:nvSpPr>
        <p:spPr>
          <a:xfrm>
            <a:off x="4924926" y="1219200"/>
            <a:ext cx="2422358" cy="689811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4" name="Oval 3"/>
          <p:cNvSpPr/>
          <p:nvPr/>
        </p:nvSpPr>
        <p:spPr>
          <a:xfrm>
            <a:off x="208548" y="5951622"/>
            <a:ext cx="641684" cy="336883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Oval 4"/>
          <p:cNvSpPr/>
          <p:nvPr/>
        </p:nvSpPr>
        <p:spPr>
          <a:xfrm rot="16200000">
            <a:off x="6882065" y="2759243"/>
            <a:ext cx="1636295" cy="641684"/>
          </a:xfrm>
          <a:prstGeom prst="ellipse">
            <a:avLst/>
          </a:prstGeom>
          <a:noFill/>
          <a:ln w="9525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8" name="Oval 7"/>
          <p:cNvSpPr/>
          <p:nvPr/>
        </p:nvSpPr>
        <p:spPr>
          <a:xfrm>
            <a:off x="6464968" y="4507832"/>
            <a:ext cx="721896" cy="994610"/>
          </a:xfrm>
          <a:prstGeom prst="ellipse">
            <a:avLst/>
          </a:prstGeom>
          <a:noFill/>
          <a:ln w="9525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1297378" y="268487"/>
            <a:ext cx="7007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La mortalité infantile </a:t>
            </a:r>
            <a:r>
              <a:rPr lang="fr-FR" dirty="0" smtClean="0"/>
              <a:t>révèle de fortes disparités à l’intérieur du continent</a:t>
            </a:r>
          </a:p>
        </p:txBody>
      </p:sp>
      <p:sp>
        <p:nvSpPr>
          <p:cNvPr id="10" name="Oval 9"/>
          <p:cNvSpPr/>
          <p:nvPr/>
        </p:nvSpPr>
        <p:spPr>
          <a:xfrm>
            <a:off x="152399" y="5494422"/>
            <a:ext cx="697832" cy="360947"/>
          </a:xfrm>
          <a:prstGeom prst="ellipse">
            <a:avLst/>
          </a:prstGeom>
          <a:noFill/>
          <a:ln w="9525">
            <a:solidFill>
              <a:srgbClr val="00B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6" name="TextBox 5"/>
          <p:cNvSpPr txBox="1"/>
          <p:nvPr/>
        </p:nvSpPr>
        <p:spPr>
          <a:xfrm>
            <a:off x="962525" y="5486400"/>
            <a:ext cx="728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Une Afrique du Nord nettement dissociée du reste du continent (</a:t>
            </a:r>
            <a:r>
              <a:rPr lang="fr-FR" dirty="0" err="1" smtClean="0"/>
              <a:t>tx</a:t>
            </a:r>
            <a:r>
              <a:rPr lang="fr-FR" dirty="0" smtClean="0"/>
              <a:t>&lt;20%°)</a:t>
            </a:r>
            <a:endParaRPr lang="fr-FR" dirty="0"/>
          </a:p>
        </p:txBody>
      </p:sp>
      <p:sp>
        <p:nvSpPr>
          <p:cNvPr id="12" name="Oval 11"/>
          <p:cNvSpPr/>
          <p:nvPr/>
        </p:nvSpPr>
        <p:spPr>
          <a:xfrm rot="2551959">
            <a:off x="4711123" y="2283759"/>
            <a:ext cx="2821807" cy="1747922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970547" y="5895473"/>
            <a:ext cx="7283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L’Afrique subsaharienne majoritairement handicapée (entre 50 et 100%°)</a:t>
            </a:r>
            <a:endParaRPr lang="fr-FR" dirty="0"/>
          </a:p>
        </p:txBody>
      </p:sp>
      <p:sp>
        <p:nvSpPr>
          <p:cNvPr id="14" name="Oval 13"/>
          <p:cNvSpPr/>
          <p:nvPr/>
        </p:nvSpPr>
        <p:spPr>
          <a:xfrm>
            <a:off x="168443" y="6336631"/>
            <a:ext cx="729915" cy="360948"/>
          </a:xfrm>
          <a:prstGeom prst="ellipse">
            <a:avLst/>
          </a:prstGeom>
          <a:noFill/>
          <a:ln w="9525">
            <a:solidFill>
              <a:srgbClr val="FF33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5" name="TextBox 14"/>
          <p:cNvSpPr txBox="1"/>
          <p:nvPr/>
        </p:nvSpPr>
        <p:spPr>
          <a:xfrm>
            <a:off x="978567" y="6296163"/>
            <a:ext cx="85504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Au sein de l’Afrique subsaharienne, certaines zones se situent à un niveau intermédiaire (entre 20 et 50%°)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957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  <p:bldP spid="10" grpId="0" animBg="1"/>
      <p:bldP spid="6" grpId="0"/>
      <p:bldP spid="12" grpId="0" animBg="1"/>
      <p:bldP spid="13" grpId="0"/>
      <p:bldP spid="14" grpId="0" animBg="1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rgbClr val="FF0000"/>
          </a:solidFill>
          <a:prstDash val="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2249</TotalTime>
  <Words>147</Words>
  <Application>Microsoft Office PowerPoint</Application>
  <PresentationFormat>Affichage à l'écran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Afrique :  population et développement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</dc:creator>
  <cp:lastModifiedBy>Alain</cp:lastModifiedBy>
  <cp:revision>22</cp:revision>
  <dcterms:created xsi:type="dcterms:W3CDTF">2015-04-21T12:51:56Z</dcterms:created>
  <dcterms:modified xsi:type="dcterms:W3CDTF">2015-05-30T05:08:15Z</dcterms:modified>
</cp:coreProperties>
</file>