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5FB4-8895-46BB-B14B-5205BF94198F}" type="datetimeFigureOut">
              <a:rPr lang="fr-FR" smtClean="0"/>
              <a:t>30/05/2015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F446-5349-4AB4-BCA6-7BAFE5861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9487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5FB4-8895-46BB-B14B-5205BF94198F}" type="datetimeFigureOut">
              <a:rPr lang="fr-FR" smtClean="0"/>
              <a:t>30/05/2015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F446-5349-4AB4-BCA6-7BAFE5861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7625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5FB4-8895-46BB-B14B-5205BF94198F}" type="datetimeFigureOut">
              <a:rPr lang="fr-FR" smtClean="0"/>
              <a:t>30/05/2015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F446-5349-4AB4-BCA6-7BAFE5861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0451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5FB4-8895-46BB-B14B-5205BF94198F}" type="datetimeFigureOut">
              <a:rPr lang="fr-FR" smtClean="0"/>
              <a:t>30/05/2015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F446-5349-4AB4-BCA6-7BAFE5861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120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5FB4-8895-46BB-B14B-5205BF94198F}" type="datetimeFigureOut">
              <a:rPr lang="fr-FR" smtClean="0"/>
              <a:t>30/05/2015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F446-5349-4AB4-BCA6-7BAFE5861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7953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5FB4-8895-46BB-B14B-5205BF94198F}" type="datetimeFigureOut">
              <a:rPr lang="fr-FR" smtClean="0"/>
              <a:t>30/05/2015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F446-5349-4AB4-BCA6-7BAFE5861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9749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5FB4-8895-46BB-B14B-5205BF94198F}" type="datetimeFigureOut">
              <a:rPr lang="fr-FR" smtClean="0"/>
              <a:t>30/05/2015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F446-5349-4AB4-BCA6-7BAFE5861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3312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5FB4-8895-46BB-B14B-5205BF94198F}" type="datetimeFigureOut">
              <a:rPr lang="fr-FR" smtClean="0"/>
              <a:t>30/05/2015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F446-5349-4AB4-BCA6-7BAFE5861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3573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5FB4-8895-46BB-B14B-5205BF94198F}" type="datetimeFigureOut">
              <a:rPr lang="fr-FR" smtClean="0"/>
              <a:t>30/05/2015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F446-5349-4AB4-BCA6-7BAFE5861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3893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5FB4-8895-46BB-B14B-5205BF94198F}" type="datetimeFigureOut">
              <a:rPr lang="fr-FR" smtClean="0"/>
              <a:t>30/05/2015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F446-5349-4AB4-BCA6-7BAFE5861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7125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5FB4-8895-46BB-B14B-5205BF94198F}" type="datetimeFigureOut">
              <a:rPr lang="fr-FR" smtClean="0"/>
              <a:t>30/05/2015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F446-5349-4AB4-BCA6-7BAFE5861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4035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95FB4-8895-46BB-B14B-5205BF94198F}" type="datetimeFigureOut">
              <a:rPr lang="fr-FR" smtClean="0"/>
              <a:t>30/05/2015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9F446-5349-4AB4-BCA6-7BAFE5861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3121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Asie du Sud et de l’Est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Schémas </a:t>
            </a:r>
            <a:r>
              <a:rPr lang="fr-FR" smtClean="0"/>
              <a:t>par anamorphoses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151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47728" y="1052736"/>
            <a:ext cx="2160240" cy="208823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5879976" y="1844824"/>
            <a:ext cx="339592" cy="342322"/>
          </a:xfrm>
          <a:prstGeom prst="rect">
            <a:avLst/>
          </a:prstGeom>
          <a:noFill/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721708" y="3068960"/>
            <a:ext cx="1854012" cy="176253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4495808" y="3842530"/>
            <a:ext cx="360040" cy="360040"/>
          </a:xfrm>
          <a:prstGeom prst="rect">
            <a:avLst/>
          </a:prstGeom>
          <a:noFill/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5663952" y="5157192"/>
            <a:ext cx="1297021" cy="1058257"/>
          </a:xfrm>
          <a:prstGeom prst="rect">
            <a:avLst/>
          </a:prstGeom>
          <a:noFill/>
          <a:ln w="571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4409145" y="2036136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1350</a:t>
            </a:r>
            <a:endParaRPr lang="fr-FR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5092592" y="4828702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5</a:t>
            </a:r>
            <a:endParaRPr lang="fr-FR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5889998" y="1887450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50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839134" y="1560366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25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717191" y="1939836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130</a:t>
            </a:r>
            <a:endParaRPr lang="fr-FR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4549156" y="4515923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30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368266" y="3963730"/>
            <a:ext cx="184037" cy="175784"/>
          </a:xfrm>
          <a:prstGeom prst="rect">
            <a:avLst/>
          </a:prstGeom>
          <a:noFill/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3652067" y="3243264"/>
            <a:ext cx="642551" cy="605481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5879976" y="1606378"/>
            <a:ext cx="216024" cy="238446"/>
          </a:xfrm>
          <a:prstGeom prst="rect">
            <a:avLst/>
          </a:prstGeom>
          <a:noFill/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TextBox 5"/>
          <p:cNvSpPr txBox="1"/>
          <p:nvPr/>
        </p:nvSpPr>
        <p:spPr>
          <a:xfrm>
            <a:off x="3822357" y="3453191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150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776234" y="3248427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err="1"/>
              <a:t>Bangl</a:t>
            </a:r>
            <a:endParaRPr lang="fr-FR" sz="12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5136749" y="3965759"/>
            <a:ext cx="3209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Cb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452437" y="1705690"/>
            <a:ext cx="5437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/>
              <a:t>CHINE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751493" y="2117244"/>
            <a:ext cx="6587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Corée 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372387" y="4043773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1250</a:t>
            </a:r>
            <a:endParaRPr lang="fr-FR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2438519" y="3609994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/>
              <a:t>INDE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916777" y="5432716"/>
            <a:ext cx="813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/>
              <a:t>Indonésie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652055" y="1655805"/>
            <a:ext cx="568411" cy="580768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3" name="TextBox 52"/>
          <p:cNvSpPr txBox="1"/>
          <p:nvPr/>
        </p:nvSpPr>
        <p:spPr>
          <a:xfrm>
            <a:off x="6696040" y="1754905"/>
            <a:ext cx="561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/>
              <a:t>Japon</a:t>
            </a:r>
          </a:p>
        </p:txBody>
      </p:sp>
      <p:sp>
        <p:nvSpPr>
          <p:cNvPr id="54" name="Rectangle 53"/>
          <p:cNvSpPr/>
          <p:nvPr/>
        </p:nvSpPr>
        <p:spPr>
          <a:xfrm>
            <a:off x="4549565" y="4514335"/>
            <a:ext cx="286046" cy="280087"/>
          </a:xfrm>
          <a:prstGeom prst="rect">
            <a:avLst/>
          </a:prstGeom>
          <a:noFill/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5" name="TextBox 54"/>
          <p:cNvSpPr txBox="1"/>
          <p:nvPr/>
        </p:nvSpPr>
        <p:spPr>
          <a:xfrm>
            <a:off x="4241291" y="4739634"/>
            <a:ext cx="6607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Malaisie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415107" y="3225399"/>
            <a:ext cx="7866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Myanmar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948250" y="2211860"/>
            <a:ext cx="749642" cy="733168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0" name="TextBox 59"/>
          <p:cNvSpPr txBox="1"/>
          <p:nvPr/>
        </p:nvSpPr>
        <p:spPr>
          <a:xfrm>
            <a:off x="2096530" y="2512540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180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993556" y="2295653"/>
            <a:ext cx="720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/>
              <a:t>Pakistan</a:t>
            </a:r>
          </a:p>
        </p:txBody>
      </p:sp>
      <p:sp>
        <p:nvSpPr>
          <p:cNvPr id="62" name="Rectangle 61"/>
          <p:cNvSpPr/>
          <p:nvPr/>
        </p:nvSpPr>
        <p:spPr>
          <a:xfrm>
            <a:off x="6589370" y="3772929"/>
            <a:ext cx="502508" cy="49015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3" name="TextBox 62"/>
          <p:cNvSpPr txBox="1"/>
          <p:nvPr/>
        </p:nvSpPr>
        <p:spPr>
          <a:xfrm>
            <a:off x="6606182" y="3791964"/>
            <a:ext cx="4683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/>
              <a:t>Phil.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658368" y="4010236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100</a:t>
            </a:r>
            <a:endParaRPr lang="fr-FR" sz="1200" dirty="0"/>
          </a:p>
        </p:txBody>
      </p:sp>
      <p:sp>
        <p:nvSpPr>
          <p:cNvPr id="65" name="Rectangle 64"/>
          <p:cNvSpPr/>
          <p:nvPr/>
        </p:nvSpPr>
        <p:spPr>
          <a:xfrm>
            <a:off x="5026396" y="4968747"/>
            <a:ext cx="72008" cy="72008"/>
          </a:xfrm>
          <a:prstGeom prst="rect">
            <a:avLst/>
          </a:prstGeom>
          <a:solidFill>
            <a:srgbClr val="FFFF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6" name="TextBox 65"/>
          <p:cNvSpPr txBox="1"/>
          <p:nvPr/>
        </p:nvSpPr>
        <p:spPr>
          <a:xfrm>
            <a:off x="4858169" y="5028772"/>
            <a:ext cx="4555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err="1"/>
              <a:t>Sing</a:t>
            </a:r>
            <a:r>
              <a:rPr lang="fr-FR" sz="1100" dirty="0"/>
              <a:t>.</a:t>
            </a:r>
            <a:endParaRPr lang="fr-FR" sz="1100" dirty="0"/>
          </a:p>
        </p:txBody>
      </p:sp>
      <p:sp>
        <p:nvSpPr>
          <p:cNvPr id="67" name="Rectangle 66"/>
          <p:cNvSpPr/>
          <p:nvPr/>
        </p:nvSpPr>
        <p:spPr>
          <a:xfrm>
            <a:off x="3721663" y="4769708"/>
            <a:ext cx="199549" cy="168424"/>
          </a:xfrm>
          <a:prstGeom prst="rect">
            <a:avLst/>
          </a:prstGeom>
          <a:noFill/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8" name="TextBox 67"/>
          <p:cNvSpPr txBox="1"/>
          <p:nvPr/>
        </p:nvSpPr>
        <p:spPr>
          <a:xfrm>
            <a:off x="3630538" y="4723855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20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689356" y="4929103"/>
            <a:ext cx="3401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SL </a:t>
            </a:r>
          </a:p>
        </p:txBody>
      </p:sp>
      <p:sp>
        <p:nvSpPr>
          <p:cNvPr id="70" name="Rectangle 69"/>
          <p:cNvSpPr/>
          <p:nvPr/>
        </p:nvSpPr>
        <p:spPr>
          <a:xfrm>
            <a:off x="5597612" y="3645243"/>
            <a:ext cx="473674" cy="48603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dirty="0"/>
              <a:t>90</a:t>
            </a:r>
            <a:endParaRPr lang="fr-FR" dirty="0"/>
          </a:p>
        </p:txBody>
      </p:sp>
      <p:sp>
        <p:nvSpPr>
          <p:cNvPr id="71" name="TextBox 70"/>
          <p:cNvSpPr txBox="1"/>
          <p:nvPr/>
        </p:nvSpPr>
        <p:spPr>
          <a:xfrm>
            <a:off x="5674332" y="3866073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90</a:t>
            </a:r>
            <a:endParaRPr lang="fr-FR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5556165" y="3690039"/>
            <a:ext cx="612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/>
              <a:t>V Nam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506556" y="4024139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6</a:t>
            </a:r>
            <a:r>
              <a:rPr lang="fr-FR" sz="1100" dirty="0"/>
              <a:t>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297396" y="3909490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25</a:t>
            </a:r>
            <a:endParaRPr lang="fr-FR" sz="1100" dirty="0"/>
          </a:p>
        </p:txBody>
      </p:sp>
      <p:sp>
        <p:nvSpPr>
          <p:cNvPr id="74" name="Rectangle 73"/>
          <p:cNvSpPr/>
          <p:nvPr/>
        </p:nvSpPr>
        <p:spPr>
          <a:xfrm>
            <a:off x="5648353" y="3008141"/>
            <a:ext cx="72008" cy="72008"/>
          </a:xfrm>
          <a:prstGeom prst="rect">
            <a:avLst/>
          </a:prstGeom>
          <a:solidFill>
            <a:srgbClr val="FFFF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5" name="TextBox 74"/>
          <p:cNvSpPr txBox="1"/>
          <p:nvPr/>
        </p:nvSpPr>
        <p:spPr>
          <a:xfrm>
            <a:off x="5495613" y="2803808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7</a:t>
            </a:r>
            <a:endParaRPr lang="fr-FR" sz="1100" dirty="0"/>
          </a:p>
        </p:txBody>
      </p:sp>
      <p:sp>
        <p:nvSpPr>
          <p:cNvPr id="76" name="Rectangle 75"/>
          <p:cNvSpPr/>
          <p:nvPr/>
        </p:nvSpPr>
        <p:spPr>
          <a:xfrm>
            <a:off x="3070873" y="2714368"/>
            <a:ext cx="286046" cy="280087"/>
          </a:xfrm>
          <a:prstGeom prst="rect">
            <a:avLst/>
          </a:prstGeom>
          <a:noFill/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7" name="TextBox 76"/>
          <p:cNvSpPr txBox="1"/>
          <p:nvPr/>
        </p:nvSpPr>
        <p:spPr>
          <a:xfrm>
            <a:off x="2975642" y="2482763"/>
            <a:ext cx="5196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Népal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049175" y="2746029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30</a:t>
            </a:r>
          </a:p>
        </p:txBody>
      </p:sp>
      <p:sp>
        <p:nvSpPr>
          <p:cNvPr id="79" name="Rectangle 78"/>
          <p:cNvSpPr/>
          <p:nvPr/>
        </p:nvSpPr>
        <p:spPr>
          <a:xfrm>
            <a:off x="6069446" y="2870885"/>
            <a:ext cx="216024" cy="238446"/>
          </a:xfrm>
          <a:prstGeom prst="rect">
            <a:avLst/>
          </a:prstGeom>
          <a:noFill/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0" name="TextBox 79"/>
          <p:cNvSpPr txBox="1"/>
          <p:nvPr/>
        </p:nvSpPr>
        <p:spPr>
          <a:xfrm>
            <a:off x="6284276" y="2853169"/>
            <a:ext cx="5950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Taiwan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6005529" y="2888559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25</a:t>
            </a:r>
          </a:p>
        </p:txBody>
      </p:sp>
      <p:sp>
        <p:nvSpPr>
          <p:cNvPr id="82" name="Rectangle 81"/>
          <p:cNvSpPr/>
          <p:nvPr/>
        </p:nvSpPr>
        <p:spPr>
          <a:xfrm>
            <a:off x="5364147" y="3836044"/>
            <a:ext cx="72008" cy="72008"/>
          </a:xfrm>
          <a:prstGeom prst="rect">
            <a:avLst/>
          </a:prstGeom>
          <a:solidFill>
            <a:srgbClr val="FFFF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3" name="TextBox 82"/>
          <p:cNvSpPr txBox="1"/>
          <p:nvPr/>
        </p:nvSpPr>
        <p:spPr>
          <a:xfrm>
            <a:off x="5256983" y="3619153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5</a:t>
            </a:r>
            <a:endParaRPr lang="fr-FR" sz="1100" dirty="0"/>
          </a:p>
        </p:txBody>
      </p:sp>
      <p:sp>
        <p:nvSpPr>
          <p:cNvPr id="84" name="Rectangle 83"/>
          <p:cNvSpPr/>
          <p:nvPr/>
        </p:nvSpPr>
        <p:spPr>
          <a:xfrm>
            <a:off x="8125897" y="375014"/>
            <a:ext cx="852676" cy="82075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8945994" y="381612"/>
            <a:ext cx="14457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Les deux empires du milliard</a:t>
            </a:r>
          </a:p>
        </p:txBody>
      </p:sp>
      <p:sp>
        <p:nvSpPr>
          <p:cNvPr id="87" name="Rectangle 86"/>
          <p:cNvSpPr/>
          <p:nvPr/>
        </p:nvSpPr>
        <p:spPr>
          <a:xfrm>
            <a:off x="8115707" y="2832762"/>
            <a:ext cx="527222" cy="514865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8" name="TextBox 87"/>
          <p:cNvSpPr txBox="1"/>
          <p:nvPr/>
        </p:nvSpPr>
        <p:spPr>
          <a:xfrm>
            <a:off x="9222260" y="2789464"/>
            <a:ext cx="14457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Les deux poids lourds du monde indien périphérique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9086336" y="3855020"/>
            <a:ext cx="15816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Les puissances à 100 millions d’</a:t>
            </a:r>
            <a:r>
              <a:rPr lang="fr-FR" sz="1400" dirty="0" err="1"/>
              <a:t>hab</a:t>
            </a:r>
            <a:r>
              <a:rPr lang="fr-FR" sz="1400" dirty="0"/>
              <a:t> (autour de)</a:t>
            </a:r>
          </a:p>
        </p:txBody>
      </p:sp>
      <p:sp>
        <p:nvSpPr>
          <p:cNvPr id="90" name="Rectangle 89"/>
          <p:cNvSpPr/>
          <p:nvPr/>
        </p:nvSpPr>
        <p:spPr>
          <a:xfrm>
            <a:off x="8140420" y="3864026"/>
            <a:ext cx="440725" cy="440724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8106129" y="4609645"/>
            <a:ext cx="370703" cy="333632"/>
          </a:xfrm>
          <a:prstGeom prst="rect">
            <a:avLst/>
          </a:prstGeom>
          <a:noFill/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1" name="TextBox 90"/>
          <p:cNvSpPr txBox="1"/>
          <p:nvPr/>
        </p:nvSpPr>
        <p:spPr>
          <a:xfrm>
            <a:off x="9086336" y="4698825"/>
            <a:ext cx="15816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Les pays à taille démographique moyenne (20 à 60 M d’</a:t>
            </a:r>
            <a:r>
              <a:rPr lang="fr-FR" sz="1400" dirty="0" err="1"/>
              <a:t>hab</a:t>
            </a:r>
            <a:r>
              <a:rPr lang="fr-FR" sz="1400" dirty="0"/>
              <a:t>)</a:t>
            </a:r>
          </a:p>
        </p:txBody>
      </p:sp>
      <p:sp>
        <p:nvSpPr>
          <p:cNvPr id="93" name="Rectangle 92"/>
          <p:cNvSpPr/>
          <p:nvPr/>
        </p:nvSpPr>
        <p:spPr>
          <a:xfrm>
            <a:off x="8334276" y="4760704"/>
            <a:ext cx="216024" cy="238446"/>
          </a:xfrm>
          <a:prstGeom prst="rect">
            <a:avLst/>
          </a:prstGeom>
          <a:noFill/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4" name="Rectangle 93"/>
          <p:cNvSpPr/>
          <p:nvPr/>
        </p:nvSpPr>
        <p:spPr>
          <a:xfrm>
            <a:off x="8296146" y="5878070"/>
            <a:ext cx="72008" cy="72008"/>
          </a:xfrm>
          <a:prstGeom prst="rect">
            <a:avLst/>
          </a:prstGeom>
          <a:solidFill>
            <a:srgbClr val="FFFF00"/>
          </a:solidFill>
          <a:ln w="12700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5" name="TextBox 94"/>
          <p:cNvSpPr txBox="1"/>
          <p:nvPr/>
        </p:nvSpPr>
        <p:spPr>
          <a:xfrm>
            <a:off x="9086336" y="5903894"/>
            <a:ext cx="15816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Les micro Etats ou pays faiblement peuplés (moins de 10M d’</a:t>
            </a:r>
            <a:r>
              <a:rPr lang="fr-FR" sz="1400" dirty="0" err="1"/>
              <a:t>hab</a:t>
            </a:r>
            <a:r>
              <a:rPr lang="fr-FR" sz="1400" dirty="0"/>
              <a:t>)</a:t>
            </a:r>
          </a:p>
        </p:txBody>
      </p:sp>
      <p:cxnSp>
        <p:nvCxnSpPr>
          <p:cNvPr id="96" name="Straight Connector 95"/>
          <p:cNvCxnSpPr/>
          <p:nvPr/>
        </p:nvCxnSpPr>
        <p:spPr>
          <a:xfrm flipH="1">
            <a:off x="7838220" y="0"/>
            <a:ext cx="152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1524001" y="6280154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1250</a:t>
            </a:r>
            <a:endParaRPr lang="fr-FR" sz="1400" dirty="0"/>
          </a:p>
        </p:txBody>
      </p:sp>
      <p:sp>
        <p:nvSpPr>
          <p:cNvPr id="98" name="TextBox 97"/>
          <p:cNvSpPr txBox="1"/>
          <p:nvPr/>
        </p:nvSpPr>
        <p:spPr>
          <a:xfrm>
            <a:off x="2164516" y="6267061"/>
            <a:ext cx="8506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Nb d’</a:t>
            </a:r>
            <a:r>
              <a:rPr lang="fr-FR" sz="1100" dirty="0" err="1"/>
              <a:t>hab</a:t>
            </a:r>
            <a:r>
              <a:rPr lang="fr-FR" sz="1100" dirty="0"/>
              <a:t> en millions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6106715" y="5760095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250</a:t>
            </a:r>
            <a:endParaRPr lang="fr-FR" sz="1100" dirty="0"/>
          </a:p>
        </p:txBody>
      </p:sp>
      <p:sp>
        <p:nvSpPr>
          <p:cNvPr id="104" name="Rectangle 103"/>
          <p:cNvSpPr/>
          <p:nvPr/>
        </p:nvSpPr>
        <p:spPr>
          <a:xfrm>
            <a:off x="8149684" y="1640988"/>
            <a:ext cx="613778" cy="618296"/>
          </a:xfrm>
          <a:prstGeom prst="rect">
            <a:avLst/>
          </a:prstGeom>
          <a:noFill/>
          <a:ln w="571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5" name="TextBox 104"/>
          <p:cNvSpPr txBox="1"/>
          <p:nvPr/>
        </p:nvSpPr>
        <p:spPr>
          <a:xfrm>
            <a:off x="9034973" y="1487414"/>
            <a:ext cx="144574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Un autre géant asiatique, 4ème puissance démographique mondiale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4353528" y="3843969"/>
            <a:ext cx="5655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/>
              <a:t>Thaïld</a:t>
            </a:r>
            <a:endParaRPr lang="fr-FR" sz="1200" dirty="0"/>
          </a:p>
        </p:txBody>
      </p:sp>
      <p:sp>
        <p:nvSpPr>
          <p:cNvPr id="109" name="TextBox 108"/>
          <p:cNvSpPr txBox="1"/>
          <p:nvPr/>
        </p:nvSpPr>
        <p:spPr>
          <a:xfrm>
            <a:off x="4522070" y="3450009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50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4467981" y="3440434"/>
            <a:ext cx="339592" cy="342322"/>
          </a:xfrm>
          <a:prstGeom prst="rect">
            <a:avLst/>
          </a:prstGeom>
          <a:noFill/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5875662" y="1311007"/>
            <a:ext cx="32733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err="1"/>
              <a:t>Cn</a:t>
            </a:r>
            <a:endParaRPr lang="fr-FR" sz="1050" dirty="0"/>
          </a:p>
        </p:txBody>
      </p:sp>
      <p:sp>
        <p:nvSpPr>
          <p:cNvPr id="117" name="TextBox 116"/>
          <p:cNvSpPr txBox="1"/>
          <p:nvPr/>
        </p:nvSpPr>
        <p:spPr>
          <a:xfrm>
            <a:off x="2099839" y="200700"/>
            <a:ext cx="40902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Asie du Sud et de l’Est : la hiérarchie démographique</a:t>
            </a:r>
          </a:p>
        </p:txBody>
      </p:sp>
    </p:spTree>
    <p:extLst>
      <p:ext uri="{BB962C8B-B14F-4D97-AF65-F5344CB8AC3E}">
        <p14:creationId xmlns:p14="http://schemas.microsoft.com/office/powerpoint/2010/main" val="155589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7" grpId="0" animBg="1"/>
      <p:bldP spid="12" grpId="0" animBg="1"/>
      <p:bldP spid="19" grpId="0" animBg="1"/>
      <p:bldP spid="20" grpId="0"/>
      <p:bldP spid="22" grpId="0"/>
      <p:bldP spid="23" grpId="0"/>
      <p:bldP spid="24" grpId="0"/>
      <p:bldP spid="27" grpId="0"/>
      <p:bldP spid="32" grpId="0"/>
      <p:bldP spid="41" grpId="0" animBg="1"/>
      <p:bldP spid="42" grpId="0" animBg="1"/>
      <p:bldP spid="43" grpId="0" animBg="1"/>
      <p:bldP spid="6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 animBg="1"/>
      <p:bldP spid="53" grpId="0"/>
      <p:bldP spid="54" grpId="0" animBg="1"/>
      <p:bldP spid="55" grpId="0"/>
      <p:bldP spid="57" grpId="0"/>
      <p:bldP spid="59" grpId="0" animBg="1"/>
      <p:bldP spid="60" grpId="0"/>
      <p:bldP spid="61" grpId="0"/>
      <p:bldP spid="62" grpId="0" animBg="1"/>
      <p:bldP spid="63" grpId="0"/>
      <p:bldP spid="64" grpId="0"/>
      <p:bldP spid="65" grpId="0" animBg="1"/>
      <p:bldP spid="66" grpId="0"/>
      <p:bldP spid="67" grpId="0" animBg="1"/>
      <p:bldP spid="68" grpId="0"/>
      <p:bldP spid="69" grpId="0"/>
      <p:bldP spid="70" grpId="0" animBg="1"/>
      <p:bldP spid="71" grpId="0"/>
      <p:bldP spid="11" grpId="0"/>
      <p:bldP spid="72" grpId="0"/>
      <p:bldP spid="73" grpId="0"/>
      <p:bldP spid="74" grpId="0" animBg="1"/>
      <p:bldP spid="75" grpId="0"/>
      <p:bldP spid="76" grpId="0" animBg="1"/>
      <p:bldP spid="77" grpId="0"/>
      <p:bldP spid="78" grpId="0"/>
      <p:bldP spid="79" grpId="0" animBg="1"/>
      <p:bldP spid="80" grpId="0"/>
      <p:bldP spid="81" grpId="0"/>
      <p:bldP spid="82" grpId="0" animBg="1"/>
      <p:bldP spid="83" grpId="0"/>
      <p:bldP spid="84" grpId="0" animBg="1"/>
      <p:bldP spid="14" grpId="0"/>
      <p:bldP spid="87" grpId="0" animBg="1"/>
      <p:bldP spid="88" grpId="0"/>
      <p:bldP spid="89" grpId="0"/>
      <p:bldP spid="90" grpId="0" animBg="1"/>
      <p:bldP spid="15" grpId="0" animBg="1"/>
      <p:bldP spid="91" grpId="0"/>
      <p:bldP spid="93" grpId="0" animBg="1"/>
      <p:bldP spid="94" grpId="0" animBg="1"/>
      <p:bldP spid="95" grpId="0"/>
      <p:bldP spid="102" grpId="0"/>
      <p:bldP spid="104" grpId="0" animBg="1"/>
      <p:bldP spid="105" grpId="0"/>
      <p:bldP spid="108" grpId="0"/>
      <p:bldP spid="109" grpId="0"/>
      <p:bldP spid="110" grpId="0" animBg="1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3215680" y="3501008"/>
            <a:ext cx="72008" cy="72008"/>
          </a:xfrm>
          <a:prstGeom prst="rect">
            <a:avLst/>
          </a:prstGeom>
          <a:noFill/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3935760" y="4077072"/>
            <a:ext cx="72008" cy="72008"/>
          </a:xfrm>
          <a:prstGeom prst="rect">
            <a:avLst/>
          </a:prstGeom>
          <a:noFill/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2711624" y="1052736"/>
            <a:ext cx="2088232" cy="201622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5807968" y="1052736"/>
            <a:ext cx="1656184" cy="165618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959435" y="1844824"/>
            <a:ext cx="720080" cy="72008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5015880" y="2780928"/>
            <a:ext cx="432048" cy="432048"/>
          </a:xfrm>
          <a:prstGeom prst="rect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631504" y="3068960"/>
            <a:ext cx="936104" cy="100811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631504" y="2708920"/>
            <a:ext cx="216024" cy="216024"/>
          </a:xfrm>
          <a:prstGeom prst="rect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303912" y="4005064"/>
            <a:ext cx="288032" cy="288032"/>
          </a:xfrm>
          <a:prstGeom prst="rect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567608" y="4149080"/>
            <a:ext cx="72008" cy="72008"/>
          </a:xfrm>
          <a:prstGeom prst="rect">
            <a:avLst/>
          </a:prstGeom>
          <a:noFill/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3431704" y="3717032"/>
            <a:ext cx="360040" cy="360040"/>
          </a:xfrm>
          <a:prstGeom prst="rect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863752" y="4581128"/>
            <a:ext cx="288032" cy="288032"/>
          </a:xfrm>
          <a:prstGeom prst="rect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079776" y="4941168"/>
            <a:ext cx="288032" cy="288032"/>
          </a:xfrm>
          <a:prstGeom prst="rect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4655840" y="5157192"/>
            <a:ext cx="864096" cy="498541"/>
          </a:xfrm>
          <a:prstGeom prst="rect">
            <a:avLst/>
          </a:prstGeom>
          <a:noFill/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3452747" y="2117292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/>
              <a:t>9300</a:t>
            </a:r>
            <a:endParaRPr lang="fr-FR" sz="800" dirty="0"/>
          </a:p>
        </p:txBody>
      </p:sp>
      <p:sp>
        <p:nvSpPr>
          <p:cNvPr id="23" name="TextBox 22"/>
          <p:cNvSpPr txBox="1"/>
          <p:nvPr/>
        </p:nvSpPr>
        <p:spPr>
          <a:xfrm>
            <a:off x="5159896" y="2204864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/>
              <a:t>1300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19536" y="3573016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/>
              <a:t>1800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56040" y="1700808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/>
              <a:t>4900</a:t>
            </a:r>
            <a:endParaRPr lang="fr-FR" sz="800" dirty="0"/>
          </a:p>
        </p:txBody>
      </p:sp>
      <p:sp>
        <p:nvSpPr>
          <p:cNvPr id="35" name="Rectangle 34"/>
          <p:cNvSpPr/>
          <p:nvPr/>
        </p:nvSpPr>
        <p:spPr>
          <a:xfrm>
            <a:off x="4079776" y="3933056"/>
            <a:ext cx="216024" cy="216024"/>
          </a:xfrm>
          <a:prstGeom prst="rect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4511824" y="3133953"/>
            <a:ext cx="288032" cy="288032"/>
          </a:xfrm>
          <a:prstGeom prst="rect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2824513" y="3224265"/>
            <a:ext cx="144016" cy="144016"/>
          </a:xfrm>
          <a:prstGeom prst="rect">
            <a:avLst/>
          </a:prstGeom>
          <a:noFill/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5015880" y="1700808"/>
            <a:ext cx="72008" cy="72008"/>
          </a:xfrm>
          <a:prstGeom prst="rect">
            <a:avLst/>
          </a:prstGeom>
          <a:noFill/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3402113" y="1779830"/>
            <a:ext cx="5437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/>
              <a:t>CHINE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384032" y="1412776"/>
            <a:ext cx="5806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/>
              <a:t>JAPON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919536" y="3284984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/>
              <a:t>INDE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15880" y="1916832"/>
            <a:ext cx="7120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/>
              <a:t>COREE. 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27849" y="5229200"/>
            <a:ext cx="7553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/>
              <a:t>Indonésie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100935" y="1038707"/>
            <a:ext cx="23743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u="sng" dirty="0"/>
              <a:t>Les grandes puissances  économiques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233661" y="1441163"/>
            <a:ext cx="504056" cy="50405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6" name="TextBox 45"/>
          <p:cNvSpPr txBox="1"/>
          <p:nvPr/>
        </p:nvSpPr>
        <p:spPr>
          <a:xfrm>
            <a:off x="8893023" y="1494869"/>
            <a:ext cx="14141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PIB &gt; 1000 milliards $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8206811" y="2240266"/>
            <a:ext cx="19207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u="sng" dirty="0"/>
              <a:t>Les puissances intermédiaires</a:t>
            </a:r>
          </a:p>
        </p:txBody>
      </p:sp>
      <p:sp>
        <p:nvSpPr>
          <p:cNvPr id="48" name="Rectangle 47"/>
          <p:cNvSpPr/>
          <p:nvPr/>
        </p:nvSpPr>
        <p:spPr>
          <a:xfrm>
            <a:off x="8222373" y="2656750"/>
            <a:ext cx="288032" cy="288032"/>
          </a:xfrm>
          <a:prstGeom prst="rect">
            <a:avLst/>
          </a:prstGeom>
          <a:noFill/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9" name="TextBox 48"/>
          <p:cNvSpPr txBox="1"/>
          <p:nvPr/>
        </p:nvSpPr>
        <p:spPr>
          <a:xfrm>
            <a:off x="8760296" y="2652477"/>
            <a:ext cx="13316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PIB  proche des  1000 milliards $</a:t>
            </a:r>
          </a:p>
        </p:txBody>
      </p:sp>
      <p:sp>
        <p:nvSpPr>
          <p:cNvPr id="50" name="Rectangle 49"/>
          <p:cNvSpPr/>
          <p:nvPr/>
        </p:nvSpPr>
        <p:spPr>
          <a:xfrm>
            <a:off x="8278818" y="3286519"/>
            <a:ext cx="216024" cy="216024"/>
          </a:xfrm>
          <a:prstGeom prst="rect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1" name="TextBox 50"/>
          <p:cNvSpPr txBox="1"/>
          <p:nvPr/>
        </p:nvSpPr>
        <p:spPr>
          <a:xfrm>
            <a:off x="8771585" y="3266682"/>
            <a:ext cx="16561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PIB  entre 100 et 500 milliards $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447929" y="2924944"/>
            <a:ext cx="5950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Taiwan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116820" y="4005064"/>
            <a:ext cx="7441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Thaïlande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431705" y="5157192"/>
            <a:ext cx="7585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Singapour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215680" y="4653136"/>
            <a:ext cx="6607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Malaisie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136115" y="4254955"/>
            <a:ext cx="8050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Philippines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292731" y="3318851"/>
            <a:ext cx="8050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Hong Kong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524001" y="2456290"/>
            <a:ext cx="6623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Pakistan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205491" y="3920232"/>
            <a:ext cx="7168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Viet Nam</a:t>
            </a:r>
          </a:p>
        </p:txBody>
      </p:sp>
      <p:cxnSp>
        <p:nvCxnSpPr>
          <p:cNvPr id="61" name="Straight Connector 60"/>
          <p:cNvCxnSpPr/>
          <p:nvPr/>
        </p:nvCxnSpPr>
        <p:spPr>
          <a:xfrm>
            <a:off x="7838220" y="764704"/>
            <a:ext cx="0" cy="6093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8240678" y="3979747"/>
            <a:ext cx="117692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u="sng" dirty="0"/>
              <a:t>Pays « mineurs »</a:t>
            </a:r>
          </a:p>
        </p:txBody>
      </p:sp>
      <p:sp>
        <p:nvSpPr>
          <p:cNvPr id="64" name="Rectangle 63"/>
          <p:cNvSpPr/>
          <p:nvPr/>
        </p:nvSpPr>
        <p:spPr>
          <a:xfrm>
            <a:off x="3935760" y="3933056"/>
            <a:ext cx="72008" cy="72008"/>
          </a:xfrm>
          <a:prstGeom prst="rect">
            <a:avLst/>
          </a:prstGeom>
          <a:noFill/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5" name="Rectangle 64"/>
          <p:cNvSpPr/>
          <p:nvPr/>
        </p:nvSpPr>
        <p:spPr>
          <a:xfrm>
            <a:off x="8316959" y="4520409"/>
            <a:ext cx="144016" cy="144016"/>
          </a:xfrm>
          <a:prstGeom prst="rect">
            <a:avLst/>
          </a:prstGeom>
          <a:noFill/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6" name="TextBox 65"/>
          <p:cNvSpPr txBox="1"/>
          <p:nvPr/>
        </p:nvSpPr>
        <p:spPr>
          <a:xfrm>
            <a:off x="8653052" y="4468948"/>
            <a:ext cx="1656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PIB  &lt; 100 milliards  $</a:t>
            </a:r>
          </a:p>
        </p:txBody>
      </p:sp>
      <p:sp>
        <p:nvSpPr>
          <p:cNvPr id="67" name="Rectangle 66"/>
          <p:cNvSpPr/>
          <p:nvPr/>
        </p:nvSpPr>
        <p:spPr>
          <a:xfrm>
            <a:off x="2216613" y="2942208"/>
            <a:ext cx="72008" cy="72008"/>
          </a:xfrm>
          <a:prstGeom prst="rect">
            <a:avLst/>
          </a:prstGeom>
          <a:noFill/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8" name="TextBox 67"/>
          <p:cNvSpPr txBox="1"/>
          <p:nvPr/>
        </p:nvSpPr>
        <p:spPr>
          <a:xfrm>
            <a:off x="4933245" y="1467556"/>
            <a:ext cx="5196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/>
              <a:t>Corée N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161823" y="2692400"/>
            <a:ext cx="4299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/>
              <a:t>Népal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415824" y="4289778"/>
            <a:ext cx="55656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/>
              <a:t>Sri Lanka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556935" y="3358446"/>
            <a:ext cx="66717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/>
              <a:t>Bangladesh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3251201" y="3318935"/>
            <a:ext cx="5902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/>
              <a:t>Myanmar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855155" y="3663247"/>
            <a:ext cx="37221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/>
              <a:t>Laos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826934" y="4188181"/>
            <a:ext cx="6335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/>
              <a:t>Cambodge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892574" y="127547"/>
            <a:ext cx="50429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Asie du Sud et de l’Est : la hiérarchie économique perçu par le PIB</a:t>
            </a:r>
          </a:p>
          <a:p>
            <a:endParaRPr lang="fr-FR" sz="14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8065478" y="478302"/>
            <a:ext cx="18918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Le PIB en 2015  (source :  BM)</a:t>
            </a:r>
          </a:p>
        </p:txBody>
      </p:sp>
    </p:spTree>
    <p:extLst>
      <p:ext uri="{BB962C8B-B14F-4D97-AF65-F5344CB8AC3E}">
        <p14:creationId xmlns:p14="http://schemas.microsoft.com/office/powerpoint/2010/main" val="59702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2" grpId="0" animBg="1"/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8" grpId="0" animBg="1"/>
      <p:bldP spid="19" grpId="0" animBg="1"/>
      <p:bldP spid="20" grpId="0"/>
      <p:bldP spid="23" grpId="0"/>
      <p:bldP spid="25" grpId="0"/>
      <p:bldP spid="27" grpId="0"/>
      <p:bldP spid="35" grpId="0" animBg="1"/>
      <p:bldP spid="37" grpId="0" animBg="1"/>
      <p:bldP spid="42" grpId="0" animBg="1"/>
      <p:bldP spid="43" grpId="0" animBg="1"/>
      <p:bldP spid="11" grpId="0"/>
      <p:bldP spid="44" grpId="0"/>
      <p:bldP spid="45" grpId="0"/>
      <p:bldP spid="14" grpId="0"/>
      <p:bldP spid="15" grpId="0"/>
      <p:bldP spid="16" grpId="0"/>
      <p:bldP spid="17" grpId="0" animBg="1"/>
      <p:bldP spid="46" grpId="0"/>
      <p:bldP spid="47" grpId="0"/>
      <p:bldP spid="48" grpId="0" animBg="1"/>
      <p:bldP spid="49" grpId="0"/>
      <p:bldP spid="50" grpId="0" animBg="1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3" grpId="0"/>
      <p:bldP spid="64" grpId="0" animBg="1"/>
      <p:bldP spid="65" grpId="0" animBg="1"/>
      <p:bldP spid="66" grpId="0"/>
      <p:bldP spid="67" grpId="0" animBg="1"/>
      <p:bldP spid="68" grpId="0"/>
      <p:bldP spid="69" grpId="0"/>
      <p:bldP spid="70" grpId="0"/>
      <p:bldP spid="71" grpId="0"/>
      <p:bldP spid="72" grpId="0"/>
      <p:bldP spid="73" grpId="0"/>
      <p:bldP spid="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3215680" y="3501008"/>
            <a:ext cx="72008" cy="7200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3935760" y="4077072"/>
            <a:ext cx="72008" cy="7200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2711624" y="1052736"/>
            <a:ext cx="2088232" cy="2016224"/>
          </a:xfrm>
          <a:prstGeom prst="rect">
            <a:avLst/>
          </a:prstGeom>
          <a:solidFill>
            <a:srgbClr val="FF66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5807968" y="1052736"/>
            <a:ext cx="1656184" cy="1656184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4959435" y="1844824"/>
            <a:ext cx="720080" cy="72008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200" dirty="0"/>
          </a:p>
        </p:txBody>
      </p:sp>
      <p:sp>
        <p:nvSpPr>
          <p:cNvPr id="5" name="Rectangle 4"/>
          <p:cNvSpPr/>
          <p:nvPr/>
        </p:nvSpPr>
        <p:spPr>
          <a:xfrm>
            <a:off x="5015880" y="2780928"/>
            <a:ext cx="432048" cy="432048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1631504" y="3068960"/>
            <a:ext cx="936104" cy="1008112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1631504" y="2708920"/>
            <a:ext cx="216024" cy="216024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303912" y="4005064"/>
            <a:ext cx="288032" cy="288032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567608" y="4149080"/>
            <a:ext cx="72008" cy="72008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3431704" y="3717032"/>
            <a:ext cx="360040" cy="36004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3863752" y="4581128"/>
            <a:ext cx="288032" cy="288032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079776" y="4941168"/>
            <a:ext cx="288032" cy="288032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19" name="Rectangle 18"/>
          <p:cNvSpPr/>
          <p:nvPr/>
        </p:nvSpPr>
        <p:spPr>
          <a:xfrm>
            <a:off x="4655840" y="5157192"/>
            <a:ext cx="864096" cy="498541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4079776" y="3933056"/>
            <a:ext cx="216024" cy="216024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37" name="Rectangle 36"/>
          <p:cNvSpPr/>
          <p:nvPr/>
        </p:nvSpPr>
        <p:spPr>
          <a:xfrm>
            <a:off x="4511824" y="2780385"/>
            <a:ext cx="288032" cy="288032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2824513" y="3224265"/>
            <a:ext cx="144016" cy="144016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5015880" y="1700808"/>
            <a:ext cx="72008" cy="7200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rgbClr val="FFFF99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184926" y="2792604"/>
            <a:ext cx="288032" cy="288032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cxnSp>
        <p:nvCxnSpPr>
          <p:cNvPr id="61" name="Straight Connector 60"/>
          <p:cNvCxnSpPr/>
          <p:nvPr/>
        </p:nvCxnSpPr>
        <p:spPr>
          <a:xfrm>
            <a:off x="7838220" y="764704"/>
            <a:ext cx="0" cy="6093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3935760" y="3933056"/>
            <a:ext cx="72008" cy="7200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5" name="Rectangle 64"/>
          <p:cNvSpPr/>
          <p:nvPr/>
        </p:nvSpPr>
        <p:spPr>
          <a:xfrm>
            <a:off x="8184153" y="4008345"/>
            <a:ext cx="144016" cy="14401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7" name="Rectangle 66"/>
          <p:cNvSpPr/>
          <p:nvPr/>
        </p:nvSpPr>
        <p:spPr>
          <a:xfrm>
            <a:off x="2216613" y="2942208"/>
            <a:ext cx="72008" cy="7200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8" name="TextBox 77"/>
          <p:cNvSpPr txBox="1"/>
          <p:nvPr/>
        </p:nvSpPr>
        <p:spPr>
          <a:xfrm>
            <a:off x="1612158" y="176316"/>
            <a:ext cx="61684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Asie du Sud et de l’Est : la hiérarchie économique perçue  par le niveau de revenu</a:t>
            </a:r>
          </a:p>
        </p:txBody>
      </p:sp>
      <p:sp>
        <p:nvSpPr>
          <p:cNvPr id="60" name="Rectangle 59"/>
          <p:cNvSpPr/>
          <p:nvPr/>
        </p:nvSpPr>
        <p:spPr>
          <a:xfrm>
            <a:off x="8190570" y="4075853"/>
            <a:ext cx="72008" cy="7200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TextBox 5"/>
          <p:cNvSpPr txBox="1"/>
          <p:nvPr/>
        </p:nvSpPr>
        <p:spPr>
          <a:xfrm>
            <a:off x="8243748" y="451105"/>
            <a:ext cx="24242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/>
              <a:t>Classement de la Banque mondiale</a:t>
            </a:r>
          </a:p>
        </p:txBody>
      </p:sp>
      <p:sp>
        <p:nvSpPr>
          <p:cNvPr id="31" name="Rectangle 30"/>
          <p:cNvSpPr/>
          <p:nvPr/>
        </p:nvSpPr>
        <p:spPr>
          <a:xfrm>
            <a:off x="8184926" y="2214355"/>
            <a:ext cx="288032" cy="288032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8192764" y="1568179"/>
            <a:ext cx="288032" cy="288032"/>
          </a:xfrm>
          <a:prstGeom prst="rect">
            <a:avLst/>
          </a:prstGeom>
          <a:solidFill>
            <a:srgbClr val="FF66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8173605" y="986446"/>
            <a:ext cx="288032" cy="288032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666771" y="989294"/>
            <a:ext cx="1157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Revenu élevé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646742" y="1459557"/>
            <a:ext cx="1847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Revenu intermédiaire, tranche supérieure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639774" y="2117054"/>
            <a:ext cx="1847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Revenu intermédiaire, tranche inférieure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683316" y="2802419"/>
            <a:ext cx="11639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Faible revenu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25569" y="2852929"/>
            <a:ext cx="6197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Taïwan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992625" y="2042161"/>
            <a:ext cx="697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Corée. 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364225" y="1804417"/>
            <a:ext cx="5501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Japon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74464" y="2779777"/>
            <a:ext cx="360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HK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11168" y="4974337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/>
              <a:t>Sgp</a:t>
            </a:r>
            <a:endParaRPr lang="fr-FR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3499104" y="1926337"/>
            <a:ext cx="5389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Chine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67328" y="4572001"/>
            <a:ext cx="4635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Mal.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77185" y="3755137"/>
            <a:ext cx="4853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/>
              <a:t>Thaïl</a:t>
            </a:r>
            <a:endParaRPr lang="fr-FR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4718305" y="5230369"/>
            <a:ext cx="795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Indonésie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865376" y="3438145"/>
            <a:ext cx="460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Inde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05984" y="3986785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Phil.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24000" y="2633473"/>
            <a:ext cx="4442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/>
              <a:t>Pak</a:t>
            </a:r>
            <a:r>
              <a:rPr lang="fr-FR" sz="1200" dirty="0"/>
              <a:t>.</a:t>
            </a:r>
          </a:p>
        </p:txBody>
      </p:sp>
      <p:sp>
        <p:nvSpPr>
          <p:cNvPr id="28" name="TextBox 27"/>
          <p:cNvSpPr txBox="1"/>
          <p:nvPr/>
        </p:nvSpPr>
        <p:spPr>
          <a:xfrm flipH="1">
            <a:off x="4255008" y="3889249"/>
            <a:ext cx="4754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V.N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450592" y="4230625"/>
            <a:ext cx="3577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S.L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670048" y="3316224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err="1"/>
              <a:t>Bgd</a:t>
            </a:r>
            <a:endParaRPr lang="fr-FR" sz="1100" dirty="0"/>
          </a:p>
        </p:txBody>
      </p:sp>
      <p:sp>
        <p:nvSpPr>
          <p:cNvPr id="45" name="TextBox 44"/>
          <p:cNvSpPr txBox="1"/>
          <p:nvPr/>
        </p:nvSpPr>
        <p:spPr>
          <a:xfrm>
            <a:off x="3072385" y="3304032"/>
            <a:ext cx="5309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err="1"/>
              <a:t>Mymr</a:t>
            </a:r>
            <a:endParaRPr lang="fr-FR" sz="1050" dirty="0"/>
          </a:p>
        </p:txBody>
      </p:sp>
      <p:sp>
        <p:nvSpPr>
          <p:cNvPr id="54" name="Rectangle 53"/>
          <p:cNvSpPr/>
          <p:nvPr/>
        </p:nvSpPr>
        <p:spPr>
          <a:xfrm>
            <a:off x="8184893" y="3647915"/>
            <a:ext cx="504056" cy="50405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8184490" y="3862451"/>
            <a:ext cx="288032" cy="2880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6" name="Rectangle 55"/>
          <p:cNvSpPr/>
          <p:nvPr/>
        </p:nvSpPr>
        <p:spPr>
          <a:xfrm>
            <a:off x="8187839" y="3934001"/>
            <a:ext cx="216024" cy="21602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6" name="TextBox 45"/>
          <p:cNvSpPr txBox="1"/>
          <p:nvPr/>
        </p:nvSpPr>
        <p:spPr>
          <a:xfrm>
            <a:off x="8734697" y="3749041"/>
            <a:ext cx="3866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PIB</a:t>
            </a:r>
          </a:p>
        </p:txBody>
      </p:sp>
    </p:spTree>
    <p:extLst>
      <p:ext uri="{BB962C8B-B14F-4D97-AF65-F5344CB8AC3E}">
        <p14:creationId xmlns:p14="http://schemas.microsoft.com/office/powerpoint/2010/main" val="122625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2" grpId="0" animBg="1"/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8" grpId="0" animBg="1"/>
      <p:bldP spid="19" grpId="0" animBg="1"/>
      <p:bldP spid="35" grpId="0" animBg="1"/>
      <p:bldP spid="37" grpId="0" animBg="1"/>
      <p:bldP spid="42" grpId="0" animBg="1"/>
      <p:bldP spid="43" grpId="0" animBg="1"/>
      <p:bldP spid="48" grpId="0" animBg="1"/>
      <p:bldP spid="64" grpId="0" animBg="1"/>
      <p:bldP spid="67" grpId="0" animBg="1"/>
      <p:bldP spid="31" grpId="0" animBg="1"/>
      <p:bldP spid="32" grpId="0" animBg="1"/>
      <p:bldP spid="33" grpId="0" animBg="1"/>
      <p:bldP spid="11" grpId="0"/>
      <p:bldP spid="36" grpId="0"/>
      <p:bldP spid="38" grpId="0"/>
      <p:bldP spid="39" grpId="0"/>
      <p:bldP spid="14" grpId="0"/>
      <p:bldP spid="44" grpId="0"/>
      <p:bldP spid="15" grpId="0"/>
      <p:bldP spid="16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4" grpId="0"/>
      <p:bldP spid="45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267</Words>
  <Application>Microsoft Office PowerPoint</Application>
  <PresentationFormat>Grand écran</PresentationFormat>
  <Paragraphs>106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Asie du Sud et de l’Est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Asie du Sud et de l’Est</dc:title>
  <dc:creator>Alain</dc:creator>
  <cp:lastModifiedBy>Alain</cp:lastModifiedBy>
  <cp:revision>1</cp:revision>
  <dcterms:created xsi:type="dcterms:W3CDTF">2015-05-30T05:15:52Z</dcterms:created>
  <dcterms:modified xsi:type="dcterms:W3CDTF">2015-05-30T05:16:23Z</dcterms:modified>
</cp:coreProperties>
</file>