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316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92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58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35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69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60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27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51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03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96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62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60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FF9F-9431-4375-A3DA-2406C61482B7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929F-2A00-44C6-ADED-4D7E1C0D3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21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88640" y="539552"/>
            <a:ext cx="6229350" cy="3705225"/>
            <a:chOff x="144463" y="144463"/>
            <a:chExt cx="6229350" cy="37052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463" y="144463"/>
              <a:ext cx="6229350" cy="370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" name="Straight Arrow Connector 2"/>
            <p:cNvCxnSpPr/>
            <p:nvPr/>
          </p:nvCxnSpPr>
          <p:spPr>
            <a:xfrm flipH="1">
              <a:off x="2852936" y="899592"/>
              <a:ext cx="144016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H="1">
              <a:off x="1628800" y="1619672"/>
              <a:ext cx="2664296" cy="648072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1556792" y="1835696"/>
              <a:ext cx="2592288" cy="72008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 flipV="1">
              <a:off x="1628800" y="1547664"/>
              <a:ext cx="2592288" cy="504056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815"/>
          <a:stretch/>
        </p:blipFill>
        <p:spPr bwMode="auto">
          <a:xfrm>
            <a:off x="404664" y="4283968"/>
            <a:ext cx="5734050" cy="1419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64704" y="0"/>
            <a:ext cx="5625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L’Afrique dans la mondialisation : le cas des flux financiers </a:t>
            </a:r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6021090"/>
            <a:ext cx="4623073" cy="3086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628800" y="1835696"/>
            <a:ext cx="3420569" cy="4131302"/>
          </a:xfrm>
          <a:custGeom>
            <a:avLst/>
            <a:gdLst>
              <a:gd name="connsiteX0" fmla="*/ 530942 w 3510116"/>
              <a:gd name="connsiteY0" fmla="*/ 88491 h 4306529"/>
              <a:gd name="connsiteX1" fmla="*/ 29497 w 3510116"/>
              <a:gd name="connsiteY1" fmla="*/ 766916 h 4306529"/>
              <a:gd name="connsiteX2" fmla="*/ 0 w 3510116"/>
              <a:gd name="connsiteY2" fmla="*/ 1474839 h 4306529"/>
              <a:gd name="connsiteX3" fmla="*/ 412955 w 3510116"/>
              <a:gd name="connsiteY3" fmla="*/ 1902542 h 4306529"/>
              <a:gd name="connsiteX4" fmla="*/ 1356851 w 3510116"/>
              <a:gd name="connsiteY4" fmla="*/ 1902542 h 4306529"/>
              <a:gd name="connsiteX5" fmla="*/ 1578077 w 3510116"/>
              <a:gd name="connsiteY5" fmla="*/ 2816942 h 4306529"/>
              <a:gd name="connsiteX6" fmla="*/ 1460090 w 3510116"/>
              <a:gd name="connsiteY6" fmla="*/ 3229897 h 4306529"/>
              <a:gd name="connsiteX7" fmla="*/ 1814051 w 3510116"/>
              <a:gd name="connsiteY7" fmla="*/ 4306529 h 4306529"/>
              <a:gd name="connsiteX8" fmla="*/ 2256503 w 3510116"/>
              <a:gd name="connsiteY8" fmla="*/ 4262284 h 4306529"/>
              <a:gd name="connsiteX9" fmla="*/ 2507226 w 3510116"/>
              <a:gd name="connsiteY9" fmla="*/ 3731342 h 4306529"/>
              <a:gd name="connsiteX10" fmla="*/ 2625213 w 3510116"/>
              <a:gd name="connsiteY10" fmla="*/ 3377381 h 4306529"/>
              <a:gd name="connsiteX11" fmla="*/ 2949677 w 3510116"/>
              <a:gd name="connsiteY11" fmla="*/ 3067665 h 4306529"/>
              <a:gd name="connsiteX12" fmla="*/ 2905432 w 3510116"/>
              <a:gd name="connsiteY12" fmla="*/ 2374491 h 4306529"/>
              <a:gd name="connsiteX13" fmla="*/ 3392129 w 3510116"/>
              <a:gd name="connsiteY13" fmla="*/ 1873046 h 4306529"/>
              <a:gd name="connsiteX14" fmla="*/ 3510116 w 3510116"/>
              <a:gd name="connsiteY14" fmla="*/ 1474839 h 4306529"/>
              <a:gd name="connsiteX15" fmla="*/ 3156155 w 3510116"/>
              <a:gd name="connsiteY15" fmla="*/ 1563329 h 4306529"/>
              <a:gd name="connsiteX16" fmla="*/ 2521974 w 3510116"/>
              <a:gd name="connsiteY16" fmla="*/ 545691 h 4306529"/>
              <a:gd name="connsiteX17" fmla="*/ 2507226 w 3510116"/>
              <a:gd name="connsiteY17" fmla="*/ 294968 h 4306529"/>
              <a:gd name="connsiteX18" fmla="*/ 2241755 w 3510116"/>
              <a:gd name="connsiteY18" fmla="*/ 324465 h 4306529"/>
              <a:gd name="connsiteX19" fmla="*/ 1784555 w 3510116"/>
              <a:gd name="connsiteY19" fmla="*/ 117987 h 4306529"/>
              <a:gd name="connsiteX20" fmla="*/ 1519084 w 3510116"/>
              <a:gd name="connsiteY20" fmla="*/ 176981 h 4306529"/>
              <a:gd name="connsiteX21" fmla="*/ 1342103 w 3510116"/>
              <a:gd name="connsiteY21" fmla="*/ 0 h 4306529"/>
              <a:gd name="connsiteX22" fmla="*/ 899651 w 3510116"/>
              <a:gd name="connsiteY22" fmla="*/ 29497 h 4306529"/>
              <a:gd name="connsiteX23" fmla="*/ 781664 w 3510116"/>
              <a:gd name="connsiteY23" fmla="*/ 103239 h 4306529"/>
              <a:gd name="connsiteX24" fmla="*/ 530942 w 3510116"/>
              <a:gd name="connsiteY24" fmla="*/ 88491 h 43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0116" h="4306529">
                <a:moveTo>
                  <a:pt x="530942" y="88491"/>
                </a:moveTo>
                <a:lnTo>
                  <a:pt x="29497" y="766916"/>
                </a:lnTo>
                <a:lnTo>
                  <a:pt x="0" y="1474839"/>
                </a:lnTo>
                <a:lnTo>
                  <a:pt x="412955" y="1902542"/>
                </a:lnTo>
                <a:lnTo>
                  <a:pt x="1356851" y="1902542"/>
                </a:lnTo>
                <a:lnTo>
                  <a:pt x="1578077" y="2816942"/>
                </a:lnTo>
                <a:lnTo>
                  <a:pt x="1460090" y="3229897"/>
                </a:lnTo>
                <a:lnTo>
                  <a:pt x="1814051" y="4306529"/>
                </a:lnTo>
                <a:lnTo>
                  <a:pt x="2256503" y="4262284"/>
                </a:lnTo>
                <a:lnTo>
                  <a:pt x="2507226" y="3731342"/>
                </a:lnTo>
                <a:lnTo>
                  <a:pt x="2625213" y="3377381"/>
                </a:lnTo>
                <a:lnTo>
                  <a:pt x="2949677" y="3067665"/>
                </a:lnTo>
                <a:lnTo>
                  <a:pt x="2905432" y="2374491"/>
                </a:lnTo>
                <a:lnTo>
                  <a:pt x="3392129" y="1873046"/>
                </a:lnTo>
                <a:lnTo>
                  <a:pt x="3510116" y="1474839"/>
                </a:lnTo>
                <a:lnTo>
                  <a:pt x="3156155" y="1563329"/>
                </a:lnTo>
                <a:lnTo>
                  <a:pt x="2521974" y="545691"/>
                </a:lnTo>
                <a:lnTo>
                  <a:pt x="2507226" y="294968"/>
                </a:lnTo>
                <a:lnTo>
                  <a:pt x="2241755" y="324465"/>
                </a:lnTo>
                <a:lnTo>
                  <a:pt x="1784555" y="117987"/>
                </a:lnTo>
                <a:lnTo>
                  <a:pt x="1519084" y="176981"/>
                </a:lnTo>
                <a:lnTo>
                  <a:pt x="1342103" y="0"/>
                </a:lnTo>
                <a:lnTo>
                  <a:pt x="899651" y="29497"/>
                </a:lnTo>
                <a:lnTo>
                  <a:pt x="781664" y="103239"/>
                </a:lnTo>
                <a:lnTo>
                  <a:pt x="530942" y="8849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Down Arrow 2"/>
          <p:cNvSpPr/>
          <p:nvPr/>
        </p:nvSpPr>
        <p:spPr>
          <a:xfrm rot="3252469">
            <a:off x="5344572" y="2238867"/>
            <a:ext cx="1152128" cy="158417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own Arrow 3"/>
          <p:cNvSpPr/>
          <p:nvPr/>
        </p:nvSpPr>
        <p:spPr>
          <a:xfrm rot="3252469">
            <a:off x="5099069" y="1389813"/>
            <a:ext cx="706905" cy="110622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wn Arrow 4"/>
          <p:cNvSpPr/>
          <p:nvPr/>
        </p:nvSpPr>
        <p:spPr>
          <a:xfrm>
            <a:off x="2492896" y="323528"/>
            <a:ext cx="731345" cy="126785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nut 8"/>
          <p:cNvSpPr/>
          <p:nvPr/>
        </p:nvSpPr>
        <p:spPr>
          <a:xfrm>
            <a:off x="2564904" y="3275856"/>
            <a:ext cx="432048" cy="432048"/>
          </a:xfrm>
          <a:prstGeom prst="don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3861048" y="4716016"/>
            <a:ext cx="360040" cy="360040"/>
          </a:xfrm>
          <a:prstGeom prst="don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3429000" y="5580112"/>
            <a:ext cx="360040" cy="360040"/>
          </a:xfrm>
          <a:prstGeom prst="don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2060848" y="3419872"/>
            <a:ext cx="360040" cy="360040"/>
          </a:xfrm>
          <a:prstGeom prst="don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2204864" y="1979712"/>
            <a:ext cx="360040" cy="360040"/>
          </a:xfrm>
          <a:prstGeom prst="don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3140968" y="5436096"/>
            <a:ext cx="432048" cy="43204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5-Point Star 14"/>
          <p:cNvSpPr/>
          <p:nvPr/>
        </p:nvSpPr>
        <p:spPr>
          <a:xfrm>
            <a:off x="1916832" y="1763688"/>
            <a:ext cx="432048" cy="43204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5-Point Star 15"/>
          <p:cNvSpPr/>
          <p:nvPr/>
        </p:nvSpPr>
        <p:spPr>
          <a:xfrm>
            <a:off x="2708920" y="3131840"/>
            <a:ext cx="432048" cy="43204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5-Point Star 16"/>
          <p:cNvSpPr/>
          <p:nvPr/>
        </p:nvSpPr>
        <p:spPr>
          <a:xfrm>
            <a:off x="3140968" y="1907704"/>
            <a:ext cx="432048" cy="43204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5-Point Star 17"/>
          <p:cNvSpPr/>
          <p:nvPr/>
        </p:nvSpPr>
        <p:spPr>
          <a:xfrm>
            <a:off x="2276872" y="3347864"/>
            <a:ext cx="432048" cy="43204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Box 18"/>
          <p:cNvSpPr txBox="1"/>
          <p:nvPr/>
        </p:nvSpPr>
        <p:spPr>
          <a:xfrm>
            <a:off x="1628800" y="6732240"/>
            <a:ext cx="3127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Principaux IDE finançant l’infrastructure </a:t>
            </a:r>
            <a:endParaRPr lang="fr-F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661248" y="3707904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Chine (28%)</a:t>
            </a:r>
            <a:endParaRPr lang="fr-FR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13176" y="1187624"/>
            <a:ext cx="1605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Fonds arabes (11%)</a:t>
            </a:r>
            <a:endParaRPr lang="fr-FR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628800" y="755576"/>
            <a:ext cx="1166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Europe (11%)</a:t>
            </a:r>
            <a:endParaRPr lang="fr-FR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780928" y="3563888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Nigéria</a:t>
            </a:r>
            <a:endParaRPr lang="fr-FR" sz="1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56792" y="3707904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Ghana</a:t>
            </a:r>
            <a:endParaRPr lang="fr-FR" sz="1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149080" y="4860032"/>
            <a:ext cx="113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Mozambique</a:t>
            </a:r>
            <a:endParaRPr lang="fr-FR" sz="14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717032" y="5580112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Afrique du sud</a:t>
            </a:r>
            <a:endParaRPr lang="fr-FR" sz="1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16832" y="1619672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Maroc</a:t>
            </a:r>
            <a:endParaRPr lang="fr-FR" sz="1400" i="1" dirty="0"/>
          </a:p>
        </p:txBody>
      </p:sp>
      <p:sp>
        <p:nvSpPr>
          <p:cNvPr id="28" name="Down Arrow 27"/>
          <p:cNvSpPr/>
          <p:nvPr/>
        </p:nvSpPr>
        <p:spPr>
          <a:xfrm rot="14106983">
            <a:off x="850649" y="6470826"/>
            <a:ext cx="491277" cy="81704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Donut 28"/>
          <p:cNvSpPr/>
          <p:nvPr/>
        </p:nvSpPr>
        <p:spPr>
          <a:xfrm>
            <a:off x="764704" y="7380312"/>
            <a:ext cx="360040" cy="360040"/>
          </a:xfrm>
          <a:prstGeom prst="don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84784" y="7380312"/>
            <a:ext cx="3125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Principaux bénéficiaires des IDE en 2012</a:t>
            </a:r>
            <a:endParaRPr lang="fr-FR" sz="1400" dirty="0"/>
          </a:p>
        </p:txBody>
      </p:sp>
      <p:sp>
        <p:nvSpPr>
          <p:cNvPr id="31" name="5-Point Star 30"/>
          <p:cNvSpPr/>
          <p:nvPr/>
        </p:nvSpPr>
        <p:spPr>
          <a:xfrm>
            <a:off x="692696" y="7956376"/>
            <a:ext cx="432048" cy="43204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extBox 31"/>
          <p:cNvSpPr txBox="1"/>
          <p:nvPr/>
        </p:nvSpPr>
        <p:spPr>
          <a:xfrm>
            <a:off x="1484784" y="8028384"/>
            <a:ext cx="2966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Principaux groupes bancaires africains</a:t>
            </a:r>
            <a:endParaRPr lang="fr-FR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429000" y="1979712"/>
            <a:ext cx="552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Lybie</a:t>
            </a:r>
            <a:endParaRPr lang="fr-FR" sz="1400" i="1" dirty="0"/>
          </a:p>
        </p:txBody>
      </p:sp>
      <p:sp>
        <p:nvSpPr>
          <p:cNvPr id="34" name="Oval 33"/>
          <p:cNvSpPr/>
          <p:nvPr/>
        </p:nvSpPr>
        <p:spPr>
          <a:xfrm>
            <a:off x="620688" y="8532440"/>
            <a:ext cx="648072" cy="467544"/>
          </a:xfrm>
          <a:prstGeom prst="ellipse">
            <a:avLst/>
          </a:pr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extBox 34"/>
          <p:cNvSpPr txBox="1"/>
          <p:nvPr/>
        </p:nvSpPr>
        <p:spPr>
          <a:xfrm>
            <a:off x="1484784" y="8532440"/>
            <a:ext cx="5121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Ex de champ d’action d’un grand groupe bancaire africain (</a:t>
            </a:r>
            <a:r>
              <a:rPr lang="fr-FR" sz="1400" dirty="0" err="1" smtClean="0"/>
              <a:t>Ecobank</a:t>
            </a:r>
            <a:r>
              <a:rPr lang="fr-FR" sz="1400" dirty="0" smtClean="0"/>
              <a:t>)</a:t>
            </a:r>
            <a:endParaRPr lang="fr-FR" sz="1400" dirty="0"/>
          </a:p>
        </p:txBody>
      </p:sp>
      <p:sp>
        <p:nvSpPr>
          <p:cNvPr id="36" name="Oval 35"/>
          <p:cNvSpPr/>
          <p:nvPr/>
        </p:nvSpPr>
        <p:spPr>
          <a:xfrm rot="1023580">
            <a:off x="1769629" y="3137624"/>
            <a:ext cx="3200872" cy="1440160"/>
          </a:xfrm>
          <a:prstGeom prst="ellipse">
            <a:avLst/>
          </a:pr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TextBox 36"/>
          <p:cNvSpPr txBox="1"/>
          <p:nvPr/>
        </p:nvSpPr>
        <p:spPr>
          <a:xfrm>
            <a:off x="2276872" y="3707904"/>
            <a:ext cx="533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Togo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277931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  <p:bldP spid="31" grpId="0" animBg="1"/>
      <p:bldP spid="32" grpId="0"/>
      <p:bldP spid="33" grpId="0"/>
      <p:bldP spid="34" grpId="0" animBg="1"/>
      <p:bldP spid="35" grpId="0"/>
      <p:bldP spid="36" grpId="0" animBg="1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58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</dc:creator>
  <cp:lastModifiedBy>Alain</cp:lastModifiedBy>
  <cp:revision>5</cp:revision>
  <dcterms:created xsi:type="dcterms:W3CDTF">2015-04-22T09:28:17Z</dcterms:created>
  <dcterms:modified xsi:type="dcterms:W3CDTF">2015-05-30T05:11:27Z</dcterms:modified>
</cp:coreProperties>
</file>