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133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0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30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3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2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01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7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8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9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7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91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1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9A91-E38F-48B0-9979-1BF686F7F45A}" type="datetimeFigureOut">
              <a:rPr lang="fr-FR" smtClean="0"/>
              <a:t>31/05/2015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6468-4D27-49C2-9960-A86EC5120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489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Schéma : l’Arctique.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U</a:t>
            </a:r>
            <a:r>
              <a:rPr lang="fr-FR" sz="3200" dirty="0" smtClean="0"/>
              <a:t>n espace maritime au cœur d’enjeux géostratégique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1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315" y="554847"/>
            <a:ext cx="9745193" cy="604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0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Carte de référence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2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llipse 42"/>
          <p:cNvSpPr/>
          <p:nvPr/>
        </p:nvSpPr>
        <p:spPr>
          <a:xfrm>
            <a:off x="4343400" y="2994660"/>
            <a:ext cx="662940" cy="765810"/>
          </a:xfrm>
          <a:prstGeom prst="ellipse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1739166" y="1017670"/>
            <a:ext cx="3433010" cy="3529263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10800000">
            <a:off x="2999874" y="3561348"/>
            <a:ext cx="994610" cy="1780673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33137" y="1379621"/>
            <a:ext cx="1042737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331368" y="4620126"/>
            <a:ext cx="417095" cy="385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85011" y="2518611"/>
            <a:ext cx="2037347" cy="23581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1748589" y="673769"/>
            <a:ext cx="4283242" cy="2310063"/>
          </a:xfrm>
          <a:custGeom>
            <a:avLst/>
            <a:gdLst>
              <a:gd name="connsiteX0" fmla="*/ 0 w 4283242"/>
              <a:gd name="connsiteY0" fmla="*/ 0 h 2310063"/>
              <a:gd name="connsiteX1" fmla="*/ 16042 w 4283242"/>
              <a:gd name="connsiteY1" fmla="*/ 689810 h 2310063"/>
              <a:gd name="connsiteX2" fmla="*/ 3048000 w 4283242"/>
              <a:gd name="connsiteY2" fmla="*/ 657726 h 2310063"/>
              <a:gd name="connsiteX3" fmla="*/ 3144253 w 4283242"/>
              <a:gd name="connsiteY3" fmla="*/ 2310063 h 2310063"/>
              <a:gd name="connsiteX4" fmla="*/ 4283242 w 4283242"/>
              <a:gd name="connsiteY4" fmla="*/ 2294021 h 2310063"/>
              <a:gd name="connsiteX5" fmla="*/ 4267200 w 4283242"/>
              <a:gd name="connsiteY5" fmla="*/ 16042 h 2310063"/>
              <a:gd name="connsiteX6" fmla="*/ 0 w 4283242"/>
              <a:gd name="connsiteY6" fmla="*/ 0 h 2310063"/>
              <a:gd name="connsiteX0" fmla="*/ 0 w 4283242"/>
              <a:gd name="connsiteY0" fmla="*/ 0 h 2310063"/>
              <a:gd name="connsiteX1" fmla="*/ 0 w 4283242"/>
              <a:gd name="connsiteY1" fmla="*/ 689810 h 2310063"/>
              <a:gd name="connsiteX2" fmla="*/ 3048000 w 4283242"/>
              <a:gd name="connsiteY2" fmla="*/ 657726 h 2310063"/>
              <a:gd name="connsiteX3" fmla="*/ 3144253 w 4283242"/>
              <a:gd name="connsiteY3" fmla="*/ 2310063 h 2310063"/>
              <a:gd name="connsiteX4" fmla="*/ 4283242 w 4283242"/>
              <a:gd name="connsiteY4" fmla="*/ 2294021 h 2310063"/>
              <a:gd name="connsiteX5" fmla="*/ 4267200 w 4283242"/>
              <a:gd name="connsiteY5" fmla="*/ 16042 h 2310063"/>
              <a:gd name="connsiteX6" fmla="*/ 0 w 4283242"/>
              <a:gd name="connsiteY6" fmla="*/ 0 h 2310063"/>
              <a:gd name="connsiteX0" fmla="*/ 0 w 4283242"/>
              <a:gd name="connsiteY0" fmla="*/ 0 h 2310063"/>
              <a:gd name="connsiteX1" fmla="*/ 0 w 4283242"/>
              <a:gd name="connsiteY1" fmla="*/ 689810 h 2310063"/>
              <a:gd name="connsiteX2" fmla="*/ 3128211 w 4283242"/>
              <a:gd name="connsiteY2" fmla="*/ 673768 h 2310063"/>
              <a:gd name="connsiteX3" fmla="*/ 3144253 w 4283242"/>
              <a:gd name="connsiteY3" fmla="*/ 2310063 h 2310063"/>
              <a:gd name="connsiteX4" fmla="*/ 4283242 w 4283242"/>
              <a:gd name="connsiteY4" fmla="*/ 2294021 h 2310063"/>
              <a:gd name="connsiteX5" fmla="*/ 4267200 w 4283242"/>
              <a:gd name="connsiteY5" fmla="*/ 16042 h 2310063"/>
              <a:gd name="connsiteX6" fmla="*/ 0 w 4283242"/>
              <a:gd name="connsiteY6" fmla="*/ 0 h 231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3242" h="2310063">
                <a:moveTo>
                  <a:pt x="0" y="0"/>
                </a:moveTo>
                <a:lnTo>
                  <a:pt x="0" y="689810"/>
                </a:lnTo>
                <a:lnTo>
                  <a:pt x="3128211" y="673768"/>
                </a:lnTo>
                <a:lnTo>
                  <a:pt x="3144253" y="2310063"/>
                </a:lnTo>
                <a:lnTo>
                  <a:pt x="4283242" y="2294021"/>
                </a:lnTo>
                <a:lnTo>
                  <a:pt x="4267200" y="1604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115426" y="3016316"/>
            <a:ext cx="368969" cy="1026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xplosion 1 14"/>
          <p:cNvSpPr/>
          <p:nvPr/>
        </p:nvSpPr>
        <p:spPr>
          <a:xfrm>
            <a:off x="3380508" y="2571404"/>
            <a:ext cx="164797" cy="235964"/>
          </a:xfrm>
          <a:prstGeom prst="irregularSeal1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xplosion 1 15"/>
          <p:cNvSpPr/>
          <p:nvPr/>
        </p:nvSpPr>
        <p:spPr>
          <a:xfrm>
            <a:off x="1617865" y="2095499"/>
            <a:ext cx="162026" cy="215693"/>
          </a:xfrm>
          <a:prstGeom prst="irregularSeal1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xplosion 1 16"/>
          <p:cNvSpPr/>
          <p:nvPr/>
        </p:nvSpPr>
        <p:spPr>
          <a:xfrm>
            <a:off x="3169919" y="3325092"/>
            <a:ext cx="184777" cy="249235"/>
          </a:xfrm>
          <a:prstGeom prst="irregularSeal1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1475874" y="914400"/>
            <a:ext cx="3866147" cy="3705725"/>
          </a:xfrm>
          <a:custGeom>
            <a:avLst/>
            <a:gdLst>
              <a:gd name="connsiteX0" fmla="*/ 63240 w 4057724"/>
              <a:gd name="connsiteY0" fmla="*/ 0 h 3737810"/>
              <a:gd name="connsiteX1" fmla="*/ 384082 w 4057724"/>
              <a:gd name="connsiteY1" fmla="*/ 577516 h 3737810"/>
              <a:gd name="connsiteX2" fmla="*/ 2982903 w 4057724"/>
              <a:gd name="connsiteY2" fmla="*/ 673768 h 3737810"/>
              <a:gd name="connsiteX3" fmla="*/ 3383956 w 4057724"/>
              <a:gd name="connsiteY3" fmla="*/ 2213810 h 3737810"/>
              <a:gd name="connsiteX4" fmla="*/ 4057724 w 4057724"/>
              <a:gd name="connsiteY4" fmla="*/ 3737810 h 3737810"/>
              <a:gd name="connsiteX0" fmla="*/ 44441 w 4119136"/>
              <a:gd name="connsiteY0" fmla="*/ 0 h 3946357"/>
              <a:gd name="connsiteX1" fmla="*/ 445494 w 4119136"/>
              <a:gd name="connsiteY1" fmla="*/ 786063 h 3946357"/>
              <a:gd name="connsiteX2" fmla="*/ 3044315 w 4119136"/>
              <a:gd name="connsiteY2" fmla="*/ 882315 h 3946357"/>
              <a:gd name="connsiteX3" fmla="*/ 3445368 w 4119136"/>
              <a:gd name="connsiteY3" fmla="*/ 2422357 h 3946357"/>
              <a:gd name="connsiteX4" fmla="*/ 4119136 w 4119136"/>
              <a:gd name="connsiteY4" fmla="*/ 3946357 h 3946357"/>
              <a:gd name="connsiteX0" fmla="*/ 0 w 4074695"/>
              <a:gd name="connsiteY0" fmla="*/ 0 h 3946357"/>
              <a:gd name="connsiteX1" fmla="*/ 240632 w 4074695"/>
              <a:gd name="connsiteY1" fmla="*/ 433137 h 3946357"/>
              <a:gd name="connsiteX2" fmla="*/ 401053 w 4074695"/>
              <a:gd name="connsiteY2" fmla="*/ 786063 h 3946357"/>
              <a:gd name="connsiteX3" fmla="*/ 2999874 w 4074695"/>
              <a:gd name="connsiteY3" fmla="*/ 882315 h 3946357"/>
              <a:gd name="connsiteX4" fmla="*/ 3400927 w 4074695"/>
              <a:gd name="connsiteY4" fmla="*/ 2422357 h 3946357"/>
              <a:gd name="connsiteX5" fmla="*/ 4074695 w 4074695"/>
              <a:gd name="connsiteY5" fmla="*/ 3946357 h 3946357"/>
              <a:gd name="connsiteX0" fmla="*/ 0 w 4074695"/>
              <a:gd name="connsiteY0" fmla="*/ 0 h 3946357"/>
              <a:gd name="connsiteX1" fmla="*/ 240632 w 4074695"/>
              <a:gd name="connsiteY1" fmla="*/ 433137 h 3946357"/>
              <a:gd name="connsiteX2" fmla="*/ 401053 w 4074695"/>
              <a:gd name="connsiteY2" fmla="*/ 786063 h 3946357"/>
              <a:gd name="connsiteX3" fmla="*/ 2999874 w 4074695"/>
              <a:gd name="connsiteY3" fmla="*/ 882315 h 3946357"/>
              <a:gd name="connsiteX4" fmla="*/ 3400927 w 4074695"/>
              <a:gd name="connsiteY4" fmla="*/ 2422357 h 3946357"/>
              <a:gd name="connsiteX5" fmla="*/ 4074695 w 4074695"/>
              <a:gd name="connsiteY5" fmla="*/ 3946357 h 3946357"/>
              <a:gd name="connsiteX0" fmla="*/ 0 w 4074695"/>
              <a:gd name="connsiteY0" fmla="*/ 0 h 3946357"/>
              <a:gd name="connsiteX1" fmla="*/ 240632 w 4074695"/>
              <a:gd name="connsiteY1" fmla="*/ 433137 h 3946357"/>
              <a:gd name="connsiteX2" fmla="*/ 481263 w 4074695"/>
              <a:gd name="connsiteY2" fmla="*/ 753978 h 3946357"/>
              <a:gd name="connsiteX3" fmla="*/ 2999874 w 4074695"/>
              <a:gd name="connsiteY3" fmla="*/ 882315 h 3946357"/>
              <a:gd name="connsiteX4" fmla="*/ 3400927 w 4074695"/>
              <a:gd name="connsiteY4" fmla="*/ 2422357 h 3946357"/>
              <a:gd name="connsiteX5" fmla="*/ 4074695 w 4074695"/>
              <a:gd name="connsiteY5" fmla="*/ 3946357 h 3946357"/>
              <a:gd name="connsiteX0" fmla="*/ 0 w 4074695"/>
              <a:gd name="connsiteY0" fmla="*/ 0 h 3946357"/>
              <a:gd name="connsiteX1" fmla="*/ 240632 w 4074695"/>
              <a:gd name="connsiteY1" fmla="*/ 433137 h 3946357"/>
              <a:gd name="connsiteX2" fmla="*/ 481263 w 4074695"/>
              <a:gd name="connsiteY2" fmla="*/ 753978 h 3946357"/>
              <a:gd name="connsiteX3" fmla="*/ 2999874 w 4074695"/>
              <a:gd name="connsiteY3" fmla="*/ 882315 h 3946357"/>
              <a:gd name="connsiteX4" fmla="*/ 3400927 w 4074695"/>
              <a:gd name="connsiteY4" fmla="*/ 2422357 h 3946357"/>
              <a:gd name="connsiteX5" fmla="*/ 4074695 w 4074695"/>
              <a:gd name="connsiteY5" fmla="*/ 3946357 h 3946357"/>
              <a:gd name="connsiteX0" fmla="*/ 0 w 4074695"/>
              <a:gd name="connsiteY0" fmla="*/ 0 h 3946357"/>
              <a:gd name="connsiteX1" fmla="*/ 208548 w 4074695"/>
              <a:gd name="connsiteY1" fmla="*/ 240632 h 3946357"/>
              <a:gd name="connsiteX2" fmla="*/ 481263 w 4074695"/>
              <a:gd name="connsiteY2" fmla="*/ 753978 h 3946357"/>
              <a:gd name="connsiteX3" fmla="*/ 2999874 w 4074695"/>
              <a:gd name="connsiteY3" fmla="*/ 882315 h 3946357"/>
              <a:gd name="connsiteX4" fmla="*/ 3400927 w 4074695"/>
              <a:gd name="connsiteY4" fmla="*/ 2422357 h 3946357"/>
              <a:gd name="connsiteX5" fmla="*/ 4074695 w 4074695"/>
              <a:gd name="connsiteY5" fmla="*/ 3946357 h 3946357"/>
              <a:gd name="connsiteX0" fmla="*/ 0 w 4170948"/>
              <a:gd name="connsiteY0" fmla="*/ 0 h 4299284"/>
              <a:gd name="connsiteX1" fmla="*/ 304801 w 4170948"/>
              <a:gd name="connsiteY1" fmla="*/ 593559 h 4299284"/>
              <a:gd name="connsiteX2" fmla="*/ 577516 w 4170948"/>
              <a:gd name="connsiteY2" fmla="*/ 1106905 h 4299284"/>
              <a:gd name="connsiteX3" fmla="*/ 3096127 w 4170948"/>
              <a:gd name="connsiteY3" fmla="*/ 1235242 h 4299284"/>
              <a:gd name="connsiteX4" fmla="*/ 3497180 w 4170948"/>
              <a:gd name="connsiteY4" fmla="*/ 2775284 h 4299284"/>
              <a:gd name="connsiteX5" fmla="*/ 4170948 w 4170948"/>
              <a:gd name="connsiteY5" fmla="*/ 4299284 h 4299284"/>
              <a:gd name="connsiteX0" fmla="*/ 0 w 4170948"/>
              <a:gd name="connsiteY0" fmla="*/ 0 h 4299284"/>
              <a:gd name="connsiteX1" fmla="*/ 304801 w 4170948"/>
              <a:gd name="connsiteY1" fmla="*/ 593559 h 4299284"/>
              <a:gd name="connsiteX2" fmla="*/ 577516 w 4170948"/>
              <a:gd name="connsiteY2" fmla="*/ 1106905 h 4299284"/>
              <a:gd name="connsiteX3" fmla="*/ 3096127 w 4170948"/>
              <a:gd name="connsiteY3" fmla="*/ 1235242 h 4299284"/>
              <a:gd name="connsiteX4" fmla="*/ 3497180 w 4170948"/>
              <a:gd name="connsiteY4" fmla="*/ 2775284 h 4299284"/>
              <a:gd name="connsiteX5" fmla="*/ 4170948 w 4170948"/>
              <a:gd name="connsiteY5" fmla="*/ 4299284 h 4299284"/>
              <a:gd name="connsiteX0" fmla="*/ 0 w 3866147"/>
              <a:gd name="connsiteY0" fmla="*/ 0 h 3705725"/>
              <a:gd name="connsiteX1" fmla="*/ 272715 w 3866147"/>
              <a:gd name="connsiteY1" fmla="*/ 513346 h 3705725"/>
              <a:gd name="connsiteX2" fmla="*/ 2791326 w 3866147"/>
              <a:gd name="connsiteY2" fmla="*/ 641683 h 3705725"/>
              <a:gd name="connsiteX3" fmla="*/ 3192379 w 3866147"/>
              <a:gd name="connsiteY3" fmla="*/ 2181725 h 3705725"/>
              <a:gd name="connsiteX4" fmla="*/ 3866147 w 3866147"/>
              <a:gd name="connsiteY4" fmla="*/ 3705725 h 370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6147" h="3705725">
                <a:moveTo>
                  <a:pt x="0" y="0"/>
                </a:moveTo>
                <a:cubicBezTo>
                  <a:pt x="80211" y="125663"/>
                  <a:pt x="-32085" y="53473"/>
                  <a:pt x="272715" y="513346"/>
                </a:cubicBezTo>
                <a:cubicBezTo>
                  <a:pt x="577515" y="973219"/>
                  <a:pt x="2304715" y="363620"/>
                  <a:pt x="2791326" y="641683"/>
                </a:cubicBezTo>
                <a:cubicBezTo>
                  <a:pt x="3277937" y="919746"/>
                  <a:pt x="3013242" y="1671051"/>
                  <a:pt x="3192379" y="2181725"/>
                </a:cubicBezTo>
                <a:cubicBezTo>
                  <a:pt x="3371516" y="2692399"/>
                  <a:pt x="3618831" y="3199062"/>
                  <a:pt x="3866147" y="3705725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1315453" y="994611"/>
            <a:ext cx="1620252" cy="4138863"/>
          </a:xfrm>
          <a:custGeom>
            <a:avLst/>
            <a:gdLst>
              <a:gd name="connsiteX0" fmla="*/ 0 w 1620252"/>
              <a:gd name="connsiteY0" fmla="*/ 0 h 4138863"/>
              <a:gd name="connsiteX1" fmla="*/ 304800 w 1620252"/>
              <a:gd name="connsiteY1" fmla="*/ 465221 h 4138863"/>
              <a:gd name="connsiteX2" fmla="*/ 529389 w 1620252"/>
              <a:gd name="connsiteY2" fmla="*/ 1203157 h 4138863"/>
              <a:gd name="connsiteX3" fmla="*/ 1267326 w 1620252"/>
              <a:gd name="connsiteY3" fmla="*/ 1395663 h 4138863"/>
              <a:gd name="connsiteX4" fmla="*/ 1620252 w 1620252"/>
              <a:gd name="connsiteY4" fmla="*/ 4138863 h 4138863"/>
              <a:gd name="connsiteX5" fmla="*/ 1620252 w 1620252"/>
              <a:gd name="connsiteY5" fmla="*/ 4138863 h 4138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0252" h="4138863">
                <a:moveTo>
                  <a:pt x="0" y="0"/>
                </a:moveTo>
                <a:cubicBezTo>
                  <a:pt x="108284" y="132347"/>
                  <a:pt x="216568" y="264695"/>
                  <a:pt x="304800" y="465221"/>
                </a:cubicBezTo>
                <a:cubicBezTo>
                  <a:pt x="393032" y="665747"/>
                  <a:pt x="368968" y="1048083"/>
                  <a:pt x="529389" y="1203157"/>
                </a:cubicBezTo>
                <a:cubicBezTo>
                  <a:pt x="689810" y="1358231"/>
                  <a:pt x="1085516" y="906379"/>
                  <a:pt x="1267326" y="1395663"/>
                </a:cubicBezTo>
                <a:cubicBezTo>
                  <a:pt x="1449136" y="1884947"/>
                  <a:pt x="1620252" y="4138863"/>
                  <a:pt x="1620252" y="4138863"/>
                </a:cubicBezTo>
                <a:lnTo>
                  <a:pt x="1620252" y="4138863"/>
                </a:lnTo>
              </a:path>
            </a:pathLst>
          </a:custGeom>
          <a:noFill/>
          <a:ln w="38100">
            <a:solidFill>
              <a:srgbClr val="0070C0"/>
            </a:solidFill>
            <a:prstDash val="dash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470484" y="1780675"/>
            <a:ext cx="1796716" cy="1764631"/>
          </a:xfrm>
          <a:prstGeom prst="ellipse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486526" y="1427747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583787" y="4511122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405964" y="2075447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462463" y="2622884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622884" y="3970421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4457700" y="82296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Russie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541020" y="1592580"/>
            <a:ext cx="703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Alaska </a:t>
            </a:r>
          </a:p>
          <a:p>
            <a:pPr algn="ctr"/>
            <a:r>
              <a:rPr lang="fr-FR" sz="1400" dirty="0" smtClean="0"/>
              <a:t>(EU)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704850" y="3528060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Canada</a:t>
            </a:r>
            <a:endParaRPr lang="fr-FR" sz="1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2979420" y="3608070"/>
            <a:ext cx="99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65000"/>
                  </a:schemeClr>
                </a:solidFill>
              </a:rPr>
              <a:t>Groenland </a:t>
            </a:r>
          </a:p>
          <a:p>
            <a:pPr algn="ctr"/>
            <a:r>
              <a:rPr lang="fr-FR" sz="1400" dirty="0" smtClean="0"/>
              <a:t>(Dan)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320540" y="4697730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Isl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090160" y="3467100"/>
            <a:ext cx="570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Norv</a:t>
            </a:r>
            <a:r>
              <a:rPr lang="fr-FR" sz="1400" dirty="0"/>
              <a:t>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00101" y="754380"/>
            <a:ext cx="651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Détroit de Béring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266950" y="4838700"/>
            <a:ext cx="80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Passage du Nord- Ouest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945380" y="4659630"/>
            <a:ext cx="11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Passage du Nord- Est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38" name="Triangle isocèle 37"/>
          <p:cNvSpPr/>
          <p:nvPr/>
        </p:nvSpPr>
        <p:spPr>
          <a:xfrm rot="10800000">
            <a:off x="1497330" y="2011680"/>
            <a:ext cx="388620" cy="41148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Triangle isocèle 38"/>
          <p:cNvSpPr/>
          <p:nvPr/>
        </p:nvSpPr>
        <p:spPr>
          <a:xfrm rot="10800000">
            <a:off x="4541520" y="1684020"/>
            <a:ext cx="339090" cy="32766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Triangle isocèle 40"/>
          <p:cNvSpPr/>
          <p:nvPr/>
        </p:nvSpPr>
        <p:spPr>
          <a:xfrm rot="10800000">
            <a:off x="4465320" y="2625090"/>
            <a:ext cx="339090" cy="32766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 rot="1399945">
            <a:off x="2315517" y="1900851"/>
            <a:ext cx="1206439" cy="743318"/>
          </a:xfrm>
          <a:prstGeom prst="ellipse">
            <a:avLst/>
          </a:prstGeom>
          <a:solidFill>
            <a:srgbClr val="FFC000">
              <a:alpha val="18824"/>
            </a:srgbClr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4" name="Explosion 1 43"/>
          <p:cNvSpPr/>
          <p:nvPr/>
        </p:nvSpPr>
        <p:spPr>
          <a:xfrm>
            <a:off x="1518805" y="1230629"/>
            <a:ext cx="162026" cy="215693"/>
          </a:xfrm>
          <a:prstGeom prst="irregularSeal1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5" name="Explosion 1 44"/>
          <p:cNvSpPr/>
          <p:nvPr/>
        </p:nvSpPr>
        <p:spPr>
          <a:xfrm>
            <a:off x="4780165" y="2994659"/>
            <a:ext cx="162026" cy="215693"/>
          </a:xfrm>
          <a:prstGeom prst="irregularSeal1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 rot="2234258">
            <a:off x="4457169" y="3920828"/>
            <a:ext cx="481121" cy="365081"/>
          </a:xfrm>
          <a:prstGeom prst="ellipse">
            <a:avLst/>
          </a:prstGeom>
          <a:solidFill>
            <a:srgbClr val="FFC000">
              <a:alpha val="18824"/>
            </a:srgbClr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6475854" y="418088"/>
            <a:ext cx="417095" cy="3850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019959" y="352531"/>
            <a:ext cx="4923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Etats riverains aux 1ères loges d’un espace maritime contraignant mais convoité</a:t>
            </a:r>
            <a:endParaRPr lang="fr-FR" sz="1400" dirty="0"/>
          </a:p>
        </p:txBody>
      </p:sp>
      <p:sp>
        <p:nvSpPr>
          <p:cNvPr id="50" name="Ellipse 49"/>
          <p:cNvSpPr/>
          <p:nvPr/>
        </p:nvSpPr>
        <p:spPr>
          <a:xfrm>
            <a:off x="6455785" y="1062333"/>
            <a:ext cx="471715" cy="490049"/>
          </a:xfrm>
          <a:prstGeom prst="ellipse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7016888" y="989205"/>
            <a:ext cx="49230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recul de la banquise (réchauffement climatique) ouvre davantage l’océan glacial à la circulation et à l’exploitation des ressources</a:t>
            </a:r>
            <a:endParaRPr lang="fr-FR" sz="1400" dirty="0"/>
          </a:p>
        </p:txBody>
      </p:sp>
      <p:sp>
        <p:nvSpPr>
          <p:cNvPr id="52" name="ZoneTexte 51"/>
          <p:cNvSpPr txBox="1"/>
          <p:nvPr/>
        </p:nvSpPr>
        <p:spPr>
          <a:xfrm>
            <a:off x="6373537" y="0"/>
            <a:ext cx="2163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L’Arctique, une extrémité ?</a:t>
            </a:r>
            <a:endParaRPr lang="fr-FR" sz="14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6448063" y="2565678"/>
            <a:ext cx="354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espace maritime aux ressources multiples</a:t>
            </a:r>
            <a:endParaRPr lang="fr-FR" sz="1400" b="1" dirty="0"/>
          </a:p>
        </p:txBody>
      </p:sp>
      <p:sp>
        <p:nvSpPr>
          <p:cNvPr id="54" name="Triangle isocèle 53"/>
          <p:cNvSpPr/>
          <p:nvPr/>
        </p:nvSpPr>
        <p:spPr>
          <a:xfrm rot="10800000">
            <a:off x="6572404" y="2935598"/>
            <a:ext cx="339090" cy="327660"/>
          </a:xfrm>
          <a:prstGeom prst="triangl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7003491" y="2974869"/>
            <a:ext cx="4923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Gisement d’hydrocarbures</a:t>
            </a:r>
            <a:endParaRPr lang="fr-FR" sz="1400" dirty="0"/>
          </a:p>
        </p:txBody>
      </p:sp>
      <p:sp>
        <p:nvSpPr>
          <p:cNvPr id="56" name="Ellipse 55"/>
          <p:cNvSpPr/>
          <p:nvPr/>
        </p:nvSpPr>
        <p:spPr>
          <a:xfrm>
            <a:off x="6529194" y="3374852"/>
            <a:ext cx="499655" cy="458470"/>
          </a:xfrm>
          <a:prstGeom prst="ellipse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7048988" y="3457193"/>
            <a:ext cx="1904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de pêche</a:t>
            </a:r>
            <a:endParaRPr lang="fr-FR" sz="1400" dirty="0"/>
          </a:p>
        </p:txBody>
      </p:sp>
      <p:sp>
        <p:nvSpPr>
          <p:cNvPr id="58" name="Forme libre 57"/>
          <p:cNvSpPr/>
          <p:nvPr/>
        </p:nvSpPr>
        <p:spPr>
          <a:xfrm>
            <a:off x="6552082" y="3963795"/>
            <a:ext cx="537028" cy="391885"/>
          </a:xfrm>
          <a:custGeom>
            <a:avLst/>
            <a:gdLst>
              <a:gd name="connsiteX0" fmla="*/ 0 w 624114"/>
              <a:gd name="connsiteY0" fmla="*/ 0 h 333828"/>
              <a:gd name="connsiteX1" fmla="*/ 232229 w 624114"/>
              <a:gd name="connsiteY1" fmla="*/ 217714 h 333828"/>
              <a:gd name="connsiteX2" fmla="*/ 551543 w 624114"/>
              <a:gd name="connsiteY2" fmla="*/ 145143 h 333828"/>
              <a:gd name="connsiteX3" fmla="*/ 624114 w 624114"/>
              <a:gd name="connsiteY3" fmla="*/ 333828 h 333828"/>
              <a:gd name="connsiteX0" fmla="*/ 0 w 624114"/>
              <a:gd name="connsiteY0" fmla="*/ 0 h 333828"/>
              <a:gd name="connsiteX1" fmla="*/ 232229 w 624114"/>
              <a:gd name="connsiteY1" fmla="*/ 217714 h 333828"/>
              <a:gd name="connsiteX2" fmla="*/ 624114 w 624114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4114" h="333828">
                <a:moveTo>
                  <a:pt x="0" y="0"/>
                </a:moveTo>
                <a:cubicBezTo>
                  <a:pt x="70152" y="96762"/>
                  <a:pt x="128210" y="162076"/>
                  <a:pt x="232229" y="217714"/>
                </a:cubicBezTo>
                <a:cubicBezTo>
                  <a:pt x="336248" y="273352"/>
                  <a:pt x="542471" y="309638"/>
                  <a:pt x="624114" y="333828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dash"/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7014935" y="3950956"/>
            <a:ext cx="3072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Route maritime en devenir</a:t>
            </a:r>
            <a:endParaRPr lang="fr-FR" sz="1400" dirty="0"/>
          </a:p>
        </p:txBody>
      </p:sp>
      <p:sp>
        <p:nvSpPr>
          <p:cNvPr id="60" name="Ellipse 59"/>
          <p:cNvSpPr/>
          <p:nvPr/>
        </p:nvSpPr>
        <p:spPr>
          <a:xfrm>
            <a:off x="4219074" y="1588168"/>
            <a:ext cx="352926" cy="368967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7042846" y="4539621"/>
            <a:ext cx="4850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Section de routes maritimes situées dans des ZEE </a:t>
            </a:r>
            <a:endParaRPr lang="fr-FR" sz="14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424617" y="5092002"/>
            <a:ext cx="2271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espace maritime disputé</a:t>
            </a:r>
            <a:endParaRPr lang="fr-FR" sz="1400" b="1" dirty="0"/>
          </a:p>
        </p:txBody>
      </p:sp>
      <p:sp>
        <p:nvSpPr>
          <p:cNvPr id="63" name="Ellipse 62"/>
          <p:cNvSpPr/>
          <p:nvPr/>
        </p:nvSpPr>
        <p:spPr>
          <a:xfrm rot="2234258">
            <a:off x="6473538" y="5515165"/>
            <a:ext cx="481121" cy="365081"/>
          </a:xfrm>
          <a:prstGeom prst="ellipse">
            <a:avLst/>
          </a:prstGeom>
          <a:solidFill>
            <a:srgbClr val="FFC000">
              <a:alpha val="18824"/>
            </a:srgbClr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7019400" y="5465744"/>
            <a:ext cx="460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Eaux internationales revendiquées par des Etats riverains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333392" y="1944273"/>
            <a:ext cx="101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B0F0"/>
                </a:solidFill>
              </a:rPr>
              <a:t>Détroit de Béring</a:t>
            </a:r>
            <a:endParaRPr lang="fr-FR" sz="1200" i="1" dirty="0">
              <a:solidFill>
                <a:srgbClr val="00B0F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7046197" y="1968083"/>
            <a:ext cx="4923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Lieu de passage stratégique</a:t>
            </a:r>
            <a:endParaRPr lang="fr-FR" sz="1400" dirty="0"/>
          </a:p>
        </p:txBody>
      </p:sp>
      <p:sp>
        <p:nvSpPr>
          <p:cNvPr id="67" name="Explosion 1 66"/>
          <p:cNvSpPr/>
          <p:nvPr/>
        </p:nvSpPr>
        <p:spPr>
          <a:xfrm>
            <a:off x="6638273" y="5995767"/>
            <a:ext cx="162026" cy="215693"/>
          </a:xfrm>
          <a:prstGeom prst="irregularSeal1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7013539" y="5969835"/>
            <a:ext cx="460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Litige frontalier résolu</a:t>
            </a:r>
            <a:endParaRPr lang="fr-FR" sz="1400" dirty="0"/>
          </a:p>
        </p:txBody>
      </p:sp>
      <p:sp>
        <p:nvSpPr>
          <p:cNvPr id="69" name="Explosion 1 68"/>
          <p:cNvSpPr/>
          <p:nvPr/>
        </p:nvSpPr>
        <p:spPr>
          <a:xfrm>
            <a:off x="6628227" y="6415334"/>
            <a:ext cx="184777" cy="249235"/>
          </a:xfrm>
          <a:prstGeom prst="irregularSeal1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7025262" y="6383160"/>
            <a:ext cx="460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Litige frontalier en cours</a:t>
            </a:r>
            <a:endParaRPr lang="fr-FR" sz="1400" dirty="0"/>
          </a:p>
        </p:txBody>
      </p:sp>
      <p:sp>
        <p:nvSpPr>
          <p:cNvPr id="71" name="ZoneTexte 70"/>
          <p:cNvSpPr txBox="1"/>
          <p:nvPr/>
        </p:nvSpPr>
        <p:spPr>
          <a:xfrm>
            <a:off x="3093134" y="2719461"/>
            <a:ext cx="1101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rgbClr val="FF0000"/>
                </a:solidFill>
              </a:rPr>
              <a:t>Pôle Nord</a:t>
            </a:r>
            <a:endParaRPr lang="fr-FR" sz="1200" b="1" i="1" dirty="0">
              <a:solidFill>
                <a:srgbClr val="FF0000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0" y="6049108"/>
            <a:ext cx="637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L’Arctique, un espace maritime au cœur d’enjeux géostratégiques</a:t>
            </a:r>
            <a:endParaRPr lang="fr-FR" b="1" dirty="0"/>
          </a:p>
        </p:txBody>
      </p:sp>
      <p:cxnSp>
        <p:nvCxnSpPr>
          <p:cNvPr id="74" name="Connecteur droit 73"/>
          <p:cNvCxnSpPr/>
          <p:nvPr/>
        </p:nvCxnSpPr>
        <p:spPr>
          <a:xfrm>
            <a:off x="6242538" y="0"/>
            <a:ext cx="3517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2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/>
      <p:bldP spid="50" grpId="0" animBg="1"/>
      <p:bldP spid="51" grpId="0"/>
      <p:bldP spid="52" grpId="0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/>
      <p:bldP spid="63" grpId="0" animBg="1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  <p:bldP spid="7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136</Words>
  <Application>Microsoft Office PowerPoint</Application>
  <PresentationFormat>Grand écran</PresentationFormat>
  <Paragraphs>30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Schéma : l’Arctique.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11</cp:revision>
  <dcterms:created xsi:type="dcterms:W3CDTF">2015-05-31T06:52:37Z</dcterms:created>
  <dcterms:modified xsi:type="dcterms:W3CDTF">2015-05-31T08:29:33Z</dcterms:modified>
</cp:coreProperties>
</file>