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456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B917-023F-4703-91B6-5CA1BBECEF21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DAE3-2B24-4343-A365-71E857611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75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B917-023F-4703-91B6-5CA1BBECEF21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DAE3-2B24-4343-A365-71E857611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50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B917-023F-4703-91B6-5CA1BBECEF21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DAE3-2B24-4343-A365-71E857611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94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B917-023F-4703-91B6-5CA1BBECEF21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DAE3-2B24-4343-A365-71E857611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4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B917-023F-4703-91B6-5CA1BBECEF21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DAE3-2B24-4343-A365-71E857611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8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B917-023F-4703-91B6-5CA1BBECEF21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DAE3-2B24-4343-A365-71E857611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12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B917-023F-4703-91B6-5CA1BBECEF21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DAE3-2B24-4343-A365-71E857611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58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B917-023F-4703-91B6-5CA1BBECEF21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DAE3-2B24-4343-A365-71E857611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51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B917-023F-4703-91B6-5CA1BBECEF21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DAE3-2B24-4343-A365-71E857611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27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B917-023F-4703-91B6-5CA1BBECEF21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DAE3-2B24-4343-A365-71E857611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22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B917-023F-4703-91B6-5CA1BBECEF21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DAE3-2B24-4343-A365-71E857611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16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EB917-023F-4703-91B6-5CA1BBECEF21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4DAE3-2B24-4343-A365-71E8576117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40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74371" y="261865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dynamiques d’intégration au sein du continent américain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14085" y="974789"/>
            <a:ext cx="9144000" cy="1655762"/>
          </a:xfrm>
        </p:spPr>
        <p:txBody>
          <a:bodyPr>
            <a:normAutofit/>
          </a:bodyPr>
          <a:lstStyle/>
          <a:p>
            <a:r>
              <a:rPr lang="fr-FR" sz="4800" dirty="0" smtClean="0"/>
              <a:t>Schéma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27288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93753" y="1828801"/>
            <a:ext cx="1412493" cy="93245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858089" y="1022345"/>
            <a:ext cx="1156448" cy="71269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299691" y="1250576"/>
            <a:ext cx="381123" cy="29325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722145" y="3392342"/>
            <a:ext cx="497541" cy="443753"/>
          </a:xfrm>
          <a:prstGeom prst="rect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284213" y="3424947"/>
            <a:ext cx="551330" cy="32033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729569" y="3405051"/>
            <a:ext cx="376886" cy="1773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750219" y="3920714"/>
            <a:ext cx="298643" cy="279285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303411" y="4051688"/>
            <a:ext cx="314529" cy="269792"/>
          </a:xfrm>
          <a:prstGeom prst="rect">
            <a:avLst/>
          </a:prstGeom>
          <a:noFill/>
          <a:ln w="127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967343" y="4240267"/>
            <a:ext cx="187913" cy="157425"/>
          </a:xfrm>
          <a:prstGeom prst="rect">
            <a:avLst/>
          </a:prstGeom>
          <a:noFill/>
          <a:ln w="127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153032" y="4451489"/>
            <a:ext cx="296427" cy="271305"/>
          </a:xfrm>
          <a:prstGeom prst="rect">
            <a:avLst/>
          </a:prstGeom>
          <a:noFill/>
          <a:ln w="127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449388" y="4763262"/>
            <a:ext cx="267957" cy="237811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124072" y="4092157"/>
            <a:ext cx="1022041" cy="88067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893513" y="5047989"/>
            <a:ext cx="229988" cy="18566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312331" y="5275202"/>
            <a:ext cx="174171" cy="15407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652765" y="5290458"/>
            <a:ext cx="140539" cy="671931"/>
          </a:xfrm>
          <a:prstGeom prst="rect">
            <a:avLst/>
          </a:prstGeom>
          <a:noFill/>
          <a:ln w="127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848707" y="5305668"/>
            <a:ext cx="306475" cy="94454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2029216" y="1277655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Canada</a:t>
            </a:r>
            <a:endParaRPr lang="fr-FR" sz="1200" i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1893517" y="2118986"/>
            <a:ext cx="804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Etats Unis</a:t>
            </a:r>
            <a:endParaRPr lang="fr-FR" sz="1200" i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1480158" y="2895599"/>
            <a:ext cx="492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 smtClean="0"/>
              <a:t>Mex</a:t>
            </a:r>
            <a:r>
              <a:rPr lang="fr-FR" sz="1200" i="1" dirty="0"/>
              <a:t>.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97270" y="3586618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Cuba</a:t>
            </a:r>
            <a:endParaRPr lang="fr-FR" sz="1200" i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676406" y="3344449"/>
            <a:ext cx="1071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Etats</a:t>
            </a:r>
          </a:p>
          <a:p>
            <a:r>
              <a:rPr lang="fr-FR" sz="1200" i="1" dirty="0" smtClean="0"/>
              <a:t> d’Am centrale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572007" y="3208750"/>
            <a:ext cx="1651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Etats des Caraïbes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249085" y="4019027"/>
            <a:ext cx="3786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Col</a:t>
            </a:r>
            <a:endParaRPr lang="fr-FR" sz="1200" i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2981194" y="3832964"/>
            <a:ext cx="476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 smtClean="0"/>
              <a:t>Venz</a:t>
            </a:r>
            <a:endParaRPr lang="fr-FR" sz="1200" i="1" dirty="0" smtClean="0"/>
          </a:p>
        </p:txBody>
      </p:sp>
      <p:sp>
        <p:nvSpPr>
          <p:cNvPr id="27" name="ZoneTexte 26"/>
          <p:cNvSpPr txBox="1"/>
          <p:nvPr/>
        </p:nvSpPr>
        <p:spPr>
          <a:xfrm>
            <a:off x="1603331" y="4196220"/>
            <a:ext cx="414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 smtClean="0"/>
              <a:t>Equ</a:t>
            </a:r>
            <a:endParaRPr lang="fr-FR" sz="1200" i="1" dirty="0" smtClean="0"/>
          </a:p>
        </p:txBody>
      </p:sp>
      <p:sp>
        <p:nvSpPr>
          <p:cNvPr id="28" name="ZoneTexte 27"/>
          <p:cNvSpPr txBox="1"/>
          <p:nvPr/>
        </p:nvSpPr>
        <p:spPr>
          <a:xfrm>
            <a:off x="1728592" y="4484317"/>
            <a:ext cx="545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Pérou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2006253" y="4824607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Bol.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384116" y="4411248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Brésil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3148209" y="5903933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Arg.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2260949" y="5517715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Chili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118981" y="4947780"/>
            <a:ext cx="419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Par.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494762" y="5248405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 smtClean="0"/>
              <a:t>Urug</a:t>
            </a:r>
            <a:r>
              <a:rPr lang="fr-FR" sz="1200" i="1" dirty="0" smtClean="0"/>
              <a:t>.</a:t>
            </a:r>
          </a:p>
        </p:txBody>
      </p:sp>
      <p:sp>
        <p:nvSpPr>
          <p:cNvPr id="36" name="Ellipse 35"/>
          <p:cNvSpPr/>
          <p:nvPr/>
        </p:nvSpPr>
        <p:spPr>
          <a:xfrm>
            <a:off x="1590805" y="3920647"/>
            <a:ext cx="1290181" cy="1340285"/>
          </a:xfrm>
          <a:prstGeom prst="ellipse">
            <a:avLst/>
          </a:prstGeom>
          <a:noFill/>
          <a:ln>
            <a:solidFill>
              <a:srgbClr val="92D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1565753" y="3883068"/>
            <a:ext cx="2668044" cy="24175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1164921" y="941539"/>
            <a:ext cx="2392471" cy="241752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5148197" y="811843"/>
            <a:ext cx="7043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/>
              <a:t>1) Une intégration et une influence Nord américaines qui s’étendent vers l’Amérique centrale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474817" y="2827811"/>
            <a:ext cx="618565" cy="48409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5749968" y="1249211"/>
            <a:ext cx="1701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Membres de l’ALENA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237523" y="1751695"/>
            <a:ext cx="392665" cy="300748"/>
          </a:xfrm>
          <a:prstGeom prst="rect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5707953" y="1746859"/>
            <a:ext cx="2858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Accords de libre échange avec les EU</a:t>
            </a:r>
          </a:p>
        </p:txBody>
      </p:sp>
      <p:cxnSp>
        <p:nvCxnSpPr>
          <p:cNvPr id="48" name="Connecteur droit avec flèche 47"/>
          <p:cNvCxnSpPr>
            <a:endCxn id="8" idx="0"/>
          </p:cNvCxnSpPr>
          <p:nvPr/>
        </p:nvCxnSpPr>
        <p:spPr>
          <a:xfrm>
            <a:off x="2668044" y="2668044"/>
            <a:ext cx="249968" cy="737007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5413854" y="2737981"/>
            <a:ext cx="235906" cy="260959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5722045" y="2677439"/>
            <a:ext cx="39629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Fin de l’embargo historique de plus d’un demi siècle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5226484" y="3312350"/>
            <a:ext cx="4155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2) Une intégration sud américaine élargie et renforcée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364408" y="3778225"/>
            <a:ext cx="381123" cy="293258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5770060" y="3720231"/>
            <a:ext cx="2727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Membres fondateurs du Mercosur 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395820" y="4361734"/>
            <a:ext cx="366675" cy="260892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5778672" y="4345227"/>
            <a:ext cx="34383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Membres récemment intégrés au Mercosur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393425" y="4901630"/>
            <a:ext cx="350020" cy="280230"/>
          </a:xfrm>
          <a:prstGeom prst="rect">
            <a:avLst/>
          </a:prstGeom>
          <a:noFill/>
          <a:ln w="127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5768233" y="4855923"/>
            <a:ext cx="2486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Membres associés au Mercosur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3695177" y="1453019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C000"/>
                </a:solidFill>
              </a:rPr>
              <a:t>ALENA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578283" y="4761978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UNASUR</a:t>
            </a:r>
          </a:p>
        </p:txBody>
      </p:sp>
      <p:sp>
        <p:nvSpPr>
          <p:cNvPr id="61" name="Ellipse 60"/>
          <p:cNvSpPr/>
          <p:nvPr/>
        </p:nvSpPr>
        <p:spPr>
          <a:xfrm>
            <a:off x="5392716" y="5390366"/>
            <a:ext cx="377868" cy="390395"/>
          </a:xfrm>
          <a:prstGeom prst="ellipse">
            <a:avLst/>
          </a:prstGeom>
          <a:noFill/>
          <a:ln>
            <a:solidFill>
              <a:srgbClr val="92D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5839996" y="5410721"/>
            <a:ext cx="1721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Communauté andine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382276" y="6056333"/>
            <a:ext cx="373694" cy="34029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5854609" y="5966041"/>
            <a:ext cx="4899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Projet en cours de réalisation d’une organisation régionale bâtie sur le modèle de l’UE </a:t>
            </a:r>
          </a:p>
        </p:txBody>
      </p:sp>
      <p:sp>
        <p:nvSpPr>
          <p:cNvPr id="67" name="Ellipse 66"/>
          <p:cNvSpPr/>
          <p:nvPr/>
        </p:nvSpPr>
        <p:spPr>
          <a:xfrm>
            <a:off x="5202782" y="2267334"/>
            <a:ext cx="551330" cy="32033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8" name="ZoneTexte 67"/>
          <p:cNvSpPr txBox="1"/>
          <p:nvPr/>
        </p:nvSpPr>
        <p:spPr>
          <a:xfrm>
            <a:off x="5755709" y="2259642"/>
            <a:ext cx="2565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Zone sous forte influence des EU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5162550" y="495300"/>
            <a:ext cx="26202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A) Des dynamiques d’intégration</a:t>
            </a:r>
          </a:p>
        </p:txBody>
      </p:sp>
    </p:spTree>
    <p:extLst>
      <p:ext uri="{BB962C8B-B14F-4D97-AF65-F5344CB8AC3E}">
        <p14:creationId xmlns:p14="http://schemas.microsoft.com/office/powerpoint/2010/main" val="112098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 animBg="1"/>
      <p:bldP spid="38" grpId="0" animBg="1"/>
      <p:bldP spid="39" grpId="0" animBg="1"/>
      <p:bldP spid="42" grpId="0"/>
      <p:bldP spid="43" grpId="0" animBg="1"/>
      <p:bldP spid="44" grpId="0"/>
      <p:bldP spid="45" grpId="0" animBg="1"/>
      <p:bldP spid="46" grpId="0"/>
      <p:bldP spid="51" grpId="0"/>
      <p:bldP spid="52" grpId="0"/>
      <p:bldP spid="53" grpId="0" animBg="1"/>
      <p:bldP spid="54" grpId="0"/>
      <p:bldP spid="55" grpId="0" animBg="1"/>
      <p:bldP spid="56" grpId="0"/>
      <p:bldP spid="57" grpId="0" animBg="1"/>
      <p:bldP spid="58" grpId="0"/>
      <p:bldP spid="59" grpId="0"/>
      <p:bldP spid="60" grpId="0"/>
      <p:bldP spid="61" grpId="0" animBg="1"/>
      <p:bldP spid="62" grpId="0"/>
      <p:bldP spid="63" grpId="0" animBg="1"/>
      <p:bldP spid="64" grpId="0"/>
      <p:bldP spid="67" grpId="0" animBg="1"/>
      <p:bldP spid="68" grpId="0"/>
      <p:bldP spid="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93753" y="1828801"/>
            <a:ext cx="1412493" cy="93245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858089" y="1022345"/>
            <a:ext cx="1156448" cy="71269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722145" y="3392342"/>
            <a:ext cx="497541" cy="443753"/>
          </a:xfrm>
          <a:prstGeom prst="rect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284213" y="3424947"/>
            <a:ext cx="551330" cy="32033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729569" y="3405051"/>
            <a:ext cx="376886" cy="1773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750219" y="3920714"/>
            <a:ext cx="298643" cy="279285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303411" y="4051688"/>
            <a:ext cx="314529" cy="269792"/>
          </a:xfrm>
          <a:prstGeom prst="rect">
            <a:avLst/>
          </a:prstGeom>
          <a:noFill/>
          <a:ln w="127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967343" y="4240267"/>
            <a:ext cx="187913" cy="157425"/>
          </a:xfrm>
          <a:prstGeom prst="rect">
            <a:avLst/>
          </a:prstGeom>
          <a:noFill/>
          <a:ln w="127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153032" y="4451489"/>
            <a:ext cx="296427" cy="271305"/>
          </a:xfrm>
          <a:prstGeom prst="rect">
            <a:avLst/>
          </a:prstGeom>
          <a:noFill/>
          <a:ln w="127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449388" y="4763262"/>
            <a:ext cx="267957" cy="237811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124072" y="4092157"/>
            <a:ext cx="1022041" cy="88067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893513" y="5047989"/>
            <a:ext cx="229988" cy="18566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312331" y="5275202"/>
            <a:ext cx="174171" cy="15407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652765" y="5290458"/>
            <a:ext cx="140539" cy="671931"/>
          </a:xfrm>
          <a:prstGeom prst="rect">
            <a:avLst/>
          </a:prstGeom>
          <a:noFill/>
          <a:ln w="127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848707" y="5305668"/>
            <a:ext cx="306475" cy="94454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2029216" y="1277655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Canada</a:t>
            </a:r>
            <a:endParaRPr lang="fr-FR" sz="1200" i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1893517" y="2118986"/>
            <a:ext cx="804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Etats Unis</a:t>
            </a:r>
            <a:endParaRPr lang="fr-FR" sz="1200" i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1480158" y="2895599"/>
            <a:ext cx="492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 smtClean="0"/>
              <a:t>Mex</a:t>
            </a:r>
            <a:r>
              <a:rPr lang="fr-FR" sz="1200" i="1" dirty="0"/>
              <a:t>.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97270" y="3586618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Cuba</a:t>
            </a:r>
            <a:endParaRPr lang="fr-FR" sz="1200" i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676406" y="3344449"/>
            <a:ext cx="1071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Etats</a:t>
            </a:r>
          </a:p>
          <a:p>
            <a:r>
              <a:rPr lang="fr-FR" sz="1200" i="1" dirty="0" smtClean="0"/>
              <a:t> d’Am centrale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572007" y="3208750"/>
            <a:ext cx="1651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Etats des Caraïbes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246334" y="3999977"/>
            <a:ext cx="3786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Col</a:t>
            </a:r>
            <a:endParaRPr lang="fr-FR" sz="1200" i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2981194" y="3832964"/>
            <a:ext cx="476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 smtClean="0"/>
              <a:t>Venz</a:t>
            </a:r>
            <a:endParaRPr lang="fr-FR" sz="1200" i="1" dirty="0" smtClean="0"/>
          </a:p>
        </p:txBody>
      </p:sp>
      <p:sp>
        <p:nvSpPr>
          <p:cNvPr id="27" name="ZoneTexte 26"/>
          <p:cNvSpPr txBox="1"/>
          <p:nvPr/>
        </p:nvSpPr>
        <p:spPr>
          <a:xfrm>
            <a:off x="1603331" y="4196220"/>
            <a:ext cx="414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 smtClean="0"/>
              <a:t>Equ</a:t>
            </a:r>
            <a:endParaRPr lang="fr-FR" sz="1200" i="1" dirty="0" smtClean="0"/>
          </a:p>
        </p:txBody>
      </p:sp>
      <p:sp>
        <p:nvSpPr>
          <p:cNvPr id="28" name="ZoneTexte 27"/>
          <p:cNvSpPr txBox="1"/>
          <p:nvPr/>
        </p:nvSpPr>
        <p:spPr>
          <a:xfrm>
            <a:off x="1728592" y="4484317"/>
            <a:ext cx="545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Pérou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2006253" y="4824607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Bol.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384116" y="4411248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Brésil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3148209" y="5903933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Arg.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2260949" y="5517715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Chili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118981" y="4947780"/>
            <a:ext cx="419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Par.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494762" y="5248405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 smtClean="0"/>
              <a:t>Urug</a:t>
            </a:r>
            <a:r>
              <a:rPr lang="fr-FR" sz="1200" i="1" dirty="0" smtClean="0"/>
              <a:t>.</a:t>
            </a:r>
          </a:p>
        </p:txBody>
      </p:sp>
      <p:sp>
        <p:nvSpPr>
          <p:cNvPr id="36" name="Ellipse 35"/>
          <p:cNvSpPr/>
          <p:nvPr/>
        </p:nvSpPr>
        <p:spPr>
          <a:xfrm>
            <a:off x="1590805" y="3920647"/>
            <a:ext cx="1290181" cy="1340285"/>
          </a:xfrm>
          <a:prstGeom prst="ellipse">
            <a:avLst/>
          </a:prstGeom>
          <a:noFill/>
          <a:ln>
            <a:solidFill>
              <a:srgbClr val="92D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1565753" y="3883068"/>
            <a:ext cx="2668044" cy="24175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1164921" y="941539"/>
            <a:ext cx="2392471" cy="241752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413359" y="576197"/>
            <a:ext cx="4659682" cy="588723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5287028" y="1038877"/>
            <a:ext cx="3194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1) L’échec d’une intégration continentale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474817" y="2827811"/>
            <a:ext cx="618565" cy="48409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48" name="Connecteur droit avec flèche 47"/>
          <p:cNvCxnSpPr>
            <a:endCxn id="8" idx="0"/>
          </p:cNvCxnSpPr>
          <p:nvPr/>
        </p:nvCxnSpPr>
        <p:spPr>
          <a:xfrm>
            <a:off x="2668044" y="2668044"/>
            <a:ext cx="249968" cy="737007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3695177" y="1453019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C000"/>
                </a:solidFill>
              </a:rPr>
              <a:t>ALENA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578283" y="4761978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UNASUR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335566" y="1447278"/>
            <a:ext cx="375780" cy="28809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6" name="ZoneTexte 65"/>
          <p:cNvSpPr txBox="1"/>
          <p:nvPr/>
        </p:nvSpPr>
        <p:spPr>
          <a:xfrm>
            <a:off x="5721260" y="1426140"/>
            <a:ext cx="2060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Le projet gelé d’une ZLEA </a:t>
            </a:r>
          </a:p>
        </p:txBody>
      </p:sp>
      <p:sp>
        <p:nvSpPr>
          <p:cNvPr id="69" name="Éclair 68"/>
          <p:cNvSpPr/>
          <p:nvPr/>
        </p:nvSpPr>
        <p:spPr>
          <a:xfrm>
            <a:off x="2793304" y="3970751"/>
            <a:ext cx="263047" cy="288098"/>
          </a:xfrm>
          <a:prstGeom prst="lightningBol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0" name="Éclair 69"/>
          <p:cNvSpPr/>
          <p:nvPr/>
        </p:nvSpPr>
        <p:spPr>
          <a:xfrm>
            <a:off x="5438383" y="1932922"/>
            <a:ext cx="263047" cy="288098"/>
          </a:xfrm>
          <a:prstGeom prst="lightningBol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1" name="ZoneTexte 70"/>
          <p:cNvSpPr txBox="1"/>
          <p:nvPr/>
        </p:nvSpPr>
        <p:spPr>
          <a:xfrm>
            <a:off x="5748399" y="1898737"/>
            <a:ext cx="4043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Symbole d’une hostilité sud américaine contre les EU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419100" y="666750"/>
            <a:ext cx="533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ZLEA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5238750" y="533400"/>
            <a:ext cx="2106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B</a:t>
            </a:r>
            <a:r>
              <a:rPr lang="fr-FR" sz="1400" b="1" dirty="0" smtClean="0"/>
              <a:t>) Une intégration limitée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5267978" y="2639077"/>
            <a:ext cx="32168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2) Des intégrations régionales imparfaites</a:t>
            </a:r>
          </a:p>
        </p:txBody>
      </p:sp>
      <p:sp>
        <p:nvSpPr>
          <p:cNvPr id="2" name="Forme libre 1"/>
          <p:cNvSpPr/>
          <p:nvPr/>
        </p:nvSpPr>
        <p:spPr>
          <a:xfrm>
            <a:off x="1485900" y="2790883"/>
            <a:ext cx="781050" cy="0"/>
          </a:xfrm>
          <a:custGeom>
            <a:avLst/>
            <a:gdLst>
              <a:gd name="connsiteX0" fmla="*/ 0 w 781050"/>
              <a:gd name="connsiteY0" fmla="*/ 0 h 0"/>
              <a:gd name="connsiteX1" fmla="*/ 781050 w 781050"/>
              <a:gd name="connsiteY1" fmla="*/ 0 h 0"/>
              <a:gd name="connsiteX2" fmla="*/ 781050 w 78105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1050">
                <a:moveTo>
                  <a:pt x="0" y="0"/>
                </a:moveTo>
                <a:lnTo>
                  <a:pt x="781050" y="0"/>
                </a:lnTo>
                <a:lnTo>
                  <a:pt x="781050" y="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avec flèche 36"/>
          <p:cNvCxnSpPr/>
          <p:nvPr/>
        </p:nvCxnSpPr>
        <p:spPr>
          <a:xfrm flipV="1">
            <a:off x="1915752" y="2616979"/>
            <a:ext cx="103782" cy="2917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orme libre 74"/>
          <p:cNvSpPr/>
          <p:nvPr/>
        </p:nvSpPr>
        <p:spPr>
          <a:xfrm>
            <a:off x="5271186" y="3239844"/>
            <a:ext cx="351138" cy="45719"/>
          </a:xfrm>
          <a:custGeom>
            <a:avLst/>
            <a:gdLst>
              <a:gd name="connsiteX0" fmla="*/ 0 w 781050"/>
              <a:gd name="connsiteY0" fmla="*/ 0 h 0"/>
              <a:gd name="connsiteX1" fmla="*/ 781050 w 781050"/>
              <a:gd name="connsiteY1" fmla="*/ 0 h 0"/>
              <a:gd name="connsiteX2" fmla="*/ 781050 w 78105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1050">
                <a:moveTo>
                  <a:pt x="0" y="0"/>
                </a:moveTo>
                <a:lnTo>
                  <a:pt x="781050" y="0"/>
                </a:lnTo>
                <a:lnTo>
                  <a:pt x="781050" y="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6" name="Connecteur droit avec flèche 75"/>
          <p:cNvCxnSpPr/>
          <p:nvPr/>
        </p:nvCxnSpPr>
        <p:spPr>
          <a:xfrm flipV="1">
            <a:off x="5375644" y="3070060"/>
            <a:ext cx="103782" cy="2917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ZoneTexte 76"/>
          <p:cNvSpPr txBox="1"/>
          <p:nvPr/>
        </p:nvSpPr>
        <p:spPr>
          <a:xfrm>
            <a:off x="5719566" y="3068510"/>
            <a:ext cx="4454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Tension migratoire et persistance d’une frontière Nord Sud</a:t>
            </a:r>
          </a:p>
        </p:txBody>
      </p:sp>
      <p:sp>
        <p:nvSpPr>
          <p:cNvPr id="47" name="Ellipse 46"/>
          <p:cNvSpPr/>
          <p:nvPr/>
        </p:nvSpPr>
        <p:spPr>
          <a:xfrm>
            <a:off x="1899138" y="2004646"/>
            <a:ext cx="867508" cy="4923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223846" y="4302369"/>
            <a:ext cx="867508" cy="4923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251939" y="3575538"/>
            <a:ext cx="433753" cy="25790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5731289" y="3513987"/>
            <a:ext cx="6239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Etats dominants qui renforcent leur leadership au sein des organisations régionales,</a:t>
            </a:r>
          </a:p>
        </p:txBody>
      </p:sp>
    </p:spTree>
    <p:extLst>
      <p:ext uri="{BB962C8B-B14F-4D97-AF65-F5344CB8AC3E}">
        <p14:creationId xmlns:p14="http://schemas.microsoft.com/office/powerpoint/2010/main" val="399240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/>
      <p:bldP spid="65" grpId="0" animBg="1"/>
      <p:bldP spid="66" grpId="0"/>
      <p:bldP spid="69" grpId="0" animBg="1"/>
      <p:bldP spid="70" grpId="0" animBg="1"/>
      <p:bldP spid="71" grpId="0"/>
      <p:bldP spid="72" grpId="0"/>
      <p:bldP spid="73" grpId="0"/>
      <p:bldP spid="74" grpId="0"/>
      <p:bldP spid="2" grpId="0" animBg="1"/>
      <p:bldP spid="75" grpId="0" animBg="1"/>
      <p:bldP spid="77" grpId="0"/>
      <p:bldP spid="47" grpId="0" animBg="1"/>
      <p:bldP spid="78" grpId="0" animBg="1"/>
      <p:bldP spid="79" grpId="0" animBg="1"/>
      <p:bldP spid="8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200</Words>
  <Application>Microsoft Office PowerPoint</Application>
  <PresentationFormat>Grand écran</PresentationFormat>
  <Paragraphs>60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Les dynamiques d’intégration au sein du continent américain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13</cp:revision>
  <dcterms:created xsi:type="dcterms:W3CDTF">2015-06-02T05:00:43Z</dcterms:created>
  <dcterms:modified xsi:type="dcterms:W3CDTF">2015-06-02T06:54:21Z</dcterms:modified>
</cp:coreProperties>
</file>