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0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39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8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79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2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68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55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74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1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05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28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E2C3-DAC6-4F29-965C-1CBB37409F0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CA56C-5A28-4905-B0F0-DC5621817E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07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Chine et Japon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Concurrences régionales en Asie de l’Est et du Sud Est</a:t>
            </a:r>
          </a:p>
          <a:p>
            <a:r>
              <a:rPr lang="fr-FR" smtClean="0"/>
              <a:t>SCHEMA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71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1596571"/>
            <a:ext cx="3265714" cy="2685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 rot="18099943">
            <a:off x="4789714" y="1451429"/>
            <a:ext cx="1190171" cy="62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Explosion 1 3"/>
          <p:cNvSpPr/>
          <p:nvPr/>
        </p:nvSpPr>
        <p:spPr>
          <a:xfrm>
            <a:off x="5442857" y="580571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724757" y="539885"/>
            <a:ext cx="76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Kouriles</a:t>
            </a:r>
            <a:endParaRPr lang="fr-FR" sz="1400" i="1" dirty="0"/>
          </a:p>
        </p:txBody>
      </p:sp>
      <p:sp>
        <p:nvSpPr>
          <p:cNvPr id="6" name="Explosion 1 5"/>
          <p:cNvSpPr/>
          <p:nvPr/>
        </p:nvSpPr>
        <p:spPr>
          <a:xfrm>
            <a:off x="4434114" y="1516743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47886" y="1277257"/>
            <a:ext cx="362857" cy="44994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303487" y="1168400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Takeshima</a:t>
            </a:r>
            <a:endParaRPr lang="fr-FR" sz="1400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049486" y="3164115"/>
            <a:ext cx="784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Senkaku</a:t>
            </a:r>
            <a:endParaRPr lang="fr-FR" sz="1400" i="1" dirty="0"/>
          </a:p>
        </p:txBody>
      </p:sp>
      <p:sp>
        <p:nvSpPr>
          <p:cNvPr id="11" name="Explosion 1 10"/>
          <p:cNvSpPr/>
          <p:nvPr/>
        </p:nvSpPr>
        <p:spPr>
          <a:xfrm>
            <a:off x="4339771" y="3483428"/>
            <a:ext cx="246743" cy="304800"/>
          </a:xfrm>
          <a:prstGeom prst="irregularSeal1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831771" y="1727199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Corée du S</a:t>
            </a:r>
          </a:p>
        </p:txBody>
      </p:sp>
      <p:sp>
        <p:nvSpPr>
          <p:cNvPr id="39" name="Explosion 1 38"/>
          <p:cNvSpPr/>
          <p:nvPr/>
        </p:nvSpPr>
        <p:spPr>
          <a:xfrm>
            <a:off x="4087436" y="5299737"/>
            <a:ext cx="246743" cy="304800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3362438" y="5430128"/>
            <a:ext cx="779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Spratley</a:t>
            </a:r>
            <a:endParaRPr lang="fr-FR" sz="1400" i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603947" y="2473377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FFC000"/>
                </a:solidFill>
              </a:rPr>
              <a:t>CHINE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889291" y="1576465"/>
            <a:ext cx="101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JAPON</a:t>
            </a:r>
          </a:p>
        </p:txBody>
      </p:sp>
      <p:sp>
        <p:nvSpPr>
          <p:cNvPr id="68" name="Arc 67"/>
          <p:cNvSpPr/>
          <p:nvPr/>
        </p:nvSpPr>
        <p:spPr>
          <a:xfrm rot="5184702">
            <a:off x="2833139" y="2578312"/>
            <a:ext cx="2413416" cy="2578308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Arc 68"/>
          <p:cNvSpPr/>
          <p:nvPr/>
        </p:nvSpPr>
        <p:spPr>
          <a:xfrm rot="5184702">
            <a:off x="2640767" y="2490869"/>
            <a:ext cx="2413416" cy="2578308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7629995" y="1424066"/>
            <a:ext cx="3904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Concurrences régionales et ambitions territoriales</a:t>
            </a:r>
          </a:p>
        </p:txBody>
      </p:sp>
      <p:sp>
        <p:nvSpPr>
          <p:cNvPr id="74" name="Explosion 1 73"/>
          <p:cNvSpPr/>
          <p:nvPr/>
        </p:nvSpPr>
        <p:spPr>
          <a:xfrm>
            <a:off x="7708869" y="1887215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977267" y="1876269"/>
            <a:ext cx="2622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Revendication insulaire japonaise</a:t>
            </a:r>
          </a:p>
        </p:txBody>
      </p:sp>
      <p:sp>
        <p:nvSpPr>
          <p:cNvPr id="76" name="Explosion 1 75"/>
          <p:cNvSpPr/>
          <p:nvPr/>
        </p:nvSpPr>
        <p:spPr>
          <a:xfrm>
            <a:off x="7702564" y="2364162"/>
            <a:ext cx="246743" cy="304800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979769" y="2388431"/>
            <a:ext cx="2523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Revendication insulaire chinoise</a:t>
            </a:r>
          </a:p>
        </p:txBody>
      </p:sp>
      <p:sp>
        <p:nvSpPr>
          <p:cNvPr id="78" name="Explosion 1 77"/>
          <p:cNvSpPr/>
          <p:nvPr/>
        </p:nvSpPr>
        <p:spPr>
          <a:xfrm>
            <a:off x="7685076" y="2856340"/>
            <a:ext cx="246743" cy="304800"/>
          </a:xfrm>
          <a:prstGeom prst="irregularSeal1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012245" y="2840634"/>
            <a:ext cx="3357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Revendication insulaire nippone et chinoise</a:t>
            </a:r>
          </a:p>
        </p:txBody>
      </p:sp>
      <p:cxnSp>
        <p:nvCxnSpPr>
          <p:cNvPr id="97" name="Connecteur droit 96"/>
          <p:cNvCxnSpPr/>
          <p:nvPr/>
        </p:nvCxnSpPr>
        <p:spPr>
          <a:xfrm>
            <a:off x="7495082" y="389744"/>
            <a:ext cx="14990" cy="6280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ZoneTexte 137"/>
          <p:cNvSpPr txBox="1"/>
          <p:nvPr/>
        </p:nvSpPr>
        <p:spPr>
          <a:xfrm>
            <a:off x="7617502" y="3765030"/>
            <a:ext cx="2993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Concurrences et influences régionales</a:t>
            </a:r>
          </a:p>
        </p:txBody>
      </p:sp>
      <p:sp>
        <p:nvSpPr>
          <p:cNvPr id="139" name="Arc 138"/>
          <p:cNvSpPr/>
          <p:nvPr/>
        </p:nvSpPr>
        <p:spPr>
          <a:xfrm rot="5184702">
            <a:off x="7207660" y="4018013"/>
            <a:ext cx="914017" cy="607434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ZoneTexte 139"/>
          <p:cNvSpPr txBox="1"/>
          <p:nvPr/>
        </p:nvSpPr>
        <p:spPr>
          <a:xfrm>
            <a:off x="8059713" y="4282188"/>
            <a:ext cx="2964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Forte emprise chinoise par la diaspora</a:t>
            </a:r>
          </a:p>
        </p:txBody>
      </p:sp>
      <p:sp>
        <p:nvSpPr>
          <p:cNvPr id="142" name="Arc 141"/>
          <p:cNvSpPr/>
          <p:nvPr/>
        </p:nvSpPr>
        <p:spPr>
          <a:xfrm rot="5184702">
            <a:off x="7255129" y="4740040"/>
            <a:ext cx="914017" cy="607434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ZoneTexte 142"/>
          <p:cNvSpPr txBox="1"/>
          <p:nvPr/>
        </p:nvSpPr>
        <p:spPr>
          <a:xfrm>
            <a:off x="8032232" y="5034195"/>
            <a:ext cx="2753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Forte emprise japonaise par les IDE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0" y="0"/>
            <a:ext cx="746510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/>
              <a:t>CHINE et JAPON : concurrences régionales</a:t>
            </a:r>
          </a:p>
        </p:txBody>
      </p:sp>
    </p:spTree>
    <p:extLst>
      <p:ext uri="{BB962C8B-B14F-4D97-AF65-F5344CB8AC3E}">
        <p14:creationId xmlns:p14="http://schemas.microsoft.com/office/powerpoint/2010/main" val="347833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/>
      <p:bldP spid="10" grpId="0"/>
      <p:bldP spid="11" grpId="0" animBg="1"/>
      <p:bldP spid="35" grpId="0"/>
      <p:bldP spid="39" grpId="0" animBg="1"/>
      <p:bldP spid="40" grpId="0"/>
      <p:bldP spid="41" grpId="0"/>
      <p:bldP spid="42" grpId="0"/>
      <p:bldP spid="68" grpId="0" animBg="1"/>
      <p:bldP spid="69" grpId="0" animBg="1"/>
      <p:bldP spid="73" grpId="0"/>
      <p:bldP spid="74" grpId="0" animBg="1"/>
      <p:bldP spid="75" grpId="0"/>
      <p:bldP spid="76" grpId="0" animBg="1"/>
      <p:bldP spid="77" grpId="0"/>
      <p:bldP spid="78" grpId="0" animBg="1"/>
      <p:bldP spid="79" grpId="0"/>
      <p:bldP spid="138" grpId="0"/>
      <p:bldP spid="139" grpId="0" animBg="1"/>
      <p:bldP spid="140" grpId="0"/>
      <p:bldP spid="142" grpId="0" animBg="1"/>
      <p:bldP spid="1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1596571"/>
            <a:ext cx="3265714" cy="2685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 rot="18099943">
            <a:off x="4789714" y="1451429"/>
            <a:ext cx="1190171" cy="62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Explosion 1 3"/>
          <p:cNvSpPr/>
          <p:nvPr/>
        </p:nvSpPr>
        <p:spPr>
          <a:xfrm>
            <a:off x="5442857" y="580571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724757" y="539885"/>
            <a:ext cx="76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Kouriles</a:t>
            </a:r>
            <a:endParaRPr lang="fr-FR" sz="1400" i="1" dirty="0"/>
          </a:p>
        </p:txBody>
      </p:sp>
      <p:sp>
        <p:nvSpPr>
          <p:cNvPr id="6" name="Explosion 1 5"/>
          <p:cNvSpPr/>
          <p:nvPr/>
        </p:nvSpPr>
        <p:spPr>
          <a:xfrm>
            <a:off x="4434114" y="1516743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47886" y="1277257"/>
            <a:ext cx="362857" cy="44994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303487" y="1168400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Takeshima</a:t>
            </a:r>
            <a:endParaRPr lang="fr-FR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3882572" y="3592286"/>
            <a:ext cx="362857" cy="42817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049486" y="3164115"/>
            <a:ext cx="784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Senkaku</a:t>
            </a:r>
            <a:endParaRPr lang="fr-FR" sz="1400" i="1" dirty="0"/>
          </a:p>
        </p:txBody>
      </p:sp>
      <p:sp>
        <p:nvSpPr>
          <p:cNvPr id="11" name="Explosion 1 10"/>
          <p:cNvSpPr/>
          <p:nvPr/>
        </p:nvSpPr>
        <p:spPr>
          <a:xfrm>
            <a:off x="4339771" y="3483428"/>
            <a:ext cx="246743" cy="304800"/>
          </a:xfrm>
          <a:prstGeom prst="irregularSeal1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38629" y="4412343"/>
            <a:ext cx="2583542" cy="2017486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669143" y="3599543"/>
            <a:ext cx="899886" cy="2815771"/>
          </a:xfrm>
          <a:custGeom>
            <a:avLst/>
            <a:gdLst>
              <a:gd name="connsiteX0" fmla="*/ 0 w 899886"/>
              <a:gd name="connsiteY0" fmla="*/ 0 h 2815771"/>
              <a:gd name="connsiteX1" fmla="*/ 899886 w 899886"/>
              <a:gd name="connsiteY1" fmla="*/ 2815771 h 28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886" h="2815771">
                <a:moveTo>
                  <a:pt x="0" y="0"/>
                </a:moveTo>
                <a:lnTo>
                  <a:pt x="899886" y="2815771"/>
                </a:lnTo>
              </a:path>
            </a:pathLst>
          </a:cu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 rot="4245238">
            <a:off x="1683657" y="5007430"/>
            <a:ext cx="776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smtClean="0">
                <a:solidFill>
                  <a:schemeClr val="accent1"/>
                </a:solidFill>
              </a:rPr>
              <a:t>Mekong</a:t>
            </a:r>
            <a:endParaRPr lang="fr-FR" sz="1400" i="1" dirty="0" smtClean="0">
              <a:solidFill>
                <a:schemeClr val="accent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41828" y="4818742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Myanmar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052285" y="5479142"/>
            <a:ext cx="907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Thaïlande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31999" y="4513942"/>
            <a:ext cx="514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Laos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213428" y="504371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Cambodge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510971" y="564605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VN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67657" y="3526971"/>
            <a:ext cx="2481943" cy="2873829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786919" y="4013199"/>
            <a:ext cx="70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Taïwan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831771" y="1727199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Corée du 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865085" y="3664855"/>
            <a:ext cx="955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Province </a:t>
            </a:r>
          </a:p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du Yunnan</a:t>
            </a:r>
          </a:p>
        </p:txBody>
      </p:sp>
      <p:sp>
        <p:nvSpPr>
          <p:cNvPr id="37" name="Ellipse 36"/>
          <p:cNvSpPr/>
          <p:nvPr/>
        </p:nvSpPr>
        <p:spPr>
          <a:xfrm>
            <a:off x="1465944" y="6110514"/>
            <a:ext cx="147704" cy="15043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827570" y="5103821"/>
            <a:ext cx="162133" cy="15666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xplosion 1 38"/>
          <p:cNvSpPr/>
          <p:nvPr/>
        </p:nvSpPr>
        <p:spPr>
          <a:xfrm>
            <a:off x="4087436" y="5299737"/>
            <a:ext cx="246743" cy="304800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3317467" y="5265236"/>
            <a:ext cx="779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Spratley</a:t>
            </a:r>
            <a:endParaRPr lang="fr-FR" sz="1400" i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603947" y="2473377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FFC000"/>
                </a:solidFill>
              </a:rPr>
              <a:t>CHINE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889291" y="1576465"/>
            <a:ext cx="101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JAPON</a:t>
            </a:r>
          </a:p>
        </p:txBody>
      </p:sp>
      <p:sp>
        <p:nvSpPr>
          <p:cNvPr id="43" name="Double flèche horizontale 42"/>
          <p:cNvSpPr/>
          <p:nvPr/>
        </p:nvSpPr>
        <p:spPr>
          <a:xfrm rot="5400000">
            <a:off x="1169233" y="1184223"/>
            <a:ext cx="1484026" cy="614596"/>
          </a:xfrm>
          <a:prstGeom prst="left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Double flèche horizontale 43"/>
          <p:cNvSpPr/>
          <p:nvPr/>
        </p:nvSpPr>
        <p:spPr>
          <a:xfrm rot="10800000">
            <a:off x="5953591" y="1531496"/>
            <a:ext cx="956873" cy="612098"/>
          </a:xfrm>
          <a:prstGeom prst="leftRightArrow">
            <a:avLst>
              <a:gd name="adj1" fmla="val 40204"/>
              <a:gd name="adj2" fmla="val 50000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1139252" y="40473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bg1">
                    <a:lumMod val="85000"/>
                  </a:schemeClr>
                </a:solidFill>
              </a:rPr>
              <a:t>RUSSIE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7032886" y="165141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bg1">
                    <a:lumMod val="85000"/>
                  </a:schemeClr>
                </a:solidFill>
              </a:rPr>
              <a:t>EU</a:t>
            </a:r>
          </a:p>
        </p:txBody>
      </p:sp>
      <p:sp>
        <p:nvSpPr>
          <p:cNvPr id="68" name="Arc 67"/>
          <p:cNvSpPr/>
          <p:nvPr/>
        </p:nvSpPr>
        <p:spPr>
          <a:xfrm rot="5184702">
            <a:off x="2833139" y="2578312"/>
            <a:ext cx="2413416" cy="2578308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Arc 68"/>
          <p:cNvSpPr/>
          <p:nvPr/>
        </p:nvSpPr>
        <p:spPr>
          <a:xfrm rot="5184702">
            <a:off x="2640767" y="2490869"/>
            <a:ext cx="2413416" cy="2578308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89743" y="1558977"/>
            <a:ext cx="5006715" cy="505168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 rot="18477298">
            <a:off x="667207" y="2369968"/>
            <a:ext cx="6705139" cy="285542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3492708" y="3597639"/>
            <a:ext cx="599607" cy="23984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7495082" y="389744"/>
            <a:ext cx="14990" cy="6280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7605011" y="5251556"/>
            <a:ext cx="4106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Concurrences régionales et alliances extra régionales</a:t>
            </a:r>
          </a:p>
        </p:txBody>
      </p:sp>
      <p:sp>
        <p:nvSpPr>
          <p:cNvPr id="65" name="Forme libre 64"/>
          <p:cNvSpPr/>
          <p:nvPr/>
        </p:nvSpPr>
        <p:spPr>
          <a:xfrm>
            <a:off x="7667705" y="589020"/>
            <a:ext cx="202129" cy="385342"/>
          </a:xfrm>
          <a:custGeom>
            <a:avLst/>
            <a:gdLst>
              <a:gd name="connsiteX0" fmla="*/ 0 w 899886"/>
              <a:gd name="connsiteY0" fmla="*/ 0 h 2815771"/>
              <a:gd name="connsiteX1" fmla="*/ 899886 w 899886"/>
              <a:gd name="connsiteY1" fmla="*/ 2815771 h 28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886" h="2815771">
                <a:moveTo>
                  <a:pt x="0" y="0"/>
                </a:moveTo>
                <a:lnTo>
                  <a:pt x="899886" y="2815771"/>
                </a:lnTo>
              </a:path>
            </a:pathLst>
          </a:cu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7958623" y="554639"/>
            <a:ext cx="3958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Sous ensemble continental  sous le regard de la Chine et du Japon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629993" y="1199211"/>
            <a:ext cx="344774" cy="32978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8015255" y="1201709"/>
            <a:ext cx="399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GMS (Great </a:t>
            </a:r>
            <a:r>
              <a:rPr lang="fr-FR" sz="1400" i="1" dirty="0" err="1" smtClean="0"/>
              <a:t>Mekong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Subregion</a:t>
            </a:r>
            <a:r>
              <a:rPr lang="fr-FR" sz="1400" i="1" dirty="0" smtClean="0"/>
              <a:t>) dominé par la Chine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26544" y="2136338"/>
            <a:ext cx="393194" cy="30706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7987773" y="2073639"/>
            <a:ext cx="394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MJC (</a:t>
            </a:r>
            <a:r>
              <a:rPr lang="fr-FR" sz="1400" i="1" dirty="0" err="1" smtClean="0"/>
              <a:t>Mekong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Japan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Cooperation</a:t>
            </a:r>
            <a:r>
              <a:rPr lang="fr-FR" sz="1400" i="1" dirty="0" smtClean="0"/>
              <a:t>) dominé par le Japon</a:t>
            </a:r>
          </a:p>
        </p:txBody>
      </p:sp>
      <p:cxnSp>
        <p:nvCxnSpPr>
          <p:cNvPr id="104" name="Connecteur droit avec flèche 103"/>
          <p:cNvCxnSpPr/>
          <p:nvPr/>
        </p:nvCxnSpPr>
        <p:spPr>
          <a:xfrm>
            <a:off x="7587522" y="3195402"/>
            <a:ext cx="417227" cy="20736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8032743" y="3065488"/>
            <a:ext cx="394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Rapprochement commercial entre les 2 Chine ennemies</a:t>
            </a:r>
          </a:p>
        </p:txBody>
      </p:sp>
      <p:sp>
        <p:nvSpPr>
          <p:cNvPr id="106" name="Ellipse 105"/>
          <p:cNvSpPr/>
          <p:nvPr/>
        </p:nvSpPr>
        <p:spPr>
          <a:xfrm>
            <a:off x="7710552" y="2707894"/>
            <a:ext cx="162133" cy="15666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8017753" y="2600794"/>
            <a:ext cx="3949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Conférence MJC 2014 </a:t>
            </a:r>
          </a:p>
        </p:txBody>
      </p:sp>
      <p:sp>
        <p:nvSpPr>
          <p:cNvPr id="108" name="Ellipse 107"/>
          <p:cNvSpPr/>
          <p:nvPr/>
        </p:nvSpPr>
        <p:spPr>
          <a:xfrm>
            <a:off x="7734331" y="1750875"/>
            <a:ext cx="147704" cy="15043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8017752" y="1673901"/>
            <a:ext cx="3949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Conférence GMS en 2014</a:t>
            </a:r>
          </a:p>
        </p:txBody>
      </p:sp>
      <p:sp>
        <p:nvSpPr>
          <p:cNvPr id="110" name="Ellipse 109"/>
          <p:cNvSpPr/>
          <p:nvPr/>
        </p:nvSpPr>
        <p:spPr>
          <a:xfrm rot="18477298">
            <a:off x="7565819" y="3817362"/>
            <a:ext cx="544459" cy="32007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8032741" y="3742544"/>
            <a:ext cx="394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Banque asiatique de développement (BAD) dominée par le Japon</a:t>
            </a:r>
          </a:p>
        </p:txBody>
      </p:sp>
      <p:sp>
        <p:nvSpPr>
          <p:cNvPr id="112" name="Ellipse 111"/>
          <p:cNvSpPr/>
          <p:nvPr/>
        </p:nvSpPr>
        <p:spPr>
          <a:xfrm>
            <a:off x="7659974" y="4437089"/>
            <a:ext cx="347271" cy="39723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8017753" y="4425448"/>
            <a:ext cx="3949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Banque asiatique d’investissement pour les infrastructures (BAII) nouvellement créée et dominée par la Chine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7512571" y="152401"/>
            <a:ext cx="2877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Concurrences et alliances régionales</a:t>
            </a:r>
          </a:p>
        </p:txBody>
      </p:sp>
      <p:sp>
        <p:nvSpPr>
          <p:cNvPr id="115" name="Double flèche horizontale 114"/>
          <p:cNvSpPr/>
          <p:nvPr/>
        </p:nvSpPr>
        <p:spPr>
          <a:xfrm rot="5400000">
            <a:off x="7696668" y="5673000"/>
            <a:ext cx="464695" cy="282314"/>
          </a:xfrm>
          <a:prstGeom prst="left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 flipH="1">
            <a:off x="8154650" y="5531370"/>
            <a:ext cx="403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La Chine tournée vers l’Eurasie. </a:t>
            </a:r>
            <a:r>
              <a:rPr lang="fr-FR" sz="1400" i="1" dirty="0"/>
              <a:t>E</a:t>
            </a:r>
            <a:r>
              <a:rPr lang="fr-FR" sz="1400" i="1" dirty="0" smtClean="0"/>
              <a:t>x : Organisation de la coopération de Shanghai)</a:t>
            </a:r>
          </a:p>
        </p:txBody>
      </p:sp>
      <p:sp>
        <p:nvSpPr>
          <p:cNvPr id="116" name="Double flèche horizontale 115"/>
          <p:cNvSpPr/>
          <p:nvPr/>
        </p:nvSpPr>
        <p:spPr>
          <a:xfrm rot="10800000">
            <a:off x="7725243" y="6387374"/>
            <a:ext cx="464695" cy="282314"/>
          </a:xfrm>
          <a:prstGeom prst="left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 flipH="1">
            <a:off x="8154650" y="6369570"/>
            <a:ext cx="403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 Japon tourné vers le Pacifique. Ex : le projet PTP (partenariat </a:t>
            </a:r>
            <a:r>
              <a:rPr lang="fr-FR" sz="1400" i="1" dirty="0" err="1" smtClean="0"/>
              <a:t>Transpacifique</a:t>
            </a:r>
            <a:r>
              <a:rPr lang="fr-FR" sz="1400" i="1" dirty="0" smtClean="0"/>
              <a:t>) 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0"/>
            <a:ext cx="746510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/>
              <a:t>CHINE et JAPON : concurrences régionales</a:t>
            </a:r>
          </a:p>
        </p:txBody>
      </p:sp>
    </p:spTree>
    <p:extLst>
      <p:ext uri="{BB962C8B-B14F-4D97-AF65-F5344CB8AC3E}">
        <p14:creationId xmlns:p14="http://schemas.microsoft.com/office/powerpoint/2010/main" val="149692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6" grpId="0"/>
      <p:bldP spid="37" grpId="0" animBg="1"/>
      <p:bldP spid="38" grpId="0" animBg="1"/>
      <p:bldP spid="43" grpId="0" animBg="1"/>
      <p:bldP spid="44" grpId="0" animBg="1"/>
      <p:bldP spid="66" grpId="0"/>
      <p:bldP spid="67" grpId="0"/>
      <p:bldP spid="71" grpId="0" animBg="1"/>
      <p:bldP spid="72" grpId="0" animBg="1"/>
      <p:bldP spid="102" grpId="0"/>
      <p:bldP spid="65" grpId="0" animBg="1"/>
      <p:bldP spid="70" grpId="0"/>
      <p:bldP spid="81" grpId="0" animBg="1"/>
      <p:bldP spid="90" grpId="0"/>
      <p:bldP spid="96" grpId="0" animBg="1"/>
      <p:bldP spid="103" grpId="0"/>
      <p:bldP spid="105" grpId="0"/>
      <p:bldP spid="106" grpId="0" animBg="1"/>
      <p:bldP spid="107" grpId="0"/>
      <p:bldP spid="108" grpId="0" animBg="1"/>
      <p:bldP spid="109" grpId="0"/>
      <p:bldP spid="110" grpId="0" animBg="1"/>
      <p:bldP spid="111" grpId="0"/>
      <p:bldP spid="112" grpId="0" animBg="1"/>
      <p:bldP spid="113" grpId="0"/>
      <p:bldP spid="114" grpId="0"/>
      <p:bldP spid="115" grpId="0" animBg="1"/>
      <p:bldP spid="12" grpId="0"/>
      <p:bldP spid="116" grpId="0" animBg="1"/>
      <p:bldP spid="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00080" y="3452736"/>
            <a:ext cx="4333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4)  Concurrences régionales et alliances extra régionales</a:t>
            </a:r>
          </a:p>
        </p:txBody>
      </p:sp>
      <p:sp>
        <p:nvSpPr>
          <p:cNvPr id="3" name="Forme libre 2"/>
          <p:cNvSpPr/>
          <p:nvPr/>
        </p:nvSpPr>
        <p:spPr>
          <a:xfrm>
            <a:off x="310984" y="4553440"/>
            <a:ext cx="202129" cy="385342"/>
          </a:xfrm>
          <a:custGeom>
            <a:avLst/>
            <a:gdLst>
              <a:gd name="connsiteX0" fmla="*/ 0 w 899886"/>
              <a:gd name="connsiteY0" fmla="*/ 0 h 2815771"/>
              <a:gd name="connsiteX1" fmla="*/ 899886 w 899886"/>
              <a:gd name="connsiteY1" fmla="*/ 2815771 h 28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886" h="2815771">
                <a:moveTo>
                  <a:pt x="0" y="0"/>
                </a:moveTo>
                <a:lnTo>
                  <a:pt x="899886" y="2815771"/>
                </a:lnTo>
              </a:path>
            </a:pathLst>
          </a:cu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46872" y="4489078"/>
            <a:ext cx="3958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Sous ensemble continental  sous le regard de la Chine et du Japon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282" y="5208601"/>
            <a:ext cx="344774" cy="32978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73524" y="5136147"/>
            <a:ext cx="399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GMS (Great </a:t>
            </a:r>
            <a:r>
              <a:rPr lang="fr-FR" sz="1400" i="1" dirty="0" err="1" smtClean="0"/>
              <a:t>Mekong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Subregion</a:t>
            </a:r>
            <a:r>
              <a:rPr lang="fr-FR" sz="1400" i="1" dirty="0" smtClean="0"/>
              <a:t>) dominé par la Chine</a:t>
            </a:r>
          </a:p>
        </p:txBody>
      </p:sp>
      <p:sp>
        <p:nvSpPr>
          <p:cNvPr id="7" name="Rectangle 6"/>
          <p:cNvSpPr/>
          <p:nvPr/>
        </p:nvSpPr>
        <p:spPr>
          <a:xfrm>
            <a:off x="209862" y="6040796"/>
            <a:ext cx="393194" cy="30706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61032" y="5993088"/>
            <a:ext cx="394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MJC (</a:t>
            </a:r>
            <a:r>
              <a:rPr lang="fr-FR" sz="1400" i="1" dirty="0" err="1" smtClean="0"/>
              <a:t>Mekong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Japan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Cooperation</a:t>
            </a:r>
            <a:r>
              <a:rPr lang="fr-FR" sz="1400" i="1" dirty="0" smtClean="0"/>
              <a:t>) dominé par le Japon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7242747" y="662064"/>
            <a:ext cx="417227" cy="20736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837870" y="517160"/>
            <a:ext cx="394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Rapprochement commercial entre les 2 Chine ennemies</a:t>
            </a:r>
          </a:p>
        </p:txBody>
      </p:sp>
      <p:sp>
        <p:nvSpPr>
          <p:cNvPr id="11" name="Ellipse 10"/>
          <p:cNvSpPr/>
          <p:nvPr/>
        </p:nvSpPr>
        <p:spPr>
          <a:xfrm>
            <a:off x="308860" y="6582372"/>
            <a:ext cx="162133" cy="15666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76022" y="6550223"/>
            <a:ext cx="3949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Conférence MJC 2014 </a:t>
            </a:r>
          </a:p>
        </p:txBody>
      </p:sp>
      <p:sp>
        <p:nvSpPr>
          <p:cNvPr id="13" name="Ellipse 12"/>
          <p:cNvSpPr/>
          <p:nvPr/>
        </p:nvSpPr>
        <p:spPr>
          <a:xfrm>
            <a:off x="377610" y="5700304"/>
            <a:ext cx="147704" cy="15043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46041" y="5608340"/>
            <a:ext cx="3949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Conférence GMS en 2014</a:t>
            </a:r>
          </a:p>
        </p:txBody>
      </p:sp>
      <p:sp>
        <p:nvSpPr>
          <p:cNvPr id="15" name="Ellipse 14"/>
          <p:cNvSpPr/>
          <p:nvPr/>
        </p:nvSpPr>
        <p:spPr>
          <a:xfrm rot="18477298">
            <a:off x="7176074" y="1269035"/>
            <a:ext cx="544459" cy="32007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837868" y="1194216"/>
            <a:ext cx="394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Banque asiatique de développement (BAD) dominée par le Japon</a:t>
            </a:r>
          </a:p>
        </p:txBody>
      </p:sp>
      <p:sp>
        <p:nvSpPr>
          <p:cNvPr id="17" name="Ellipse 16"/>
          <p:cNvSpPr/>
          <p:nvPr/>
        </p:nvSpPr>
        <p:spPr>
          <a:xfrm>
            <a:off x="7210269" y="1903752"/>
            <a:ext cx="347271" cy="39723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822880" y="1877120"/>
            <a:ext cx="3949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Banque asiatique d’investissement pour les infrastructures (BAII) nouvellement créée et dominée par la Chine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74557" y="4064835"/>
            <a:ext cx="306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3) Concurrences et alliances régionales</a:t>
            </a:r>
          </a:p>
        </p:txBody>
      </p:sp>
      <p:sp>
        <p:nvSpPr>
          <p:cNvPr id="20" name="Double flèche horizontale 19"/>
          <p:cNvSpPr/>
          <p:nvPr/>
        </p:nvSpPr>
        <p:spPr>
          <a:xfrm rot="5400000">
            <a:off x="7321914" y="4188975"/>
            <a:ext cx="464695" cy="282314"/>
          </a:xfrm>
          <a:prstGeom prst="left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 flipH="1">
            <a:off x="8049719" y="4062334"/>
            <a:ext cx="403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La Chine tournée vers l’Eurasie. </a:t>
            </a:r>
            <a:r>
              <a:rPr lang="fr-FR" sz="1400" i="1" dirty="0"/>
              <a:t>E</a:t>
            </a:r>
            <a:r>
              <a:rPr lang="fr-FR" sz="1400" i="1" dirty="0" smtClean="0"/>
              <a:t>x : Organisation de la coopération de Shanghai)</a:t>
            </a:r>
          </a:p>
        </p:txBody>
      </p:sp>
      <p:sp>
        <p:nvSpPr>
          <p:cNvPr id="22" name="Double flèche horizontale 21"/>
          <p:cNvSpPr/>
          <p:nvPr/>
        </p:nvSpPr>
        <p:spPr>
          <a:xfrm rot="10800000">
            <a:off x="7320508" y="4978298"/>
            <a:ext cx="464695" cy="282314"/>
          </a:xfrm>
          <a:prstGeom prst="left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 flipH="1">
            <a:off x="8049719" y="4900534"/>
            <a:ext cx="403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 Japon tourné vers le Pacifique. Ex : le projet PTP (partenariat </a:t>
            </a:r>
            <a:r>
              <a:rPr lang="fr-FR" sz="1400" i="1" dirty="0" err="1" smtClean="0"/>
              <a:t>Transpacifique</a:t>
            </a:r>
            <a:r>
              <a:rPr lang="fr-FR" sz="1400" i="1" dirty="0" smtClean="0"/>
              <a:t>)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94480" y="359765"/>
            <a:ext cx="4091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1) Concurrences régionales et ambitions territoriales</a:t>
            </a:r>
          </a:p>
        </p:txBody>
      </p:sp>
      <p:sp>
        <p:nvSpPr>
          <p:cNvPr id="25" name="Explosion 1 24"/>
          <p:cNvSpPr/>
          <p:nvPr/>
        </p:nvSpPr>
        <p:spPr>
          <a:xfrm>
            <a:off x="243767" y="747962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27155" y="811967"/>
            <a:ext cx="2622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Revendication insulaire japonaise</a:t>
            </a:r>
          </a:p>
        </p:txBody>
      </p:sp>
      <p:sp>
        <p:nvSpPr>
          <p:cNvPr id="27" name="Explosion 1 26"/>
          <p:cNvSpPr/>
          <p:nvPr/>
        </p:nvSpPr>
        <p:spPr>
          <a:xfrm>
            <a:off x="237462" y="1284870"/>
            <a:ext cx="246743" cy="304800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59638" y="1309139"/>
            <a:ext cx="2523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Revendication insulaire chinoise</a:t>
            </a:r>
          </a:p>
        </p:txBody>
      </p:sp>
      <p:sp>
        <p:nvSpPr>
          <p:cNvPr id="29" name="Explosion 1 28"/>
          <p:cNvSpPr/>
          <p:nvPr/>
        </p:nvSpPr>
        <p:spPr>
          <a:xfrm>
            <a:off x="219974" y="1762058"/>
            <a:ext cx="246743" cy="304800"/>
          </a:xfrm>
          <a:prstGeom prst="irregularSeal1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62134" y="1716372"/>
            <a:ext cx="3357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Revendication insulaire nippone et chinoise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64498" y="2370944"/>
            <a:ext cx="3221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2)  Concurrences et influences régionales</a:t>
            </a:r>
          </a:p>
        </p:txBody>
      </p:sp>
      <p:sp>
        <p:nvSpPr>
          <p:cNvPr id="32" name="Arc 31"/>
          <p:cNvSpPr/>
          <p:nvPr/>
        </p:nvSpPr>
        <p:spPr>
          <a:xfrm rot="5184702">
            <a:off x="-317401" y="2518997"/>
            <a:ext cx="914017" cy="607434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64631" y="2783171"/>
            <a:ext cx="2964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Forte emprise chinoise par la diaspora</a:t>
            </a:r>
          </a:p>
        </p:txBody>
      </p:sp>
      <p:sp>
        <p:nvSpPr>
          <p:cNvPr id="34" name="Arc 33"/>
          <p:cNvSpPr/>
          <p:nvPr/>
        </p:nvSpPr>
        <p:spPr>
          <a:xfrm rot="5184702">
            <a:off x="-239954" y="3106112"/>
            <a:ext cx="914017" cy="607434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52140" y="3385278"/>
            <a:ext cx="2753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Forte emprise japonaise par les IDE</a:t>
            </a:r>
          </a:p>
        </p:txBody>
      </p:sp>
    </p:spTree>
    <p:extLst>
      <p:ext uri="{BB962C8B-B14F-4D97-AF65-F5344CB8AC3E}">
        <p14:creationId xmlns:p14="http://schemas.microsoft.com/office/powerpoint/2010/main" val="124428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 animBg="1"/>
      <p:bldP spid="21" grpId="0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1596571"/>
            <a:ext cx="3265714" cy="2685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 rot="18099943">
            <a:off x="4789714" y="1451429"/>
            <a:ext cx="1190171" cy="62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Explosion 1 3"/>
          <p:cNvSpPr/>
          <p:nvPr/>
        </p:nvSpPr>
        <p:spPr>
          <a:xfrm>
            <a:off x="5442857" y="580571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xplosion 1 5"/>
          <p:cNvSpPr/>
          <p:nvPr/>
        </p:nvSpPr>
        <p:spPr>
          <a:xfrm>
            <a:off x="4434114" y="1516743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47886" y="1277257"/>
            <a:ext cx="362857" cy="44994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82572" y="3592286"/>
            <a:ext cx="362857" cy="42817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xplosion 1 10"/>
          <p:cNvSpPr/>
          <p:nvPr/>
        </p:nvSpPr>
        <p:spPr>
          <a:xfrm>
            <a:off x="4339771" y="3483428"/>
            <a:ext cx="246743" cy="304800"/>
          </a:xfrm>
          <a:prstGeom prst="irregularSeal1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38629" y="4412343"/>
            <a:ext cx="2583542" cy="2017486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669143" y="3599543"/>
            <a:ext cx="899886" cy="2815771"/>
          </a:xfrm>
          <a:custGeom>
            <a:avLst/>
            <a:gdLst>
              <a:gd name="connsiteX0" fmla="*/ 0 w 899886"/>
              <a:gd name="connsiteY0" fmla="*/ 0 h 2815771"/>
              <a:gd name="connsiteX1" fmla="*/ 899886 w 899886"/>
              <a:gd name="connsiteY1" fmla="*/ 2815771 h 28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886" h="2815771">
                <a:moveTo>
                  <a:pt x="0" y="0"/>
                </a:moveTo>
                <a:lnTo>
                  <a:pt x="899886" y="2815771"/>
                </a:lnTo>
              </a:path>
            </a:pathLst>
          </a:cu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67657" y="3526971"/>
            <a:ext cx="2481943" cy="2873829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465944" y="6110514"/>
            <a:ext cx="147704" cy="15043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827570" y="5103821"/>
            <a:ext cx="162133" cy="15666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xplosion 1 38"/>
          <p:cNvSpPr/>
          <p:nvPr/>
        </p:nvSpPr>
        <p:spPr>
          <a:xfrm>
            <a:off x="4087436" y="5299737"/>
            <a:ext cx="246743" cy="304800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Double flèche horizontale 42"/>
          <p:cNvSpPr/>
          <p:nvPr/>
        </p:nvSpPr>
        <p:spPr>
          <a:xfrm rot="5400000">
            <a:off x="1169233" y="1184223"/>
            <a:ext cx="1484026" cy="614596"/>
          </a:xfrm>
          <a:prstGeom prst="left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Double flèche horizontale 43"/>
          <p:cNvSpPr/>
          <p:nvPr/>
        </p:nvSpPr>
        <p:spPr>
          <a:xfrm rot="10800000">
            <a:off x="5953591" y="1531496"/>
            <a:ext cx="956873" cy="612098"/>
          </a:xfrm>
          <a:prstGeom prst="leftRightArrow">
            <a:avLst>
              <a:gd name="adj1" fmla="val 40204"/>
              <a:gd name="adj2" fmla="val 50000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Arc 67"/>
          <p:cNvSpPr/>
          <p:nvPr/>
        </p:nvSpPr>
        <p:spPr>
          <a:xfrm rot="5184702">
            <a:off x="2833139" y="2578312"/>
            <a:ext cx="2413416" cy="2578308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Arc 68"/>
          <p:cNvSpPr/>
          <p:nvPr/>
        </p:nvSpPr>
        <p:spPr>
          <a:xfrm rot="5184702">
            <a:off x="2640767" y="2490869"/>
            <a:ext cx="2413416" cy="2578308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3492708" y="3597639"/>
            <a:ext cx="599607" cy="23984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7495082" y="389744"/>
            <a:ext cx="14990" cy="6280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0" y="0"/>
            <a:ext cx="746510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/>
              <a:t>CHINE et JAPON : concurrences régionales</a:t>
            </a:r>
          </a:p>
        </p:txBody>
      </p:sp>
    </p:spTree>
    <p:extLst>
      <p:ext uri="{BB962C8B-B14F-4D97-AF65-F5344CB8AC3E}">
        <p14:creationId xmlns:p14="http://schemas.microsoft.com/office/powerpoint/2010/main" val="1313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00080" y="3452736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4)</a:t>
            </a:r>
          </a:p>
        </p:txBody>
      </p:sp>
      <p:sp>
        <p:nvSpPr>
          <p:cNvPr id="3" name="Forme libre 2"/>
          <p:cNvSpPr/>
          <p:nvPr/>
        </p:nvSpPr>
        <p:spPr>
          <a:xfrm>
            <a:off x="310984" y="4553440"/>
            <a:ext cx="202129" cy="385342"/>
          </a:xfrm>
          <a:custGeom>
            <a:avLst/>
            <a:gdLst>
              <a:gd name="connsiteX0" fmla="*/ 0 w 899886"/>
              <a:gd name="connsiteY0" fmla="*/ 0 h 2815771"/>
              <a:gd name="connsiteX1" fmla="*/ 899886 w 899886"/>
              <a:gd name="connsiteY1" fmla="*/ 2815771 h 28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886" h="2815771">
                <a:moveTo>
                  <a:pt x="0" y="0"/>
                </a:moveTo>
                <a:lnTo>
                  <a:pt x="899886" y="2815771"/>
                </a:lnTo>
              </a:path>
            </a:pathLst>
          </a:cu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58282" y="5208601"/>
            <a:ext cx="344774" cy="32978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9862" y="6040796"/>
            <a:ext cx="393194" cy="30706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7242747" y="662064"/>
            <a:ext cx="417227" cy="20736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08860" y="6582372"/>
            <a:ext cx="162133" cy="15666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77610" y="5700304"/>
            <a:ext cx="147704" cy="15043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 rot="18477298">
            <a:off x="7176074" y="1269035"/>
            <a:ext cx="544459" cy="32007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210269" y="1903752"/>
            <a:ext cx="347271" cy="39723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79488" y="4094815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3)</a:t>
            </a:r>
          </a:p>
        </p:txBody>
      </p:sp>
      <p:sp>
        <p:nvSpPr>
          <p:cNvPr id="20" name="Double flèche horizontale 19"/>
          <p:cNvSpPr/>
          <p:nvPr/>
        </p:nvSpPr>
        <p:spPr>
          <a:xfrm rot="5400000">
            <a:off x="7321914" y="4188975"/>
            <a:ext cx="464695" cy="282314"/>
          </a:xfrm>
          <a:prstGeom prst="left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Double flèche horizontale 21"/>
          <p:cNvSpPr/>
          <p:nvPr/>
        </p:nvSpPr>
        <p:spPr>
          <a:xfrm rot="10800000">
            <a:off x="7320508" y="4978298"/>
            <a:ext cx="464695" cy="282314"/>
          </a:xfrm>
          <a:prstGeom prst="left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794480" y="359765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1)</a:t>
            </a:r>
          </a:p>
        </p:txBody>
      </p:sp>
      <p:sp>
        <p:nvSpPr>
          <p:cNvPr id="25" name="Explosion 1 24"/>
          <p:cNvSpPr/>
          <p:nvPr/>
        </p:nvSpPr>
        <p:spPr>
          <a:xfrm>
            <a:off x="243767" y="747962"/>
            <a:ext cx="246743" cy="3048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xplosion 1 26"/>
          <p:cNvSpPr/>
          <p:nvPr/>
        </p:nvSpPr>
        <p:spPr>
          <a:xfrm>
            <a:off x="237462" y="1284870"/>
            <a:ext cx="246743" cy="304800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Explosion 1 28"/>
          <p:cNvSpPr/>
          <p:nvPr/>
        </p:nvSpPr>
        <p:spPr>
          <a:xfrm>
            <a:off x="219974" y="1762058"/>
            <a:ext cx="246743" cy="304800"/>
          </a:xfrm>
          <a:prstGeom prst="irregularSeal1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764498" y="2370944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2)</a:t>
            </a:r>
          </a:p>
        </p:txBody>
      </p:sp>
      <p:sp>
        <p:nvSpPr>
          <p:cNvPr id="32" name="Arc 31"/>
          <p:cNvSpPr/>
          <p:nvPr/>
        </p:nvSpPr>
        <p:spPr>
          <a:xfrm rot="5184702">
            <a:off x="-317401" y="2518997"/>
            <a:ext cx="914017" cy="607434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Arc 33"/>
          <p:cNvSpPr/>
          <p:nvPr/>
        </p:nvSpPr>
        <p:spPr>
          <a:xfrm rot="5184702">
            <a:off x="-239954" y="3106112"/>
            <a:ext cx="914017" cy="607434"/>
          </a:xfrm>
          <a:prstGeom prst="arc">
            <a:avLst>
              <a:gd name="adj1" fmla="val 14940711"/>
              <a:gd name="adj2" fmla="val 0"/>
            </a:avLst>
          </a:prstGeom>
          <a:ln w="285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4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Grand écran</PresentationFormat>
  <Paragraphs>73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Chine et Japon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 et Japon</dc:title>
  <dc:creator>Alain</dc:creator>
  <cp:lastModifiedBy>Alain</cp:lastModifiedBy>
  <cp:revision>1</cp:revision>
  <dcterms:created xsi:type="dcterms:W3CDTF">2015-05-19T16:27:31Z</dcterms:created>
  <dcterms:modified xsi:type="dcterms:W3CDTF">2015-05-19T16:27:49Z</dcterms:modified>
</cp:coreProperties>
</file>