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4" d="100"/>
          <a:sy n="54" d="100"/>
        </p:scale>
        <p:origin x="81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F517-DA52-485F-8DF2-08269E40C56C}" type="datetimeFigureOut">
              <a:rPr lang="fr-FR" smtClean="0"/>
              <a:t>27/05/2015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4110-6341-4201-9623-9D2CC3CFD0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7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F517-DA52-485F-8DF2-08269E40C56C}" type="datetimeFigureOut">
              <a:rPr lang="fr-FR" smtClean="0"/>
              <a:t>27/05/2015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4110-6341-4201-9623-9D2CC3CFD0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46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F517-DA52-485F-8DF2-08269E40C56C}" type="datetimeFigureOut">
              <a:rPr lang="fr-FR" smtClean="0"/>
              <a:t>27/05/2015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4110-6341-4201-9623-9D2CC3CFD0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87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F517-DA52-485F-8DF2-08269E40C56C}" type="datetimeFigureOut">
              <a:rPr lang="fr-FR" smtClean="0"/>
              <a:t>27/05/2015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4110-6341-4201-9623-9D2CC3CFD0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55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F517-DA52-485F-8DF2-08269E40C56C}" type="datetimeFigureOut">
              <a:rPr lang="fr-FR" smtClean="0"/>
              <a:t>27/05/2015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4110-6341-4201-9623-9D2CC3CFD0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02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F517-DA52-485F-8DF2-08269E40C56C}" type="datetimeFigureOut">
              <a:rPr lang="fr-FR" smtClean="0"/>
              <a:t>27/05/2015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4110-6341-4201-9623-9D2CC3CFD0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7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F517-DA52-485F-8DF2-08269E40C56C}" type="datetimeFigureOut">
              <a:rPr lang="fr-FR" smtClean="0"/>
              <a:t>27/05/2015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4110-6341-4201-9623-9D2CC3CFD0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57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F517-DA52-485F-8DF2-08269E40C56C}" type="datetimeFigureOut">
              <a:rPr lang="fr-FR" smtClean="0"/>
              <a:t>27/05/2015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4110-6341-4201-9623-9D2CC3CFD0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01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F517-DA52-485F-8DF2-08269E40C56C}" type="datetimeFigureOut">
              <a:rPr lang="fr-FR" smtClean="0"/>
              <a:t>27/05/2015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4110-6341-4201-9623-9D2CC3CFD0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5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F517-DA52-485F-8DF2-08269E40C56C}" type="datetimeFigureOut">
              <a:rPr lang="fr-FR" smtClean="0"/>
              <a:t>27/05/2015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4110-6341-4201-9623-9D2CC3CFD0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60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F517-DA52-485F-8DF2-08269E40C56C}" type="datetimeFigureOut">
              <a:rPr lang="fr-FR" smtClean="0"/>
              <a:t>27/05/2015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4110-6341-4201-9623-9D2CC3CFD0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90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EF517-DA52-485F-8DF2-08269E40C56C}" type="datetimeFigureOut">
              <a:rPr lang="fr-FR" smtClean="0"/>
              <a:t>27/05/2015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94110-6341-4201-9623-9D2CC3CFD0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53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îles </a:t>
            </a:r>
            <a:r>
              <a:rPr lang="fr-FR" dirty="0" err="1" smtClean="0"/>
              <a:t>Spratley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35106" y="4480579"/>
            <a:ext cx="10183906" cy="165576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Un archipel sous haute tension en mer de Chine orientale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1884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720788" y="2953871"/>
            <a:ext cx="1264023" cy="86061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407894" y="358588"/>
            <a:ext cx="4182035" cy="5177118"/>
          </a:xfrm>
          <a:custGeom>
            <a:avLst/>
            <a:gdLst>
              <a:gd name="connsiteX0" fmla="*/ 0 w 4182035"/>
              <a:gd name="connsiteY0" fmla="*/ 5177118 h 5177118"/>
              <a:gd name="connsiteX1" fmla="*/ 1519517 w 4182035"/>
              <a:gd name="connsiteY1" fmla="*/ 4693024 h 5177118"/>
              <a:gd name="connsiteX2" fmla="*/ 2608729 w 4182035"/>
              <a:gd name="connsiteY2" fmla="*/ 3442447 h 5177118"/>
              <a:gd name="connsiteX3" fmla="*/ 3281082 w 4182035"/>
              <a:gd name="connsiteY3" fmla="*/ 2164977 h 5177118"/>
              <a:gd name="connsiteX4" fmla="*/ 4182035 w 4182035"/>
              <a:gd name="connsiteY4" fmla="*/ 0 h 51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2035" h="5177118">
                <a:moveTo>
                  <a:pt x="0" y="5177118"/>
                </a:moveTo>
                <a:cubicBezTo>
                  <a:pt x="542364" y="5079627"/>
                  <a:pt x="1084729" y="4982136"/>
                  <a:pt x="1519517" y="4693024"/>
                </a:cubicBezTo>
                <a:cubicBezTo>
                  <a:pt x="1954305" y="4403912"/>
                  <a:pt x="2315135" y="3863788"/>
                  <a:pt x="2608729" y="3442447"/>
                </a:cubicBezTo>
                <a:cubicBezTo>
                  <a:pt x="2902323" y="3021106"/>
                  <a:pt x="3018864" y="2738718"/>
                  <a:pt x="3281082" y="2164977"/>
                </a:cubicBezTo>
                <a:cubicBezTo>
                  <a:pt x="3543300" y="1591236"/>
                  <a:pt x="3862667" y="795618"/>
                  <a:pt x="4182035" y="0"/>
                </a:cubicBezTo>
              </a:path>
            </a:pathLst>
          </a:custGeom>
          <a:noFill/>
          <a:ln w="76200">
            <a:solidFill>
              <a:schemeClr val="accent1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26024" cy="177644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236692" y="2147045"/>
            <a:ext cx="1479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accent1"/>
                </a:solidFill>
              </a:rPr>
              <a:t>Mer de Chine méridionale</a:t>
            </a:r>
            <a:endParaRPr lang="fr-FR" i="1" dirty="0">
              <a:solidFill>
                <a:schemeClr val="accent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42330" y="1008528"/>
            <a:ext cx="946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u="sng" dirty="0" smtClean="0">
                <a:solidFill>
                  <a:schemeClr val="bg1">
                    <a:lumMod val="65000"/>
                  </a:schemeClr>
                </a:solidFill>
              </a:rPr>
              <a:t>TAÏWAN</a:t>
            </a:r>
            <a:endParaRPr lang="fr-FR" i="1" u="sng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096435" y="3258670"/>
            <a:ext cx="1351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PHILIPINNES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549588" y="4433046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Brunei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801472" y="5132294"/>
            <a:ext cx="1221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INDONESIE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720788" y="3169024"/>
            <a:ext cx="131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Iles </a:t>
            </a:r>
            <a:r>
              <a:rPr lang="fr-FR" i="1" dirty="0" err="1" smtClean="0"/>
              <a:t>Spratley</a:t>
            </a:r>
            <a:endParaRPr lang="fr-FR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717176" y="406101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MALAISIE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75128" y="2734236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VIET NAM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riangle isocèle 15"/>
          <p:cNvSpPr/>
          <p:nvPr/>
        </p:nvSpPr>
        <p:spPr>
          <a:xfrm>
            <a:off x="3437965" y="3509681"/>
            <a:ext cx="398929" cy="398931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900517" y="1716741"/>
            <a:ext cx="2958353" cy="3052482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2976282" y="909918"/>
            <a:ext cx="632012" cy="127747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1618129" y="2980765"/>
            <a:ext cx="1210235" cy="268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1730187" y="3558988"/>
            <a:ext cx="1178860" cy="582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3124200" y="3706906"/>
            <a:ext cx="228600" cy="1317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3801035" y="3590366"/>
            <a:ext cx="896471" cy="748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9" idx="1"/>
          </p:cNvCxnSpPr>
          <p:nvPr/>
        </p:nvCxnSpPr>
        <p:spPr>
          <a:xfrm flipH="1" flipV="1">
            <a:off x="3926541" y="3393142"/>
            <a:ext cx="1169894" cy="50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3729318" y="1447800"/>
            <a:ext cx="1048870" cy="154641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>
            <a:off x="3473824" y="869576"/>
            <a:ext cx="336176" cy="199016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5634318" y="1873622"/>
            <a:ext cx="1824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6"/>
                </a:solidFill>
              </a:rPr>
              <a:t>ETATS UNIS</a:t>
            </a:r>
            <a:endParaRPr lang="fr-FR" sz="2800" dirty="0">
              <a:solidFill>
                <a:schemeClr val="accent6"/>
              </a:solidFill>
            </a:endParaRPr>
          </a:p>
        </p:txBody>
      </p:sp>
      <p:sp>
        <p:nvSpPr>
          <p:cNvPr id="39" name="Flèche vers le bas 38"/>
          <p:cNvSpPr/>
          <p:nvPr/>
        </p:nvSpPr>
        <p:spPr>
          <a:xfrm rot="4369311">
            <a:off x="4958089" y="1759473"/>
            <a:ext cx="672353" cy="2077127"/>
          </a:xfrm>
          <a:prstGeom prst="downArrow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Hexagone 3"/>
          <p:cNvSpPr/>
          <p:nvPr/>
        </p:nvSpPr>
        <p:spPr>
          <a:xfrm>
            <a:off x="2922493" y="2850776"/>
            <a:ext cx="394447" cy="412377"/>
          </a:xfrm>
          <a:prstGeom prst="hexagon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7548282" y="448236"/>
            <a:ext cx="676835" cy="45271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7404847" y="0"/>
            <a:ext cx="17929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8337178" y="448236"/>
            <a:ext cx="365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Archipel inhabité, objet du contentieux</a:t>
            </a:r>
            <a:endParaRPr lang="fr-FR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404848" y="0"/>
            <a:ext cx="1733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/>
              <a:t>Un lieu convoité</a:t>
            </a:r>
            <a:endParaRPr lang="fr-FR" b="1" u="sng" dirty="0"/>
          </a:p>
        </p:txBody>
      </p:sp>
      <p:sp>
        <p:nvSpPr>
          <p:cNvPr id="32" name="ZoneTexte 31"/>
          <p:cNvSpPr txBox="1"/>
          <p:nvPr/>
        </p:nvSpPr>
        <p:spPr>
          <a:xfrm>
            <a:off x="7400364" y="1026459"/>
            <a:ext cx="1351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PHILIPINNES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8722658" y="923365"/>
            <a:ext cx="3657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Des pays qui revendiquent ces îles pour des raisons de proximité</a:t>
            </a:r>
            <a:endParaRPr lang="fr-FR" sz="1600" dirty="0"/>
          </a:p>
        </p:txBody>
      </p:sp>
      <p:sp>
        <p:nvSpPr>
          <p:cNvPr id="36" name="ZoneTexte 35"/>
          <p:cNvSpPr txBox="1"/>
          <p:nvPr/>
        </p:nvSpPr>
        <p:spPr>
          <a:xfrm>
            <a:off x="7404848" y="1555374"/>
            <a:ext cx="946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u="sng" dirty="0" smtClean="0">
                <a:solidFill>
                  <a:schemeClr val="bg1">
                    <a:lumMod val="65000"/>
                  </a:schemeClr>
                </a:solidFill>
              </a:rPr>
              <a:t>TAÏWAN</a:t>
            </a:r>
            <a:endParaRPr lang="fr-FR" i="1" u="sng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8677836" y="1559858"/>
            <a:ext cx="3657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Des pays qui revendiquent ces îles pour des raisons historiques</a:t>
            </a:r>
            <a:endParaRPr lang="fr-FR" sz="1600" dirty="0"/>
          </a:p>
        </p:txBody>
      </p:sp>
      <p:sp>
        <p:nvSpPr>
          <p:cNvPr id="40" name="ZoneTexte 39"/>
          <p:cNvSpPr txBox="1"/>
          <p:nvPr/>
        </p:nvSpPr>
        <p:spPr>
          <a:xfrm>
            <a:off x="2814918" y="49754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u="sng" dirty="0" smtClean="0">
                <a:solidFill>
                  <a:schemeClr val="bg1">
                    <a:lumMod val="65000"/>
                  </a:schemeClr>
                </a:solidFill>
              </a:rPr>
              <a:t>CHINE</a:t>
            </a:r>
            <a:endParaRPr lang="fr-FR" i="1" u="sng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449671" y="2286000"/>
            <a:ext cx="306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/>
              <a:t>Les raisons de cette convoitise</a:t>
            </a:r>
            <a:endParaRPr lang="fr-FR" b="1" u="sng" dirty="0"/>
          </a:p>
        </p:txBody>
      </p:sp>
      <p:sp>
        <p:nvSpPr>
          <p:cNvPr id="42" name="Triangle isocèle 41"/>
          <p:cNvSpPr/>
          <p:nvPr/>
        </p:nvSpPr>
        <p:spPr>
          <a:xfrm>
            <a:off x="7637930" y="2747681"/>
            <a:ext cx="381000" cy="354107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8534401" y="2716305"/>
            <a:ext cx="365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De grandes réserves en hydrocarbures</a:t>
            </a:r>
            <a:endParaRPr lang="fr-FR" sz="1600" dirty="0"/>
          </a:p>
        </p:txBody>
      </p:sp>
      <p:sp>
        <p:nvSpPr>
          <p:cNvPr id="44" name="Hexagone 43"/>
          <p:cNvSpPr/>
          <p:nvPr/>
        </p:nvSpPr>
        <p:spPr>
          <a:xfrm>
            <a:off x="7646892" y="3254188"/>
            <a:ext cx="394447" cy="412377"/>
          </a:xfrm>
          <a:prstGeom prst="hexagon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8534401" y="3191435"/>
            <a:ext cx="365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De grandes réserves halieutiques</a:t>
            </a:r>
            <a:endParaRPr lang="fr-FR" sz="1600" dirty="0"/>
          </a:p>
        </p:txBody>
      </p:sp>
      <p:sp>
        <p:nvSpPr>
          <p:cNvPr id="24" name="Forme libre 23"/>
          <p:cNvSpPr/>
          <p:nvPr/>
        </p:nvSpPr>
        <p:spPr>
          <a:xfrm>
            <a:off x="7440706" y="3818964"/>
            <a:ext cx="770965" cy="394447"/>
          </a:xfrm>
          <a:custGeom>
            <a:avLst/>
            <a:gdLst>
              <a:gd name="connsiteX0" fmla="*/ 0 w 502024"/>
              <a:gd name="connsiteY0" fmla="*/ 197224 h 230763"/>
              <a:gd name="connsiteX1" fmla="*/ 340659 w 502024"/>
              <a:gd name="connsiteY1" fmla="*/ 215153 h 230763"/>
              <a:gd name="connsiteX2" fmla="*/ 502024 w 502024"/>
              <a:gd name="connsiteY2" fmla="*/ 0 h 23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024" h="230763">
                <a:moveTo>
                  <a:pt x="0" y="197224"/>
                </a:moveTo>
                <a:cubicBezTo>
                  <a:pt x="128494" y="222624"/>
                  <a:pt x="256988" y="248024"/>
                  <a:pt x="340659" y="215153"/>
                </a:cubicBezTo>
                <a:cubicBezTo>
                  <a:pt x="424330" y="182282"/>
                  <a:pt x="463177" y="91141"/>
                  <a:pt x="502024" y="0"/>
                </a:cubicBezTo>
              </a:path>
            </a:pathLst>
          </a:custGeom>
          <a:noFill/>
          <a:ln w="76200">
            <a:solidFill>
              <a:schemeClr val="accent1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8534401" y="3809999"/>
            <a:ext cx="3657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Une zone de passage stratégique sur la grande route maritime mondiale</a:t>
            </a:r>
            <a:endParaRPr lang="fr-FR" sz="1600" dirty="0"/>
          </a:p>
        </p:txBody>
      </p:sp>
      <p:sp>
        <p:nvSpPr>
          <p:cNvPr id="47" name="ZoneTexte 46"/>
          <p:cNvSpPr txBox="1"/>
          <p:nvPr/>
        </p:nvSpPr>
        <p:spPr>
          <a:xfrm>
            <a:off x="7440708" y="4589929"/>
            <a:ext cx="2501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/>
              <a:t>Des tensions croissantes</a:t>
            </a:r>
            <a:endParaRPr lang="fr-FR" b="1" u="sng" dirty="0"/>
          </a:p>
        </p:txBody>
      </p:sp>
      <p:sp>
        <p:nvSpPr>
          <p:cNvPr id="48" name="Flèche vers le bas 47"/>
          <p:cNvSpPr/>
          <p:nvPr/>
        </p:nvSpPr>
        <p:spPr>
          <a:xfrm>
            <a:off x="7700682" y="5114365"/>
            <a:ext cx="457200" cy="551329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7709647" y="5504330"/>
            <a:ext cx="484094" cy="48409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8534401" y="5307106"/>
            <a:ext cx="365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Stratégie d’emprise régionale</a:t>
            </a:r>
            <a:endParaRPr lang="fr-FR" sz="1600" dirty="0"/>
          </a:p>
        </p:txBody>
      </p:sp>
      <p:sp>
        <p:nvSpPr>
          <p:cNvPr id="50" name="Flèche vers le bas 49"/>
          <p:cNvSpPr/>
          <p:nvPr/>
        </p:nvSpPr>
        <p:spPr>
          <a:xfrm rot="4369311">
            <a:off x="7658679" y="5998537"/>
            <a:ext cx="494678" cy="674590"/>
          </a:xfrm>
          <a:prstGeom prst="downArrow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8534401" y="6051177"/>
            <a:ext cx="3657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Opérations militaires de surveillance maritime et aérienne</a:t>
            </a:r>
            <a:endParaRPr lang="fr-FR" sz="1600" dirty="0"/>
          </a:p>
        </p:txBody>
      </p:sp>
      <p:sp>
        <p:nvSpPr>
          <p:cNvPr id="29" name="ZoneTexte 28"/>
          <p:cNvSpPr txBox="1"/>
          <p:nvPr/>
        </p:nvSpPr>
        <p:spPr>
          <a:xfrm>
            <a:off x="1362636" y="6203577"/>
            <a:ext cx="465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/>
              <a:t>Les îles </a:t>
            </a:r>
            <a:r>
              <a:rPr lang="fr-FR" b="1" u="sng" dirty="0" err="1" smtClean="0"/>
              <a:t>Stratley</a:t>
            </a:r>
            <a:r>
              <a:rPr lang="fr-FR" b="1" u="sng" dirty="0" smtClean="0"/>
              <a:t>, petit archipel et grands enjeux</a:t>
            </a:r>
            <a:endParaRPr lang="fr-FR" b="1" u="sng" dirty="0"/>
          </a:p>
        </p:txBody>
      </p:sp>
      <p:sp>
        <p:nvSpPr>
          <p:cNvPr id="52" name="ZoneTexte 51"/>
          <p:cNvSpPr txBox="1"/>
          <p:nvPr/>
        </p:nvSpPr>
        <p:spPr>
          <a:xfrm>
            <a:off x="2595284" y="358588"/>
            <a:ext cx="109677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CHINE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950259" y="950259"/>
            <a:ext cx="215153" cy="215153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0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5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 animBg="1"/>
      <p:bldP spid="18" grpId="0" animBg="1"/>
      <p:bldP spid="19" grpId="0" animBg="1"/>
      <p:bldP spid="38" grpId="0"/>
      <p:bldP spid="39" grpId="0" animBg="1"/>
      <p:bldP spid="4" grpId="0" animBg="1"/>
      <p:bldP spid="28" grpId="0" animBg="1"/>
      <p:bldP spid="20" grpId="0"/>
      <p:bldP spid="22" grpId="0"/>
      <p:bldP spid="32" grpId="0"/>
      <p:bldP spid="34" grpId="0"/>
      <p:bldP spid="36" grpId="0"/>
      <p:bldP spid="37" grpId="0"/>
      <p:bldP spid="40" grpId="0"/>
      <p:bldP spid="41" grpId="0"/>
      <p:bldP spid="42" grpId="0" animBg="1"/>
      <p:bldP spid="43" grpId="0"/>
      <p:bldP spid="44" grpId="0" animBg="1"/>
      <p:bldP spid="45" grpId="0"/>
      <p:bldP spid="24" grpId="0" animBg="1"/>
      <p:bldP spid="46" grpId="0"/>
      <p:bldP spid="47" grpId="0"/>
      <p:bldP spid="48" grpId="0" animBg="1"/>
      <p:bldP spid="26" grpId="0" animBg="1"/>
      <p:bldP spid="49" grpId="0"/>
      <p:bldP spid="50" grpId="0" animBg="1"/>
      <p:bldP spid="51" grpId="0"/>
      <p:bldP spid="5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FF0000"/>
          </a:solidFill>
          <a:prstDash val="soli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109</Words>
  <Application>Microsoft Office PowerPoint</Application>
  <PresentationFormat>Grand écran</PresentationFormat>
  <Paragraphs>27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Les îles Spratley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10</cp:revision>
  <dcterms:created xsi:type="dcterms:W3CDTF">2015-05-27T03:54:44Z</dcterms:created>
  <dcterms:modified xsi:type="dcterms:W3CDTF">2015-05-27T07:57:40Z</dcterms:modified>
</cp:coreProperties>
</file>