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141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659819A0-09EA-419B-A2BC-6FE2A8C80792}" type="datetimeFigureOut">
              <a:rPr lang="fr-FR" smtClean="0"/>
              <a:t>27/09/2015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72426-39EE-44CB-92DD-E85ED12E9EA5}" type="slidenum">
              <a:rPr lang="fr-FR" smtClean="0"/>
              <a:t>‹N°›</a:t>
            </a:fld>
            <a:endParaRPr lang="fr-FR"/>
          </a:p>
        </p:txBody>
      </p:sp>
    </p:spTree>
    <p:extLst>
      <p:ext uri="{BB962C8B-B14F-4D97-AF65-F5344CB8AC3E}">
        <p14:creationId xmlns:p14="http://schemas.microsoft.com/office/powerpoint/2010/main" val="1024898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59819A0-09EA-419B-A2BC-6FE2A8C80792}" type="datetimeFigureOut">
              <a:rPr lang="fr-FR" smtClean="0"/>
              <a:t>27/09/2015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72426-39EE-44CB-92DD-E85ED12E9EA5}" type="slidenum">
              <a:rPr lang="fr-FR" smtClean="0"/>
              <a:t>‹N°›</a:t>
            </a:fld>
            <a:endParaRPr lang="fr-FR"/>
          </a:p>
        </p:txBody>
      </p:sp>
    </p:spTree>
    <p:extLst>
      <p:ext uri="{BB962C8B-B14F-4D97-AF65-F5344CB8AC3E}">
        <p14:creationId xmlns:p14="http://schemas.microsoft.com/office/powerpoint/2010/main" val="2412209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59819A0-09EA-419B-A2BC-6FE2A8C80792}" type="datetimeFigureOut">
              <a:rPr lang="fr-FR" smtClean="0"/>
              <a:t>27/09/2015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72426-39EE-44CB-92DD-E85ED12E9EA5}" type="slidenum">
              <a:rPr lang="fr-FR" smtClean="0"/>
              <a:t>‹N°›</a:t>
            </a:fld>
            <a:endParaRPr lang="fr-FR"/>
          </a:p>
        </p:txBody>
      </p:sp>
    </p:spTree>
    <p:extLst>
      <p:ext uri="{BB962C8B-B14F-4D97-AF65-F5344CB8AC3E}">
        <p14:creationId xmlns:p14="http://schemas.microsoft.com/office/powerpoint/2010/main" val="1597360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59819A0-09EA-419B-A2BC-6FE2A8C80792}" type="datetimeFigureOut">
              <a:rPr lang="fr-FR" smtClean="0"/>
              <a:t>27/09/2015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72426-39EE-44CB-92DD-E85ED12E9EA5}" type="slidenum">
              <a:rPr lang="fr-FR" smtClean="0"/>
              <a:t>‹N°›</a:t>
            </a:fld>
            <a:endParaRPr lang="fr-FR"/>
          </a:p>
        </p:txBody>
      </p:sp>
    </p:spTree>
    <p:extLst>
      <p:ext uri="{BB962C8B-B14F-4D97-AF65-F5344CB8AC3E}">
        <p14:creationId xmlns:p14="http://schemas.microsoft.com/office/powerpoint/2010/main" val="3966174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59819A0-09EA-419B-A2BC-6FE2A8C80792}" type="datetimeFigureOut">
              <a:rPr lang="fr-FR" smtClean="0"/>
              <a:t>27/09/2015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872426-39EE-44CB-92DD-E85ED12E9EA5}" type="slidenum">
              <a:rPr lang="fr-FR" smtClean="0"/>
              <a:t>‹N°›</a:t>
            </a:fld>
            <a:endParaRPr lang="fr-FR"/>
          </a:p>
        </p:txBody>
      </p:sp>
    </p:spTree>
    <p:extLst>
      <p:ext uri="{BB962C8B-B14F-4D97-AF65-F5344CB8AC3E}">
        <p14:creationId xmlns:p14="http://schemas.microsoft.com/office/powerpoint/2010/main" val="1854811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59819A0-09EA-419B-A2BC-6FE2A8C80792}" type="datetimeFigureOut">
              <a:rPr lang="fr-FR" smtClean="0"/>
              <a:t>27/09/2015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872426-39EE-44CB-92DD-E85ED12E9EA5}" type="slidenum">
              <a:rPr lang="fr-FR" smtClean="0"/>
              <a:t>‹N°›</a:t>
            </a:fld>
            <a:endParaRPr lang="fr-FR"/>
          </a:p>
        </p:txBody>
      </p:sp>
    </p:spTree>
    <p:extLst>
      <p:ext uri="{BB962C8B-B14F-4D97-AF65-F5344CB8AC3E}">
        <p14:creationId xmlns:p14="http://schemas.microsoft.com/office/powerpoint/2010/main" val="103778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59819A0-09EA-419B-A2BC-6FE2A8C80792}" type="datetimeFigureOut">
              <a:rPr lang="fr-FR" smtClean="0"/>
              <a:t>27/09/2015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5872426-39EE-44CB-92DD-E85ED12E9EA5}" type="slidenum">
              <a:rPr lang="fr-FR" smtClean="0"/>
              <a:t>‹N°›</a:t>
            </a:fld>
            <a:endParaRPr lang="fr-FR"/>
          </a:p>
        </p:txBody>
      </p:sp>
    </p:spTree>
    <p:extLst>
      <p:ext uri="{BB962C8B-B14F-4D97-AF65-F5344CB8AC3E}">
        <p14:creationId xmlns:p14="http://schemas.microsoft.com/office/powerpoint/2010/main" val="403197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59819A0-09EA-419B-A2BC-6FE2A8C80792}" type="datetimeFigureOut">
              <a:rPr lang="fr-FR" smtClean="0"/>
              <a:t>27/09/2015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5872426-39EE-44CB-92DD-E85ED12E9EA5}" type="slidenum">
              <a:rPr lang="fr-FR" smtClean="0"/>
              <a:t>‹N°›</a:t>
            </a:fld>
            <a:endParaRPr lang="fr-FR"/>
          </a:p>
        </p:txBody>
      </p:sp>
    </p:spTree>
    <p:extLst>
      <p:ext uri="{BB962C8B-B14F-4D97-AF65-F5344CB8AC3E}">
        <p14:creationId xmlns:p14="http://schemas.microsoft.com/office/powerpoint/2010/main" val="231570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9819A0-09EA-419B-A2BC-6FE2A8C80792}" type="datetimeFigureOut">
              <a:rPr lang="fr-FR" smtClean="0"/>
              <a:t>27/09/2015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5872426-39EE-44CB-92DD-E85ED12E9EA5}" type="slidenum">
              <a:rPr lang="fr-FR" smtClean="0"/>
              <a:t>‹N°›</a:t>
            </a:fld>
            <a:endParaRPr lang="fr-FR"/>
          </a:p>
        </p:txBody>
      </p:sp>
    </p:spTree>
    <p:extLst>
      <p:ext uri="{BB962C8B-B14F-4D97-AF65-F5344CB8AC3E}">
        <p14:creationId xmlns:p14="http://schemas.microsoft.com/office/powerpoint/2010/main" val="426914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59819A0-09EA-419B-A2BC-6FE2A8C80792}" type="datetimeFigureOut">
              <a:rPr lang="fr-FR" smtClean="0"/>
              <a:t>27/09/2015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872426-39EE-44CB-92DD-E85ED12E9EA5}" type="slidenum">
              <a:rPr lang="fr-FR" smtClean="0"/>
              <a:t>‹N°›</a:t>
            </a:fld>
            <a:endParaRPr lang="fr-FR"/>
          </a:p>
        </p:txBody>
      </p:sp>
    </p:spTree>
    <p:extLst>
      <p:ext uri="{BB962C8B-B14F-4D97-AF65-F5344CB8AC3E}">
        <p14:creationId xmlns:p14="http://schemas.microsoft.com/office/powerpoint/2010/main" val="391160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59819A0-09EA-419B-A2BC-6FE2A8C80792}" type="datetimeFigureOut">
              <a:rPr lang="fr-FR" smtClean="0"/>
              <a:t>27/09/2015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5872426-39EE-44CB-92DD-E85ED12E9EA5}" type="slidenum">
              <a:rPr lang="fr-FR" smtClean="0"/>
              <a:t>‹N°›</a:t>
            </a:fld>
            <a:endParaRPr lang="fr-FR"/>
          </a:p>
        </p:txBody>
      </p:sp>
    </p:spTree>
    <p:extLst>
      <p:ext uri="{BB962C8B-B14F-4D97-AF65-F5344CB8AC3E}">
        <p14:creationId xmlns:p14="http://schemas.microsoft.com/office/powerpoint/2010/main" val="1714504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819A0-09EA-419B-A2BC-6FE2A8C80792}" type="datetimeFigureOut">
              <a:rPr lang="fr-FR" smtClean="0"/>
              <a:t>27/09/2015</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72426-39EE-44CB-92DD-E85ED12E9EA5}" type="slidenum">
              <a:rPr lang="fr-FR" smtClean="0"/>
              <a:t>‹N°›</a:t>
            </a:fld>
            <a:endParaRPr lang="fr-FR"/>
          </a:p>
        </p:txBody>
      </p:sp>
    </p:spTree>
    <p:extLst>
      <p:ext uri="{BB962C8B-B14F-4D97-AF65-F5344CB8AC3E}">
        <p14:creationId xmlns:p14="http://schemas.microsoft.com/office/powerpoint/2010/main" val="3130111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4800" dirty="0" smtClean="0"/>
              <a:t>Représenter la Grande Guerre </a:t>
            </a:r>
            <a:endParaRPr lang="fr-FR" sz="4800" dirty="0"/>
          </a:p>
        </p:txBody>
      </p:sp>
      <p:sp>
        <p:nvSpPr>
          <p:cNvPr id="3" name="Sous-titre 2"/>
          <p:cNvSpPr>
            <a:spLocks noGrp="1"/>
          </p:cNvSpPr>
          <p:nvPr>
            <p:ph type="subTitle" idx="1"/>
          </p:nvPr>
        </p:nvSpPr>
        <p:spPr>
          <a:xfrm>
            <a:off x="1115704" y="4284426"/>
            <a:ext cx="6858000" cy="1655762"/>
          </a:xfrm>
        </p:spPr>
        <p:txBody>
          <a:bodyPr/>
          <a:lstStyle/>
          <a:p>
            <a:r>
              <a:rPr lang="fr-FR" dirty="0" smtClean="0"/>
              <a:t>Travailler à partir du  hors série  du site « L’histoire par l’image » consacré à la Grande Guerre</a:t>
            </a:r>
            <a:endParaRPr lang="fr-FR" dirty="0"/>
          </a:p>
        </p:txBody>
      </p:sp>
    </p:spTree>
    <p:extLst>
      <p:ext uri="{BB962C8B-B14F-4D97-AF65-F5344CB8AC3E}">
        <p14:creationId xmlns:p14="http://schemas.microsoft.com/office/powerpoint/2010/main" val="1476913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3369452" y="876817"/>
            <a:ext cx="2964656" cy="3964781"/>
          </a:xfrm>
          <a:prstGeom prst="rect">
            <a:avLst/>
          </a:prstGeom>
        </p:spPr>
      </p:pic>
      <p:sp>
        <p:nvSpPr>
          <p:cNvPr id="3" name="ZoneTexte 2"/>
          <p:cNvSpPr txBox="1"/>
          <p:nvPr/>
        </p:nvSpPr>
        <p:spPr>
          <a:xfrm>
            <a:off x="3309582" y="229454"/>
            <a:ext cx="3554243" cy="400110"/>
          </a:xfrm>
          <a:prstGeom prst="rect">
            <a:avLst/>
          </a:prstGeom>
          <a:noFill/>
        </p:spPr>
        <p:txBody>
          <a:bodyPr wrap="none" rtlCol="0">
            <a:spAutoFit/>
          </a:bodyPr>
          <a:lstStyle/>
          <a:p>
            <a:r>
              <a:rPr lang="fr-FR" sz="2000" b="1" dirty="0"/>
              <a:t>La déshumanisation des </a:t>
            </a:r>
            <a:r>
              <a:rPr lang="fr-FR" sz="2000" b="1" dirty="0" smtClean="0"/>
              <a:t>soldats</a:t>
            </a:r>
            <a:endParaRPr lang="fr-FR" sz="2000" b="1" dirty="0"/>
          </a:p>
        </p:txBody>
      </p:sp>
      <p:sp>
        <p:nvSpPr>
          <p:cNvPr id="4" name="ZoneTexte 3"/>
          <p:cNvSpPr txBox="1"/>
          <p:nvPr/>
        </p:nvSpPr>
        <p:spPr>
          <a:xfrm>
            <a:off x="641446" y="284043"/>
            <a:ext cx="1115947" cy="300082"/>
          </a:xfrm>
          <a:prstGeom prst="rect">
            <a:avLst/>
          </a:prstGeom>
          <a:noFill/>
        </p:spPr>
        <p:txBody>
          <a:bodyPr wrap="none" rtlCol="0">
            <a:spAutoFit/>
          </a:bodyPr>
          <a:lstStyle/>
          <a:p>
            <a:r>
              <a:rPr lang="fr-FR" sz="1350" dirty="0">
                <a:solidFill>
                  <a:schemeClr val="bg1">
                    <a:lumMod val="75000"/>
                  </a:schemeClr>
                </a:solidFill>
              </a:rPr>
              <a:t>Titre du sujet</a:t>
            </a:r>
          </a:p>
        </p:txBody>
      </p:sp>
      <p:sp>
        <p:nvSpPr>
          <p:cNvPr id="5" name="ZoneTexte 4"/>
          <p:cNvSpPr txBox="1"/>
          <p:nvPr/>
        </p:nvSpPr>
        <p:spPr>
          <a:xfrm>
            <a:off x="655094" y="2542749"/>
            <a:ext cx="776175" cy="300082"/>
          </a:xfrm>
          <a:prstGeom prst="rect">
            <a:avLst/>
          </a:prstGeom>
          <a:noFill/>
        </p:spPr>
        <p:txBody>
          <a:bodyPr wrap="none" rtlCol="0">
            <a:spAutoFit/>
          </a:bodyPr>
          <a:lstStyle/>
          <a:p>
            <a:r>
              <a:rPr lang="fr-FR" sz="1350" dirty="0">
                <a:solidFill>
                  <a:schemeClr val="bg1">
                    <a:lumMod val="75000"/>
                  </a:schemeClr>
                </a:solidFill>
              </a:rPr>
              <a:t>L’œuvre </a:t>
            </a:r>
          </a:p>
        </p:txBody>
      </p:sp>
      <p:sp>
        <p:nvSpPr>
          <p:cNvPr id="6" name="ZoneTexte 5"/>
          <p:cNvSpPr txBox="1"/>
          <p:nvPr/>
        </p:nvSpPr>
        <p:spPr>
          <a:xfrm>
            <a:off x="4411639" y="5156294"/>
            <a:ext cx="1226618" cy="300082"/>
          </a:xfrm>
          <a:prstGeom prst="rect">
            <a:avLst/>
          </a:prstGeom>
          <a:noFill/>
        </p:spPr>
        <p:txBody>
          <a:bodyPr wrap="none" rtlCol="0">
            <a:spAutoFit/>
          </a:bodyPr>
          <a:lstStyle/>
          <a:p>
            <a:r>
              <a:rPr lang="fr-FR" sz="1350" dirty="0" smtClean="0">
                <a:solidFill>
                  <a:schemeClr val="accent5"/>
                </a:solidFill>
              </a:rPr>
              <a:t>« LA GUERRE »</a:t>
            </a:r>
            <a:endParaRPr lang="fr-FR" sz="1350" dirty="0">
              <a:solidFill>
                <a:schemeClr val="accent5"/>
              </a:solidFill>
            </a:endParaRPr>
          </a:p>
        </p:txBody>
      </p:sp>
      <p:sp>
        <p:nvSpPr>
          <p:cNvPr id="7" name="ZoneTexte 6"/>
          <p:cNvSpPr txBox="1"/>
          <p:nvPr/>
        </p:nvSpPr>
        <p:spPr>
          <a:xfrm>
            <a:off x="602778" y="5179042"/>
            <a:ext cx="1339341" cy="300082"/>
          </a:xfrm>
          <a:prstGeom prst="rect">
            <a:avLst/>
          </a:prstGeom>
          <a:noFill/>
        </p:spPr>
        <p:txBody>
          <a:bodyPr wrap="none" rtlCol="0">
            <a:spAutoFit/>
          </a:bodyPr>
          <a:lstStyle/>
          <a:p>
            <a:r>
              <a:rPr lang="fr-FR" sz="1350" dirty="0" smtClean="0">
                <a:solidFill>
                  <a:schemeClr val="bg1">
                    <a:lumMod val="75000"/>
                  </a:schemeClr>
                </a:solidFill>
              </a:rPr>
              <a:t>Titre de l’œuvre </a:t>
            </a:r>
            <a:endParaRPr lang="fr-FR" sz="1350" dirty="0">
              <a:solidFill>
                <a:schemeClr val="bg1">
                  <a:lumMod val="75000"/>
                </a:schemeClr>
              </a:solidFill>
            </a:endParaRPr>
          </a:p>
        </p:txBody>
      </p:sp>
      <p:sp>
        <p:nvSpPr>
          <p:cNvPr id="8" name="ZoneTexte 7"/>
          <p:cNvSpPr txBox="1"/>
          <p:nvPr/>
        </p:nvSpPr>
        <p:spPr>
          <a:xfrm>
            <a:off x="605053" y="5740874"/>
            <a:ext cx="1301638" cy="300082"/>
          </a:xfrm>
          <a:prstGeom prst="rect">
            <a:avLst/>
          </a:prstGeom>
          <a:noFill/>
        </p:spPr>
        <p:txBody>
          <a:bodyPr wrap="none" rtlCol="0">
            <a:spAutoFit/>
          </a:bodyPr>
          <a:lstStyle/>
          <a:p>
            <a:r>
              <a:rPr lang="fr-FR" sz="1350" dirty="0" smtClean="0">
                <a:solidFill>
                  <a:schemeClr val="bg1">
                    <a:lumMod val="75000"/>
                  </a:schemeClr>
                </a:solidFill>
              </a:rPr>
              <a:t>Nom de l’artiste</a:t>
            </a:r>
            <a:endParaRPr lang="fr-FR" sz="1350" dirty="0">
              <a:solidFill>
                <a:schemeClr val="bg1">
                  <a:lumMod val="75000"/>
                </a:schemeClr>
              </a:solidFill>
            </a:endParaRPr>
          </a:p>
        </p:txBody>
      </p:sp>
      <p:sp>
        <p:nvSpPr>
          <p:cNvPr id="9" name="ZoneTexte 8"/>
          <p:cNvSpPr txBox="1"/>
          <p:nvPr/>
        </p:nvSpPr>
        <p:spPr>
          <a:xfrm>
            <a:off x="4318379" y="5704479"/>
            <a:ext cx="1499706" cy="300082"/>
          </a:xfrm>
          <a:prstGeom prst="rect">
            <a:avLst/>
          </a:prstGeom>
          <a:noFill/>
        </p:spPr>
        <p:txBody>
          <a:bodyPr wrap="none" rtlCol="0">
            <a:spAutoFit/>
          </a:bodyPr>
          <a:lstStyle/>
          <a:p>
            <a:r>
              <a:rPr lang="fr-FR" sz="1350" dirty="0" smtClean="0">
                <a:solidFill>
                  <a:schemeClr val="accent5"/>
                </a:solidFill>
              </a:rPr>
              <a:t>Marcel GROMAIRE</a:t>
            </a:r>
            <a:endParaRPr lang="fr-FR" sz="1350" dirty="0">
              <a:solidFill>
                <a:schemeClr val="accent5"/>
              </a:solidFill>
            </a:endParaRPr>
          </a:p>
        </p:txBody>
      </p:sp>
      <p:cxnSp>
        <p:nvCxnSpPr>
          <p:cNvPr id="11" name="Connecteur droit avec flèche 10"/>
          <p:cNvCxnSpPr/>
          <p:nvPr/>
        </p:nvCxnSpPr>
        <p:spPr>
          <a:xfrm>
            <a:off x="1978925" y="450376"/>
            <a:ext cx="10235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1610436" y="2702257"/>
            <a:ext cx="14330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V="1">
            <a:off x="2074459" y="5363570"/>
            <a:ext cx="2060813" cy="136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2088107" y="5909481"/>
            <a:ext cx="19379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ZoneTexte 18"/>
          <p:cNvSpPr txBox="1"/>
          <p:nvPr/>
        </p:nvSpPr>
        <p:spPr>
          <a:xfrm>
            <a:off x="593679" y="6275411"/>
            <a:ext cx="1302921" cy="300082"/>
          </a:xfrm>
          <a:prstGeom prst="rect">
            <a:avLst/>
          </a:prstGeom>
          <a:noFill/>
        </p:spPr>
        <p:txBody>
          <a:bodyPr wrap="none" rtlCol="0">
            <a:spAutoFit/>
          </a:bodyPr>
          <a:lstStyle/>
          <a:p>
            <a:r>
              <a:rPr lang="fr-FR" sz="1350" dirty="0" smtClean="0">
                <a:solidFill>
                  <a:schemeClr val="bg1">
                    <a:lumMod val="75000"/>
                  </a:schemeClr>
                </a:solidFill>
              </a:rPr>
              <a:t>Date de l’œuvre</a:t>
            </a:r>
          </a:p>
        </p:txBody>
      </p:sp>
      <p:cxnSp>
        <p:nvCxnSpPr>
          <p:cNvPr id="20" name="Connecteur droit avec flèche 19"/>
          <p:cNvCxnSpPr/>
          <p:nvPr/>
        </p:nvCxnSpPr>
        <p:spPr>
          <a:xfrm>
            <a:off x="2144973" y="6457666"/>
            <a:ext cx="19379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ZoneTexte 20"/>
          <p:cNvSpPr txBox="1"/>
          <p:nvPr/>
        </p:nvSpPr>
        <p:spPr>
          <a:xfrm>
            <a:off x="4421874" y="6196084"/>
            <a:ext cx="652743" cy="369332"/>
          </a:xfrm>
          <a:prstGeom prst="rect">
            <a:avLst/>
          </a:prstGeom>
          <a:noFill/>
        </p:spPr>
        <p:txBody>
          <a:bodyPr wrap="none" rtlCol="0">
            <a:spAutoFit/>
          </a:bodyPr>
          <a:lstStyle/>
          <a:p>
            <a:r>
              <a:rPr lang="fr-FR" dirty="0" smtClean="0">
                <a:solidFill>
                  <a:schemeClr val="accent5"/>
                </a:solidFill>
              </a:rPr>
              <a:t>1925</a:t>
            </a:r>
            <a:endParaRPr lang="fr-FR" dirty="0">
              <a:solidFill>
                <a:schemeClr val="accent5"/>
              </a:solidFill>
            </a:endParaRPr>
          </a:p>
        </p:txBody>
      </p:sp>
    </p:spTree>
    <p:extLst>
      <p:ext uri="{BB962C8B-B14F-4D97-AF65-F5344CB8AC3E}">
        <p14:creationId xmlns:p14="http://schemas.microsoft.com/office/powerpoint/2010/main" val="297418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9"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2835" y="2253188"/>
            <a:ext cx="3314349" cy="3754874"/>
          </a:xfrm>
          <a:prstGeom prst="rect">
            <a:avLst/>
          </a:prstGeom>
          <a:noFill/>
        </p:spPr>
        <p:txBody>
          <a:bodyPr wrap="square" rtlCol="0">
            <a:spAutoFit/>
          </a:bodyPr>
          <a:lstStyle/>
          <a:p>
            <a:r>
              <a:rPr lang="fr-FR" sz="1400" i="1" dirty="0">
                <a:solidFill>
                  <a:schemeClr val="bg1">
                    <a:lumMod val="65000"/>
                  </a:schemeClr>
                </a:solidFill>
              </a:rPr>
              <a:t>Pendant les hostilités de 1914 à 1918, dans tous les pays belligérants, les peintres, comme la grande majorité des artistes et des intellectuels, mobilisés ou non, participent avec sincérité à la culture de guerre en produisant des œuvres plus ou moins patriotiques. Mais compte tenu de l’extrême brutalité du conflit, et surtout de sa durée conduisant à de cruelles désillusions, certains de ces peintres tentent de représenter ce qu’ils perçoivent de la réalité en modifiant leur style pictural. La guerre moderne doit apparaître de manière moderne. Au milieu des années vingt les mouvements de remémoration et de célébration sont au cœur des préoccupations des </a:t>
            </a:r>
            <a:r>
              <a:rPr lang="fr-FR" sz="1400" i="1" dirty="0" smtClean="0">
                <a:solidFill>
                  <a:schemeClr val="bg1">
                    <a:lumMod val="65000"/>
                  </a:schemeClr>
                </a:solidFill>
              </a:rPr>
              <a:t>artistes</a:t>
            </a:r>
            <a:endParaRPr lang="fr-FR" sz="1400" i="1" dirty="0">
              <a:solidFill>
                <a:schemeClr val="bg1">
                  <a:lumMod val="65000"/>
                </a:schemeClr>
              </a:solidFill>
            </a:endParaRPr>
          </a:p>
        </p:txBody>
      </p:sp>
      <p:sp>
        <p:nvSpPr>
          <p:cNvPr id="3" name="ZoneTexte 2"/>
          <p:cNvSpPr txBox="1"/>
          <p:nvPr/>
        </p:nvSpPr>
        <p:spPr>
          <a:xfrm>
            <a:off x="3419606" y="237994"/>
            <a:ext cx="2565446" cy="369332"/>
          </a:xfrm>
          <a:prstGeom prst="rect">
            <a:avLst/>
          </a:prstGeom>
          <a:noFill/>
        </p:spPr>
        <p:txBody>
          <a:bodyPr wrap="none" rtlCol="0">
            <a:spAutoFit/>
          </a:bodyPr>
          <a:lstStyle/>
          <a:p>
            <a:r>
              <a:rPr lang="fr-FR" b="1" dirty="0" smtClean="0"/>
              <a:t>A) Le contexte historique</a:t>
            </a:r>
            <a:endParaRPr lang="fr-FR" b="1" dirty="0"/>
          </a:p>
        </p:txBody>
      </p:sp>
      <p:sp>
        <p:nvSpPr>
          <p:cNvPr id="4" name="ZoneTexte 3"/>
          <p:cNvSpPr txBox="1"/>
          <p:nvPr/>
        </p:nvSpPr>
        <p:spPr>
          <a:xfrm>
            <a:off x="651354" y="914400"/>
            <a:ext cx="1796902" cy="369332"/>
          </a:xfrm>
          <a:prstGeom prst="rect">
            <a:avLst/>
          </a:prstGeom>
          <a:noFill/>
        </p:spPr>
        <p:txBody>
          <a:bodyPr wrap="none" rtlCol="0">
            <a:spAutoFit/>
          </a:bodyPr>
          <a:lstStyle/>
          <a:p>
            <a:r>
              <a:rPr lang="fr-FR" dirty="0" smtClean="0">
                <a:solidFill>
                  <a:schemeClr val="bg1">
                    <a:lumMod val="65000"/>
                  </a:schemeClr>
                </a:solidFill>
              </a:rPr>
              <a:t>Le texte d’origine</a:t>
            </a:r>
            <a:endParaRPr lang="fr-FR" dirty="0">
              <a:solidFill>
                <a:schemeClr val="bg1">
                  <a:lumMod val="65000"/>
                </a:schemeClr>
              </a:solidFill>
            </a:endParaRPr>
          </a:p>
        </p:txBody>
      </p:sp>
      <p:sp>
        <p:nvSpPr>
          <p:cNvPr id="5" name="ZoneTexte 4"/>
          <p:cNvSpPr txBox="1"/>
          <p:nvPr/>
        </p:nvSpPr>
        <p:spPr>
          <a:xfrm>
            <a:off x="3960313" y="866384"/>
            <a:ext cx="2590800" cy="923330"/>
          </a:xfrm>
          <a:prstGeom prst="rect">
            <a:avLst/>
          </a:prstGeom>
          <a:noFill/>
        </p:spPr>
        <p:txBody>
          <a:bodyPr wrap="square" rtlCol="0">
            <a:spAutoFit/>
          </a:bodyPr>
          <a:lstStyle/>
          <a:p>
            <a:pPr algn="ctr"/>
            <a:r>
              <a:rPr lang="fr-FR" b="1" dirty="0" smtClean="0"/>
              <a:t>Le texte remanié (sélection et mise en valeur de l’essentiel)</a:t>
            </a:r>
            <a:endParaRPr lang="fr-FR" b="1" dirty="0"/>
          </a:p>
        </p:txBody>
      </p:sp>
      <p:sp>
        <p:nvSpPr>
          <p:cNvPr id="6" name="ZoneTexte 5"/>
          <p:cNvSpPr txBox="1"/>
          <p:nvPr/>
        </p:nvSpPr>
        <p:spPr>
          <a:xfrm>
            <a:off x="3627157" y="2167593"/>
            <a:ext cx="3314349" cy="2462213"/>
          </a:xfrm>
          <a:prstGeom prst="rect">
            <a:avLst/>
          </a:prstGeom>
          <a:noFill/>
        </p:spPr>
        <p:txBody>
          <a:bodyPr wrap="square" rtlCol="0">
            <a:spAutoFit/>
          </a:bodyPr>
          <a:lstStyle/>
          <a:p>
            <a:pPr marL="285750" indent="-285750">
              <a:buFont typeface="Arial" panose="020B0604020202020204" pitchFamily="34" charset="0"/>
              <a:buChar char="•"/>
            </a:pPr>
            <a:r>
              <a:rPr lang="fr-FR" sz="1400" i="1" dirty="0"/>
              <a:t>B</a:t>
            </a:r>
            <a:r>
              <a:rPr lang="fr-FR" sz="1400" i="1" dirty="0" smtClean="0"/>
              <a:t>rutalité et </a:t>
            </a:r>
            <a:r>
              <a:rPr lang="fr-FR" sz="1400" i="1" dirty="0" smtClean="0"/>
              <a:t>durée du </a:t>
            </a:r>
            <a:r>
              <a:rPr lang="fr-FR" sz="1400" i="1" smtClean="0"/>
              <a:t>conflit </a:t>
            </a:r>
            <a:r>
              <a:rPr lang="fr-FR" sz="1400" i="1" smtClean="0"/>
              <a:t>-&gt; </a:t>
            </a:r>
            <a:r>
              <a:rPr lang="fr-FR" sz="1400" i="1" dirty="0" smtClean="0"/>
              <a:t>désillusions</a:t>
            </a:r>
          </a:p>
          <a:p>
            <a:pPr marL="285750" indent="-285750">
              <a:buFont typeface="Arial" panose="020B0604020202020204" pitchFamily="34" charset="0"/>
              <a:buChar char="•"/>
            </a:pPr>
            <a:r>
              <a:rPr lang="fr-FR" sz="1400" i="1" dirty="0" smtClean="0"/>
              <a:t>Des  peintres </a:t>
            </a:r>
            <a:r>
              <a:rPr lang="fr-FR" sz="1400" i="1" dirty="0"/>
              <a:t>tentent de représenter ce qu’ils perçoivent de la réalité en </a:t>
            </a:r>
            <a:r>
              <a:rPr lang="fr-FR" sz="1400" b="1" i="1" dirty="0"/>
              <a:t>modifiant leur style pictural</a:t>
            </a:r>
            <a:r>
              <a:rPr lang="fr-FR" sz="1400" i="1" dirty="0"/>
              <a:t>. </a:t>
            </a:r>
            <a:endParaRPr lang="fr-FR" sz="1400" i="1" dirty="0" smtClean="0"/>
          </a:p>
          <a:p>
            <a:pPr marL="285750" indent="-285750">
              <a:buFont typeface="Arial" panose="020B0604020202020204" pitchFamily="34" charset="0"/>
              <a:buChar char="•"/>
            </a:pPr>
            <a:r>
              <a:rPr lang="fr-FR" sz="1400" b="1" i="1" dirty="0" smtClean="0">
                <a:solidFill>
                  <a:srgbClr val="FF0000"/>
                </a:solidFill>
              </a:rPr>
              <a:t>La </a:t>
            </a:r>
            <a:r>
              <a:rPr lang="fr-FR" sz="1400" b="1" i="1" dirty="0">
                <a:solidFill>
                  <a:srgbClr val="FF0000"/>
                </a:solidFill>
              </a:rPr>
              <a:t>guerre moderne doit apparaître de manière moderne. </a:t>
            </a:r>
            <a:endParaRPr lang="fr-FR" sz="1400" b="1" i="1" dirty="0" smtClean="0">
              <a:solidFill>
                <a:srgbClr val="FF0000"/>
              </a:solidFill>
            </a:endParaRPr>
          </a:p>
          <a:p>
            <a:pPr marL="285750" indent="-285750">
              <a:buFont typeface="Arial" panose="020B0604020202020204" pitchFamily="34" charset="0"/>
              <a:buChar char="•"/>
            </a:pPr>
            <a:r>
              <a:rPr lang="fr-FR" sz="1400" b="1" i="1" dirty="0" smtClean="0"/>
              <a:t>Au </a:t>
            </a:r>
            <a:r>
              <a:rPr lang="fr-FR" sz="1400" b="1" i="1" dirty="0"/>
              <a:t>milieu des années vingt</a:t>
            </a:r>
            <a:r>
              <a:rPr lang="fr-FR" sz="1400" i="1" dirty="0"/>
              <a:t> les mouvements de </a:t>
            </a:r>
            <a:r>
              <a:rPr lang="fr-FR" sz="1400" b="1" i="1" dirty="0"/>
              <a:t>remémoration</a:t>
            </a:r>
            <a:r>
              <a:rPr lang="fr-FR" sz="1400" i="1" dirty="0"/>
              <a:t> et de </a:t>
            </a:r>
            <a:r>
              <a:rPr lang="fr-FR" sz="1400" b="1" i="1" dirty="0"/>
              <a:t>célébration</a:t>
            </a:r>
            <a:r>
              <a:rPr lang="fr-FR" sz="1400" i="1" dirty="0"/>
              <a:t> sont au cœur des préoccupations des </a:t>
            </a:r>
            <a:r>
              <a:rPr lang="fr-FR" sz="1400" i="1" dirty="0" smtClean="0"/>
              <a:t>artistes</a:t>
            </a:r>
            <a:endParaRPr lang="fr-FR" sz="1400" i="1" dirty="0"/>
          </a:p>
        </p:txBody>
      </p:sp>
      <p:cxnSp>
        <p:nvCxnSpPr>
          <p:cNvPr id="8" name="Connecteur droit 7"/>
          <p:cNvCxnSpPr/>
          <p:nvPr/>
        </p:nvCxnSpPr>
        <p:spPr>
          <a:xfrm flipH="1">
            <a:off x="3519815" y="2054269"/>
            <a:ext cx="12526" cy="39832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flipH="1">
            <a:off x="6866351" y="2118987"/>
            <a:ext cx="12526" cy="3983276"/>
          </a:xfrm>
          <a:prstGeom prst="line">
            <a:avLst/>
          </a:prstGeom>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6901841" y="2116899"/>
            <a:ext cx="2154477" cy="2554545"/>
          </a:xfrm>
          <a:prstGeom prst="rect">
            <a:avLst/>
          </a:prstGeom>
          <a:noFill/>
        </p:spPr>
        <p:txBody>
          <a:bodyPr wrap="square" rtlCol="0">
            <a:spAutoFit/>
          </a:bodyPr>
          <a:lstStyle/>
          <a:p>
            <a:r>
              <a:rPr lang="fr-FR" sz="1600" dirty="0" smtClean="0"/>
              <a:t>-     Simplification</a:t>
            </a:r>
          </a:p>
          <a:p>
            <a:r>
              <a:rPr lang="fr-FR" sz="1600" dirty="0" smtClean="0"/>
              <a:t>-     Enumération</a:t>
            </a:r>
          </a:p>
          <a:p>
            <a:pPr marL="285750" indent="-285750">
              <a:buFontTx/>
              <a:buChar char="-"/>
            </a:pPr>
            <a:r>
              <a:rPr lang="fr-FR" sz="1600" dirty="0" smtClean="0"/>
              <a:t>Choix d’une idée maîtresse (en rouge)</a:t>
            </a:r>
          </a:p>
          <a:p>
            <a:pPr marL="285750" indent="-285750">
              <a:buFontTx/>
              <a:buChar char="-"/>
            </a:pPr>
            <a:r>
              <a:rPr lang="fr-FR" sz="1600" dirty="0" smtClean="0"/>
              <a:t>Mise en valeur des informations essentielles (caractère gras)</a:t>
            </a:r>
          </a:p>
          <a:p>
            <a:pPr marL="285750" indent="-285750">
              <a:buFontTx/>
              <a:buChar char="-"/>
            </a:pPr>
            <a:endParaRPr lang="fr-FR" sz="1600" dirty="0"/>
          </a:p>
        </p:txBody>
      </p:sp>
      <p:sp>
        <p:nvSpPr>
          <p:cNvPr id="12" name="ZoneTexte 11"/>
          <p:cNvSpPr txBox="1"/>
          <p:nvPr/>
        </p:nvSpPr>
        <p:spPr>
          <a:xfrm>
            <a:off x="7377830" y="977030"/>
            <a:ext cx="1149482" cy="369332"/>
          </a:xfrm>
          <a:prstGeom prst="rect">
            <a:avLst/>
          </a:prstGeom>
          <a:noFill/>
        </p:spPr>
        <p:txBody>
          <a:bodyPr wrap="none" rtlCol="0">
            <a:spAutoFit/>
          </a:bodyPr>
          <a:lstStyle/>
          <a:p>
            <a:r>
              <a:rPr lang="fr-FR" dirty="0" smtClean="0"/>
              <a:t>Démarche</a:t>
            </a:r>
            <a:endParaRPr lang="fr-FR" dirty="0"/>
          </a:p>
        </p:txBody>
      </p:sp>
    </p:spTree>
    <p:extLst>
      <p:ext uri="{BB962C8B-B14F-4D97-AF65-F5344CB8AC3E}">
        <p14:creationId xmlns:p14="http://schemas.microsoft.com/office/powerpoint/2010/main" val="13313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build="p"/>
      <p:bldP spid="6" grpId="0" build="p"/>
      <p:bldP spid="11" grpId="0" build="p"/>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87841" y="764082"/>
            <a:ext cx="3757857" cy="5025568"/>
          </a:xfrm>
          <a:prstGeom prst="rect">
            <a:avLst/>
          </a:prstGeom>
        </p:spPr>
      </p:pic>
      <p:sp>
        <p:nvSpPr>
          <p:cNvPr id="3" name="ZoneTexte 2"/>
          <p:cNvSpPr txBox="1"/>
          <p:nvPr/>
        </p:nvSpPr>
        <p:spPr>
          <a:xfrm>
            <a:off x="4212493" y="808355"/>
            <a:ext cx="4368800" cy="523220"/>
          </a:xfrm>
          <a:prstGeom prst="rect">
            <a:avLst/>
          </a:prstGeom>
          <a:noFill/>
        </p:spPr>
        <p:txBody>
          <a:bodyPr wrap="square" rtlCol="0">
            <a:spAutoFit/>
          </a:bodyPr>
          <a:lstStyle/>
          <a:p>
            <a:r>
              <a:rPr lang="fr-FR" sz="1400" dirty="0"/>
              <a:t>C</a:t>
            </a:r>
            <a:r>
              <a:rPr lang="fr-FR" sz="1400" dirty="0" smtClean="0"/>
              <a:t>inq </a:t>
            </a:r>
            <a:r>
              <a:rPr lang="fr-FR" sz="1400" dirty="0"/>
              <a:t>soldats casqués, engoncés dans des manteaux-cuirasses, dans une </a:t>
            </a:r>
            <a:r>
              <a:rPr lang="fr-FR" sz="1400" dirty="0" smtClean="0"/>
              <a:t>tranchée</a:t>
            </a:r>
            <a:endParaRPr lang="fr-FR" sz="1400" dirty="0"/>
          </a:p>
        </p:txBody>
      </p:sp>
      <p:sp>
        <p:nvSpPr>
          <p:cNvPr id="5" name="ZoneTexte 4"/>
          <p:cNvSpPr txBox="1"/>
          <p:nvPr/>
        </p:nvSpPr>
        <p:spPr>
          <a:xfrm>
            <a:off x="4206241" y="1382151"/>
            <a:ext cx="4208585" cy="307777"/>
          </a:xfrm>
          <a:prstGeom prst="rect">
            <a:avLst/>
          </a:prstGeom>
          <a:noFill/>
        </p:spPr>
        <p:txBody>
          <a:bodyPr wrap="square" rtlCol="0">
            <a:spAutoFit/>
          </a:bodyPr>
          <a:lstStyle/>
          <a:p>
            <a:r>
              <a:rPr lang="fr-FR" sz="1400" dirty="0"/>
              <a:t>T</a:t>
            </a:r>
            <a:r>
              <a:rPr lang="fr-FR" sz="1400" dirty="0" smtClean="0"/>
              <a:t>rois attendent l’assaut éventuel </a:t>
            </a:r>
            <a:endParaRPr lang="fr-FR" sz="1400" dirty="0"/>
          </a:p>
        </p:txBody>
      </p:sp>
      <p:sp>
        <p:nvSpPr>
          <p:cNvPr id="6" name="ZoneTexte 5"/>
          <p:cNvSpPr txBox="1"/>
          <p:nvPr/>
        </p:nvSpPr>
        <p:spPr>
          <a:xfrm>
            <a:off x="4217963" y="1739705"/>
            <a:ext cx="4314093" cy="523220"/>
          </a:xfrm>
          <a:prstGeom prst="rect">
            <a:avLst/>
          </a:prstGeom>
          <a:noFill/>
        </p:spPr>
        <p:txBody>
          <a:bodyPr wrap="square" rtlCol="0">
            <a:spAutoFit/>
          </a:bodyPr>
          <a:lstStyle/>
          <a:p>
            <a:r>
              <a:rPr lang="fr-FR" sz="1400" dirty="0"/>
              <a:t>L</a:t>
            </a:r>
            <a:r>
              <a:rPr lang="fr-FR" sz="1400" dirty="0" smtClean="0"/>
              <a:t>es deux autres, observent le no man’s land par la fente d’une plaque d’acier</a:t>
            </a:r>
            <a:endParaRPr lang="fr-FR" sz="1400" dirty="0"/>
          </a:p>
        </p:txBody>
      </p:sp>
      <p:sp>
        <p:nvSpPr>
          <p:cNvPr id="7" name="ZoneTexte 6"/>
          <p:cNvSpPr txBox="1"/>
          <p:nvPr/>
        </p:nvSpPr>
        <p:spPr>
          <a:xfrm>
            <a:off x="4240237" y="2815882"/>
            <a:ext cx="3669323" cy="954107"/>
          </a:xfrm>
          <a:prstGeom prst="rect">
            <a:avLst/>
          </a:prstGeom>
          <a:noFill/>
        </p:spPr>
        <p:txBody>
          <a:bodyPr wrap="square" rtlCol="0">
            <a:spAutoFit/>
          </a:bodyPr>
          <a:lstStyle/>
          <a:p>
            <a:r>
              <a:rPr lang="fr-FR" sz="1400" dirty="0" smtClean="0"/>
              <a:t>Les soldats apparaissent comme figés, se confondant presque avec le paysage (seule la couleur bleu horizon de leur uniforme les distingue de la paroi de la tranchée)</a:t>
            </a:r>
            <a:endParaRPr lang="fr-FR" sz="1400" dirty="0"/>
          </a:p>
        </p:txBody>
      </p:sp>
      <p:sp>
        <p:nvSpPr>
          <p:cNvPr id="8" name="ZoneTexte 7"/>
          <p:cNvSpPr txBox="1"/>
          <p:nvPr/>
        </p:nvSpPr>
        <p:spPr>
          <a:xfrm>
            <a:off x="150607" y="6056556"/>
            <a:ext cx="8892897" cy="523220"/>
          </a:xfrm>
          <a:prstGeom prst="rect">
            <a:avLst/>
          </a:prstGeom>
          <a:noFill/>
        </p:spPr>
        <p:txBody>
          <a:bodyPr wrap="square" rtlCol="0">
            <a:spAutoFit/>
          </a:bodyPr>
          <a:lstStyle/>
          <a:p>
            <a:r>
              <a:rPr lang="fr-FR" sz="1400" dirty="0" smtClean="0"/>
              <a:t>Avec des moyens plastiques proches du cubisme, l’</a:t>
            </a:r>
            <a:r>
              <a:rPr lang="fr-FR" sz="1400" dirty="0" err="1" smtClean="0"/>
              <a:t>oeuvre</a:t>
            </a:r>
            <a:r>
              <a:rPr lang="fr-FR" sz="1400" dirty="0" smtClean="0"/>
              <a:t> symbolise </a:t>
            </a:r>
            <a:r>
              <a:rPr lang="fr-FR" sz="1400" b="1" dirty="0" smtClean="0"/>
              <a:t>la lutte armée à l’échelle industrielle </a:t>
            </a:r>
            <a:r>
              <a:rPr lang="fr-FR" sz="1400" dirty="0" smtClean="0"/>
              <a:t>accomplie par des </a:t>
            </a:r>
            <a:r>
              <a:rPr lang="fr-FR" sz="1400" b="1" dirty="0" err="1" smtClean="0"/>
              <a:t>hommes-robots</a:t>
            </a:r>
            <a:r>
              <a:rPr lang="fr-FR" sz="1400" b="1" dirty="0" smtClean="0"/>
              <a:t>.</a:t>
            </a:r>
            <a:endParaRPr lang="fr-FR" sz="1400" b="1" dirty="0"/>
          </a:p>
        </p:txBody>
      </p:sp>
      <p:sp>
        <p:nvSpPr>
          <p:cNvPr id="9" name="ZoneTexte 8"/>
          <p:cNvSpPr txBox="1"/>
          <p:nvPr/>
        </p:nvSpPr>
        <p:spPr>
          <a:xfrm>
            <a:off x="4246582" y="3969572"/>
            <a:ext cx="3283771" cy="738664"/>
          </a:xfrm>
          <a:prstGeom prst="rect">
            <a:avLst/>
          </a:prstGeom>
          <a:noFill/>
        </p:spPr>
        <p:txBody>
          <a:bodyPr wrap="square" rtlCol="0">
            <a:spAutoFit/>
          </a:bodyPr>
          <a:lstStyle/>
          <a:p>
            <a:r>
              <a:rPr lang="fr-FR" sz="1400" dirty="0" smtClean="0"/>
              <a:t>Ils ressemblent à des blocs de pierre, des statues colossales aux formes arrondies (les équipements) et abruptes. </a:t>
            </a:r>
          </a:p>
        </p:txBody>
      </p:sp>
      <p:sp>
        <p:nvSpPr>
          <p:cNvPr id="10" name="ZoneTexte 9"/>
          <p:cNvSpPr txBox="1"/>
          <p:nvPr/>
        </p:nvSpPr>
        <p:spPr>
          <a:xfrm>
            <a:off x="4259201" y="4938588"/>
            <a:ext cx="3927485" cy="307777"/>
          </a:xfrm>
          <a:prstGeom prst="rect">
            <a:avLst/>
          </a:prstGeom>
          <a:noFill/>
        </p:spPr>
        <p:txBody>
          <a:bodyPr wrap="none" rtlCol="0">
            <a:spAutoFit/>
          </a:bodyPr>
          <a:lstStyle/>
          <a:p>
            <a:r>
              <a:rPr lang="fr-FR" sz="1400" dirty="0" smtClean="0"/>
              <a:t>Seules les mains ont gardé une apparence humaine</a:t>
            </a:r>
          </a:p>
        </p:txBody>
      </p:sp>
      <p:sp>
        <p:nvSpPr>
          <p:cNvPr id="11" name="Ellipse 10"/>
          <p:cNvSpPr/>
          <p:nvPr/>
        </p:nvSpPr>
        <p:spPr>
          <a:xfrm>
            <a:off x="112542" y="1519311"/>
            <a:ext cx="3953021" cy="1828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3" name="Connecteur droit avec flèche 12"/>
          <p:cNvCxnSpPr>
            <a:stCxn id="3" idx="1"/>
          </p:cNvCxnSpPr>
          <p:nvPr/>
        </p:nvCxnSpPr>
        <p:spPr>
          <a:xfrm flipH="1">
            <a:off x="3165231" y="1069965"/>
            <a:ext cx="1047262" cy="56188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rot="768255">
            <a:off x="492369" y="2011680"/>
            <a:ext cx="3235569" cy="1041009"/>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cxnSp>
        <p:nvCxnSpPr>
          <p:cNvPr id="15" name="Connecteur droit avec flèche 14"/>
          <p:cNvCxnSpPr/>
          <p:nvPr/>
        </p:nvCxnSpPr>
        <p:spPr>
          <a:xfrm flipH="1">
            <a:off x="2419644" y="1547446"/>
            <a:ext cx="1659987" cy="47830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eur droit avec flèche 18"/>
          <p:cNvCxnSpPr/>
          <p:nvPr/>
        </p:nvCxnSpPr>
        <p:spPr>
          <a:xfrm flipH="1" flipV="1">
            <a:off x="3390314" y="1969477"/>
            <a:ext cx="745588" cy="112541"/>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cteur droit avec flèche 20"/>
          <p:cNvCxnSpPr/>
          <p:nvPr/>
        </p:nvCxnSpPr>
        <p:spPr>
          <a:xfrm flipH="1">
            <a:off x="2264898" y="3460652"/>
            <a:ext cx="2025748" cy="182880"/>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22"/>
          <p:cNvCxnSpPr/>
          <p:nvPr/>
        </p:nvCxnSpPr>
        <p:spPr>
          <a:xfrm>
            <a:off x="4487594" y="3488788"/>
            <a:ext cx="1322363" cy="0"/>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a:stCxn id="10" idx="1"/>
          </p:cNvCxnSpPr>
          <p:nvPr/>
        </p:nvCxnSpPr>
        <p:spPr>
          <a:xfrm flipH="1">
            <a:off x="2644726" y="5092477"/>
            <a:ext cx="1614475" cy="225111"/>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a:off x="4332849" y="4417255"/>
            <a:ext cx="2813539" cy="0"/>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9" name="Connecteur droit avec flèche 28"/>
          <p:cNvCxnSpPr/>
          <p:nvPr/>
        </p:nvCxnSpPr>
        <p:spPr>
          <a:xfrm flipH="1" flipV="1">
            <a:off x="1266092" y="3418449"/>
            <a:ext cx="2855742" cy="984739"/>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3419606" y="237994"/>
            <a:ext cx="2279598" cy="369332"/>
          </a:xfrm>
          <a:prstGeom prst="rect">
            <a:avLst/>
          </a:prstGeom>
          <a:noFill/>
        </p:spPr>
        <p:txBody>
          <a:bodyPr wrap="none" rtlCol="0">
            <a:spAutoFit/>
          </a:bodyPr>
          <a:lstStyle/>
          <a:p>
            <a:r>
              <a:rPr lang="fr-FR" b="1" dirty="0"/>
              <a:t>B</a:t>
            </a:r>
            <a:r>
              <a:rPr lang="fr-FR" b="1" dirty="0" smtClean="0"/>
              <a:t>) Analyse de l’image </a:t>
            </a:r>
            <a:endParaRPr lang="fr-FR" b="1" dirty="0"/>
          </a:p>
        </p:txBody>
      </p:sp>
    </p:spTree>
    <p:extLst>
      <p:ext uri="{BB962C8B-B14F-4D97-AF65-F5344CB8AC3E}">
        <p14:creationId xmlns:p14="http://schemas.microsoft.com/office/powerpoint/2010/main" val="198463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P spid="9" grpId="0"/>
      <p:bldP spid="10" grpId="0"/>
      <p:bldP spid="11"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505241"/>
            <a:ext cx="3249637" cy="5078313"/>
          </a:xfrm>
          <a:prstGeom prst="rect">
            <a:avLst/>
          </a:prstGeom>
          <a:noFill/>
        </p:spPr>
        <p:txBody>
          <a:bodyPr wrap="square" rtlCol="0">
            <a:spAutoFit/>
          </a:bodyPr>
          <a:lstStyle/>
          <a:p>
            <a:r>
              <a:rPr lang="fr-FR" sz="1200" dirty="0">
                <a:solidFill>
                  <a:schemeClr val="bg1">
                    <a:lumMod val="75000"/>
                  </a:schemeClr>
                </a:solidFill>
              </a:rPr>
              <a:t>Les artistes n’échappent pas à l’évolution globale de la perception de l’affrontement et de sa terrible violence. Le temps du réalisme héroïque, des allégories patriotiques et de l’exaltation guerrière du début du conflit laisse progressivement place à diverses tentatives pour rendre compte de la souffrance et de la mort. La manière picturale se transforme, se débarrasse de ses oripeaux esthétiques, de son réalisme trompeur, les lignes se brisent, les couleurs éclatent, non pour représenter les détails du combat, mais pour donner à sentir autrement son horreur. Gromaire a peint ce tableau sept ans après la fin de la guerre, avec la distance d’une vision rétrospective fondée sur sa propre expérience d’ancien combattant. La composition générale, tout en renvoyant à la mécanisation et à la déshumanisation des affrontements, évoque également un de ces nombreux monuments aux morts construits dès l’immédiat après-guerre pour témoigner collectivement de l’hécatombe et ne pas oublier le sacrifice des soldats. Le corps massif et statufié de ceux-ci est devenu un monument funéraire. On voit bien, à travers cette œuvre de 1925, que le peintre est passé du consentement à la guerre au consentement à la célébration mémorielle. </a:t>
            </a:r>
          </a:p>
        </p:txBody>
      </p:sp>
      <p:sp>
        <p:nvSpPr>
          <p:cNvPr id="3" name="ZoneTexte 2"/>
          <p:cNvSpPr txBox="1"/>
          <p:nvPr/>
        </p:nvSpPr>
        <p:spPr>
          <a:xfrm>
            <a:off x="595084" y="759656"/>
            <a:ext cx="1796902" cy="369332"/>
          </a:xfrm>
          <a:prstGeom prst="rect">
            <a:avLst/>
          </a:prstGeom>
          <a:noFill/>
        </p:spPr>
        <p:txBody>
          <a:bodyPr wrap="none" rtlCol="0">
            <a:spAutoFit/>
          </a:bodyPr>
          <a:lstStyle/>
          <a:p>
            <a:r>
              <a:rPr lang="fr-FR" dirty="0" smtClean="0">
                <a:solidFill>
                  <a:schemeClr val="bg1">
                    <a:lumMod val="65000"/>
                  </a:schemeClr>
                </a:solidFill>
              </a:rPr>
              <a:t>Le texte d’origine</a:t>
            </a:r>
            <a:endParaRPr lang="fr-FR" dirty="0">
              <a:solidFill>
                <a:schemeClr val="bg1">
                  <a:lumMod val="65000"/>
                </a:schemeClr>
              </a:solidFill>
            </a:endParaRPr>
          </a:p>
        </p:txBody>
      </p:sp>
      <p:sp>
        <p:nvSpPr>
          <p:cNvPr id="4" name="ZoneTexte 3"/>
          <p:cNvSpPr txBox="1"/>
          <p:nvPr/>
        </p:nvSpPr>
        <p:spPr>
          <a:xfrm>
            <a:off x="3419606" y="237994"/>
            <a:ext cx="1913601" cy="369332"/>
          </a:xfrm>
          <a:prstGeom prst="rect">
            <a:avLst/>
          </a:prstGeom>
          <a:noFill/>
        </p:spPr>
        <p:txBody>
          <a:bodyPr wrap="none" rtlCol="0">
            <a:spAutoFit/>
          </a:bodyPr>
          <a:lstStyle/>
          <a:p>
            <a:r>
              <a:rPr lang="fr-FR" b="1" dirty="0"/>
              <a:t>C</a:t>
            </a:r>
            <a:r>
              <a:rPr lang="fr-FR" b="1" dirty="0" smtClean="0"/>
              <a:t>) L’interprétation</a:t>
            </a:r>
            <a:endParaRPr lang="fr-FR" b="1" dirty="0"/>
          </a:p>
        </p:txBody>
      </p:sp>
      <p:sp>
        <p:nvSpPr>
          <p:cNvPr id="5" name="ZoneTexte 4"/>
          <p:cNvSpPr txBox="1"/>
          <p:nvPr/>
        </p:nvSpPr>
        <p:spPr>
          <a:xfrm>
            <a:off x="4358641" y="1784248"/>
            <a:ext cx="4138246" cy="3754874"/>
          </a:xfrm>
          <a:prstGeom prst="rect">
            <a:avLst/>
          </a:prstGeom>
          <a:noFill/>
        </p:spPr>
        <p:txBody>
          <a:bodyPr wrap="square" rtlCol="0">
            <a:spAutoFit/>
          </a:bodyPr>
          <a:lstStyle/>
          <a:p>
            <a:pPr marL="285750" indent="-285750">
              <a:buFont typeface="Arial" panose="020B0604020202020204" pitchFamily="34" charset="0"/>
              <a:buChar char="•"/>
            </a:pPr>
            <a:r>
              <a:rPr lang="fr-FR" sz="1400" dirty="0" smtClean="0"/>
              <a:t>Le </a:t>
            </a:r>
            <a:r>
              <a:rPr lang="fr-FR" sz="1400" dirty="0"/>
              <a:t>temps </a:t>
            </a:r>
            <a:r>
              <a:rPr lang="fr-FR" sz="1400" dirty="0" smtClean="0"/>
              <a:t>de </a:t>
            </a:r>
            <a:r>
              <a:rPr lang="fr-FR" sz="1400" dirty="0"/>
              <a:t>l’exaltation guerrière du début du conflit laisse </a:t>
            </a:r>
            <a:r>
              <a:rPr lang="fr-FR" sz="1400" dirty="0" smtClean="0"/>
              <a:t>place </a:t>
            </a:r>
            <a:r>
              <a:rPr lang="fr-FR" sz="1400" dirty="0"/>
              <a:t>à </a:t>
            </a:r>
            <a:r>
              <a:rPr lang="fr-FR" sz="1400" b="1" dirty="0"/>
              <a:t>diverses tentatives pour rendre compte de la souffrance et de la mort</a:t>
            </a:r>
            <a:r>
              <a:rPr lang="fr-FR" sz="1400" dirty="0"/>
              <a:t>. </a:t>
            </a:r>
            <a:endParaRPr lang="fr-FR" sz="1400" dirty="0" smtClean="0"/>
          </a:p>
          <a:p>
            <a:endParaRPr lang="fr-FR" sz="1400" dirty="0"/>
          </a:p>
          <a:p>
            <a:pPr marL="285750" indent="-285750">
              <a:buFont typeface="Arial" panose="020B0604020202020204" pitchFamily="34" charset="0"/>
              <a:buChar char="•"/>
            </a:pPr>
            <a:r>
              <a:rPr lang="fr-FR" sz="1400" dirty="0" smtClean="0">
                <a:solidFill>
                  <a:srgbClr val="FF0000"/>
                </a:solidFill>
              </a:rPr>
              <a:t>La </a:t>
            </a:r>
            <a:r>
              <a:rPr lang="fr-FR" sz="1400" dirty="0">
                <a:solidFill>
                  <a:srgbClr val="FF0000"/>
                </a:solidFill>
              </a:rPr>
              <a:t>manière picturale se transforme, </a:t>
            </a:r>
            <a:endParaRPr lang="fr-FR" sz="1400" dirty="0" smtClean="0">
              <a:solidFill>
                <a:srgbClr val="FF0000"/>
              </a:solidFill>
            </a:endParaRPr>
          </a:p>
          <a:p>
            <a:r>
              <a:rPr lang="fr-FR" sz="1400" dirty="0" smtClean="0">
                <a:solidFill>
                  <a:srgbClr val="FF0000"/>
                </a:solidFill>
              </a:rPr>
              <a:t>non </a:t>
            </a:r>
            <a:r>
              <a:rPr lang="fr-FR" sz="1400" dirty="0">
                <a:solidFill>
                  <a:srgbClr val="FF0000"/>
                </a:solidFill>
              </a:rPr>
              <a:t>pour représenter les détails du combat, mais pour donner à </a:t>
            </a:r>
            <a:r>
              <a:rPr lang="fr-FR" sz="1400" b="1" dirty="0">
                <a:solidFill>
                  <a:srgbClr val="FF0000"/>
                </a:solidFill>
              </a:rPr>
              <a:t>sentir autrement son horreur. </a:t>
            </a:r>
            <a:endParaRPr lang="fr-FR" sz="1400" b="1" dirty="0" smtClean="0">
              <a:solidFill>
                <a:srgbClr val="FF0000"/>
              </a:solidFill>
            </a:endParaRPr>
          </a:p>
          <a:p>
            <a:endParaRPr lang="fr-FR" sz="1400" dirty="0" smtClean="0"/>
          </a:p>
          <a:p>
            <a:pPr marL="285750" indent="-285750">
              <a:buFont typeface="Arial" panose="020B0604020202020204" pitchFamily="34" charset="0"/>
              <a:buChar char="•"/>
            </a:pPr>
            <a:r>
              <a:rPr lang="fr-FR" sz="1400" dirty="0" smtClean="0"/>
              <a:t>La </a:t>
            </a:r>
            <a:r>
              <a:rPr lang="fr-FR" sz="1400" dirty="0"/>
              <a:t>composition générale, tout en renvoyant à la </a:t>
            </a:r>
            <a:r>
              <a:rPr lang="fr-FR" sz="1400" b="1" dirty="0"/>
              <a:t>mécanisation</a:t>
            </a:r>
            <a:r>
              <a:rPr lang="fr-FR" sz="1400" dirty="0"/>
              <a:t> et à la </a:t>
            </a:r>
            <a:r>
              <a:rPr lang="fr-FR" sz="1400" b="1" dirty="0"/>
              <a:t>déshumanisation </a:t>
            </a:r>
            <a:r>
              <a:rPr lang="fr-FR" sz="1400" dirty="0"/>
              <a:t>des affrontements, évoque également un de ces </a:t>
            </a:r>
            <a:r>
              <a:rPr lang="fr-FR" sz="1400" b="1" dirty="0"/>
              <a:t>nombreux monuments aux morts </a:t>
            </a:r>
            <a:r>
              <a:rPr lang="fr-FR" sz="1400" dirty="0"/>
              <a:t>construits dès l’immédiat après-guerre </a:t>
            </a:r>
            <a:endParaRPr lang="fr-FR" sz="1400" dirty="0" smtClean="0"/>
          </a:p>
          <a:p>
            <a:endParaRPr lang="fr-FR" sz="1400" dirty="0" smtClean="0"/>
          </a:p>
          <a:p>
            <a:pPr marL="285750" indent="-285750">
              <a:buFont typeface="Arial" panose="020B0604020202020204" pitchFamily="34" charset="0"/>
              <a:buChar char="•"/>
            </a:pPr>
            <a:r>
              <a:rPr lang="fr-FR" sz="1400" dirty="0" smtClean="0"/>
              <a:t>On </a:t>
            </a:r>
            <a:r>
              <a:rPr lang="fr-FR" sz="1400" dirty="0"/>
              <a:t>voit bien, à travers cette œuvre de 1925, que </a:t>
            </a:r>
            <a:r>
              <a:rPr lang="fr-FR" sz="1400" b="1" dirty="0"/>
              <a:t>le peintre est passé du consentement à la guerre au consentement à la célébration mémorielle. </a:t>
            </a:r>
          </a:p>
        </p:txBody>
      </p:sp>
      <p:sp>
        <p:nvSpPr>
          <p:cNvPr id="6" name="ZoneTexte 5"/>
          <p:cNvSpPr txBox="1"/>
          <p:nvPr/>
        </p:nvSpPr>
        <p:spPr>
          <a:xfrm>
            <a:off x="4438614" y="796045"/>
            <a:ext cx="3973866" cy="646331"/>
          </a:xfrm>
          <a:prstGeom prst="rect">
            <a:avLst/>
          </a:prstGeom>
          <a:noFill/>
        </p:spPr>
        <p:txBody>
          <a:bodyPr wrap="square" rtlCol="0">
            <a:spAutoFit/>
          </a:bodyPr>
          <a:lstStyle/>
          <a:p>
            <a:pPr algn="ctr"/>
            <a:r>
              <a:rPr lang="fr-FR" b="1" dirty="0" smtClean="0"/>
              <a:t>Le texte remanié (sélection et mise en valeur de l’essentiel)</a:t>
            </a:r>
            <a:endParaRPr lang="fr-FR" b="1" dirty="0"/>
          </a:p>
        </p:txBody>
      </p:sp>
    </p:spTree>
    <p:extLst>
      <p:ext uri="{BB962C8B-B14F-4D97-AF65-F5344CB8AC3E}">
        <p14:creationId xmlns:p14="http://schemas.microsoft.com/office/powerpoint/2010/main" val="418905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build="p"/>
      <p:bldP spid="6" grpId="0"/>
    </p:bld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a:solidFill>
            <a:srgbClr val="FF0000"/>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sz="1400"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688</Words>
  <Application>Microsoft Office PowerPoint</Application>
  <PresentationFormat>Affichage à l'écran (4:3)</PresentationFormat>
  <Paragraphs>44</Paragraphs>
  <Slides>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Calibri Light</vt:lpstr>
      <vt:lpstr>Thème Office</vt:lpstr>
      <vt:lpstr>Représenter la Grande Guerre </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Alain</dc:creator>
  <cp:lastModifiedBy>Alain</cp:lastModifiedBy>
  <cp:revision>13</cp:revision>
  <dcterms:created xsi:type="dcterms:W3CDTF">2015-09-22T12:59:57Z</dcterms:created>
  <dcterms:modified xsi:type="dcterms:W3CDTF">2015-09-27T10:29:26Z</dcterms:modified>
</cp:coreProperties>
</file>