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8" r:id="rId4"/>
    <p:sldId id="259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09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29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86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74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89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05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48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1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4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7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0959-4B30-4DD9-81AC-D761E14D484E}" type="datetimeFigureOut">
              <a:rPr lang="fr-FR" smtClean="0"/>
              <a:pPr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0944-AFB0-4C15-8F72-7C39FF02D5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45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60274" y="2601532"/>
            <a:ext cx="76462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Israël/Palestine, foyer de tensions et conflits.</a:t>
            </a:r>
          </a:p>
          <a:p>
            <a:pPr algn="ctr"/>
            <a:r>
              <a:rPr lang="fr-FR" sz="3200" dirty="0" smtClean="0"/>
              <a:t>SCHEMAS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7294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23027" y="3096335"/>
            <a:ext cx="410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I) Des conflits historiques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98984" y="838201"/>
            <a:ext cx="1107831" cy="2604246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158762" y="1301262"/>
            <a:ext cx="483576" cy="1143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657600" y="2066192"/>
            <a:ext cx="334108" cy="89681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246685" y="844062"/>
            <a:ext cx="298938" cy="32531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74481"/>
          <a:stretch>
            <a:fillRect/>
          </a:stretch>
        </p:blipFill>
        <p:spPr bwMode="auto">
          <a:xfrm>
            <a:off x="1758460" y="793139"/>
            <a:ext cx="1336432" cy="364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587261" y="835270"/>
            <a:ext cx="1107831" cy="25982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55477" y="1925516"/>
            <a:ext cx="193431" cy="1846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522488" y="830245"/>
            <a:ext cx="322386" cy="2168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011927" y="792144"/>
            <a:ext cx="1741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Palestine britannique</a:t>
            </a:r>
            <a:endParaRPr lang="fr-FR" sz="1400" dirty="0"/>
          </a:p>
        </p:txBody>
      </p:sp>
      <p:sp>
        <p:nvSpPr>
          <p:cNvPr id="15" name="Rectangle 14"/>
          <p:cNvSpPr/>
          <p:nvPr/>
        </p:nvSpPr>
        <p:spPr>
          <a:xfrm>
            <a:off x="6575243" y="1938076"/>
            <a:ext cx="193431" cy="1846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282122" y="1394332"/>
            <a:ext cx="254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Plan de partage de l’ONU</a:t>
            </a:r>
            <a:endParaRPr lang="fr-FR" u="sng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2796" y="1856014"/>
            <a:ext cx="180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Statut international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6516626" y="2401136"/>
            <a:ext cx="424962" cy="254977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023650" y="2351314"/>
            <a:ext cx="827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Etat juif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6496110" y="2790929"/>
            <a:ext cx="436685" cy="2168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123296" y="2741106"/>
            <a:ext cx="1034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Etat arabe</a:t>
            </a:r>
            <a:endParaRPr lang="fr-FR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853543" y="1578428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Jérusalem</a:t>
            </a:r>
          </a:p>
        </p:txBody>
      </p:sp>
      <p:cxnSp>
        <p:nvCxnSpPr>
          <p:cNvPr id="25" name="Connecteur droit 24"/>
          <p:cNvCxnSpPr>
            <a:endCxn id="6" idx="0"/>
          </p:cNvCxnSpPr>
          <p:nvPr/>
        </p:nvCxnSpPr>
        <p:spPr>
          <a:xfrm flipH="1">
            <a:off x="4352193" y="1763486"/>
            <a:ext cx="45636" cy="162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925465" y="861252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963885" y="2469777"/>
            <a:ext cx="89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Jordanie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424516" y="3651197"/>
            <a:ext cx="750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Egypte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03253" y="3936146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171765" y="3917576"/>
            <a:ext cx="1640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Etat voisin arabe hostile au projet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349357" y="3418675"/>
            <a:ext cx="264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Une situation conflictuelle</a:t>
            </a:r>
            <a:endParaRPr lang="fr-FR" u="sng" dirty="0"/>
          </a:p>
        </p:txBody>
      </p:sp>
      <p:sp>
        <p:nvSpPr>
          <p:cNvPr id="33" name="ZoneTexte 32"/>
          <p:cNvSpPr txBox="1"/>
          <p:nvPr/>
        </p:nvSpPr>
        <p:spPr>
          <a:xfrm>
            <a:off x="2673703" y="5837060"/>
            <a:ext cx="364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a) 1947 : le plan de partage de l’ONU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231151" y="200025"/>
            <a:ext cx="291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La fin du mandat britannique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29000" y="658906"/>
            <a:ext cx="2420471" cy="37113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  <p:bldP spid="11" grpId="0" animBg="1"/>
      <p:bldP spid="4" grpId="0" animBg="1"/>
      <p:bldP spid="6" grpId="0" animBg="1"/>
      <p:bldP spid="13" grpId="0" animBg="1"/>
      <p:bldP spid="14" grpId="0"/>
      <p:bldP spid="15" grpId="0" animBg="1"/>
      <p:bldP spid="16" grpId="0" build="allAtOnce"/>
      <p:bldP spid="17" grpId="0"/>
      <p:bldP spid="19" grpId="0" animBg="1"/>
      <p:bldP spid="20" grpId="0"/>
      <p:bldP spid="21" grpId="0" animBg="1"/>
      <p:bldP spid="22" grpId="0"/>
      <p:bldP spid="23" grpId="0"/>
      <p:bldP spid="26" grpId="0" build="p"/>
      <p:bldP spid="27" grpId="0" build="p"/>
      <p:bldP spid="28" grpId="0" build="p"/>
      <p:bldP spid="30" grpId="0" build="p"/>
      <p:bldP spid="31" grpId="0" build="p"/>
      <p:bldP spid="32" grpId="0" build="allAtOnce"/>
      <p:bldP spid="3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8984" y="958361"/>
            <a:ext cx="1087316" cy="2259623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49816"/>
          <a:stretch>
            <a:fillRect/>
          </a:stretch>
        </p:blipFill>
        <p:spPr bwMode="auto">
          <a:xfrm>
            <a:off x="181342" y="948103"/>
            <a:ext cx="2394804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587261" y="952499"/>
            <a:ext cx="1107831" cy="22654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317023" y="1529862"/>
            <a:ext cx="369277" cy="97594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04846" y="2593731"/>
            <a:ext cx="351692" cy="62425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963885" y="2469777"/>
            <a:ext cx="89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Jordanie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405898" y="3478972"/>
            <a:ext cx="750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Egypte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771900" y="3068515"/>
            <a:ext cx="43962" cy="351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4510454" y="2314714"/>
            <a:ext cx="615461" cy="219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250845" y="1949233"/>
            <a:ext cx="73506" cy="1557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528164" y="2734850"/>
            <a:ext cx="49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Gaza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83858" y="5600700"/>
            <a:ext cx="5133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b) 1949 : la situation après la guerre d’indépendance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65984" y="948837"/>
            <a:ext cx="534866" cy="327514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34199" y="935356"/>
            <a:ext cx="1409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Etat d’</a:t>
            </a:r>
            <a:r>
              <a:rPr lang="fr-FR" sz="1600" dirty="0" err="1" smtClean="0"/>
              <a:t>Israel</a:t>
            </a:r>
            <a:endParaRPr lang="fr-FR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6299698" y="2149191"/>
            <a:ext cx="351692" cy="24368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6540902" y="2257308"/>
            <a:ext cx="352425" cy="19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90370" y="1448581"/>
            <a:ext cx="139005" cy="19924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345000" y="1640909"/>
            <a:ext cx="338554" cy="78078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1000" dirty="0" smtClean="0"/>
              <a:t>Cisjordanie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1968" y="1949233"/>
            <a:ext cx="71611" cy="1605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836194" y="1912144"/>
            <a:ext cx="3064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J O</a:t>
            </a:r>
          </a:p>
        </p:txBody>
      </p:sp>
      <p:cxnSp>
        <p:nvCxnSpPr>
          <p:cNvPr id="29" name="Connecteur droit 28"/>
          <p:cNvCxnSpPr>
            <a:stCxn id="27" idx="3"/>
            <a:endCxn id="16" idx="1"/>
          </p:cNvCxnSpPr>
          <p:nvPr/>
        </p:nvCxnSpPr>
        <p:spPr>
          <a:xfrm>
            <a:off x="4142688" y="2019866"/>
            <a:ext cx="108157" cy="7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015961" y="1618682"/>
            <a:ext cx="2888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J E</a:t>
            </a:r>
          </a:p>
        </p:txBody>
      </p:sp>
      <p:cxnSp>
        <p:nvCxnSpPr>
          <p:cNvPr id="37" name="Connecteur droit 36"/>
          <p:cNvCxnSpPr>
            <a:endCxn id="5" idx="0"/>
          </p:cNvCxnSpPr>
          <p:nvPr/>
        </p:nvCxnSpPr>
        <p:spPr>
          <a:xfrm>
            <a:off x="4278060" y="1721942"/>
            <a:ext cx="79714" cy="227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6962774" y="1383031"/>
            <a:ext cx="1409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Jérusalem partagée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436521" y="1447800"/>
            <a:ext cx="130968" cy="2024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7034151" y="2067866"/>
            <a:ext cx="14097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Territoires annexés par les pays arabes voisins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658906"/>
            <a:ext cx="2420471" cy="37113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  <p:bldP spid="10" grpId="0"/>
      <p:bldP spid="16" grpId="0" animBg="1"/>
      <p:bldP spid="18" grpId="0"/>
      <p:bldP spid="20" grpId="0" animBg="1"/>
      <p:bldP spid="21" grpId="0"/>
      <p:bldP spid="22" grpId="0" animBg="1"/>
      <p:bldP spid="26" grpId="0" animBg="1"/>
      <p:bldP spid="17" grpId="0"/>
      <p:bldP spid="5" grpId="0" animBg="1"/>
      <p:bldP spid="27" grpId="0"/>
      <p:bldP spid="35" grpId="0"/>
      <p:bldP spid="39" grpId="0"/>
      <p:bldP spid="47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8984" y="958361"/>
            <a:ext cx="1087316" cy="2259623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3245"/>
          <a:stretch>
            <a:fillRect/>
          </a:stretch>
        </p:blipFill>
        <p:spPr bwMode="auto">
          <a:xfrm>
            <a:off x="200507" y="891432"/>
            <a:ext cx="23907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587261" y="952499"/>
            <a:ext cx="1107831" cy="22654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317023" y="1529862"/>
            <a:ext cx="369277" cy="97594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96640" y="2593731"/>
            <a:ext cx="359898" cy="62425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17587" y="2203559"/>
            <a:ext cx="89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Jordanie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76443" y="4086472"/>
            <a:ext cx="750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Egypte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0845" y="1949233"/>
            <a:ext cx="71368" cy="1605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28164" y="2734850"/>
            <a:ext cx="49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Gaza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1968" y="1949233"/>
            <a:ext cx="71611" cy="16057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015961" y="1618682"/>
            <a:ext cx="2888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J E</a:t>
            </a:r>
          </a:p>
        </p:txBody>
      </p:sp>
      <p:cxnSp>
        <p:nvCxnSpPr>
          <p:cNvPr id="14" name="Connecteur droit 13"/>
          <p:cNvCxnSpPr>
            <a:endCxn id="10" idx="0"/>
          </p:cNvCxnSpPr>
          <p:nvPr/>
        </p:nvCxnSpPr>
        <p:spPr>
          <a:xfrm>
            <a:off x="4278060" y="1721942"/>
            <a:ext cx="79714" cy="227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483896" y="1640908"/>
            <a:ext cx="338554" cy="78078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1000" dirty="0" smtClean="0"/>
              <a:t>Cisjordanie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846792" y="5566833"/>
            <a:ext cx="563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c) 1967 : la « Guerre des 6 jours » et les territoires occupés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925465" y="861252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10897" y="972272"/>
            <a:ext cx="254643" cy="27779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974694" y="3229336"/>
            <a:ext cx="694481" cy="78707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055717" y="3426106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Sinaï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664413" y="607038"/>
            <a:ext cx="613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Golan</a:t>
            </a:r>
          </a:p>
        </p:txBody>
      </p:sp>
      <p:cxnSp>
        <p:nvCxnSpPr>
          <p:cNvPr id="24" name="Connecteur droit 23"/>
          <p:cNvCxnSpPr>
            <a:stCxn id="22" idx="2"/>
            <a:endCxn id="19" idx="0"/>
          </p:cNvCxnSpPr>
          <p:nvPr/>
        </p:nvCxnSpPr>
        <p:spPr>
          <a:xfrm flipH="1">
            <a:off x="4838219" y="884037"/>
            <a:ext cx="133016" cy="88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420528" y="944204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067534" y="960699"/>
            <a:ext cx="2076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Pays vaincus par Israël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35825" y="1936375"/>
            <a:ext cx="174130" cy="181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524457" y="1520913"/>
            <a:ext cx="394503" cy="26216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7067534" y="1478859"/>
            <a:ext cx="1759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Territoires occupés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71822" y="2109937"/>
            <a:ext cx="68045" cy="16057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589102" y="215861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515" y="2006321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149596" y="1937733"/>
            <a:ext cx="1816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Annexion de la J E dont la vieille ville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598025" y="2787275"/>
            <a:ext cx="174130" cy="181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7159121" y="2718783"/>
            <a:ext cx="1816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Jérusalem déclarée capitale indivisible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918012" y="658905"/>
            <a:ext cx="2931459" cy="384585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  <p:bldP spid="7" grpId="0" build="p"/>
      <p:bldP spid="9" grpId="0"/>
      <p:bldP spid="10" grpId="0" animBg="1"/>
      <p:bldP spid="13" grpId="0" build="p"/>
      <p:bldP spid="16" grpId="0"/>
      <p:bldP spid="18" grpId="0" build="p"/>
      <p:bldP spid="19" grpId="0" animBg="1"/>
      <p:bldP spid="20" grpId="0" animBg="1"/>
      <p:bldP spid="21" grpId="0"/>
      <p:bldP spid="22" grpId="0"/>
      <p:bldP spid="28" grpId="0" build="p"/>
      <p:bldP spid="29" grpId="0" build="p"/>
      <p:bldP spid="30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64178" y="3172177"/>
            <a:ext cx="541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II) Des </a:t>
            </a:r>
            <a:r>
              <a:rPr lang="fr-FR" sz="2400" dirty="0" smtClean="0"/>
              <a:t>conflits et tensions qui persistent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8984" y="958361"/>
            <a:ext cx="1087316" cy="2259623"/>
          </a:xfrm>
          <a:prstGeom prst="rect">
            <a:avLst/>
          </a:prstGeom>
          <a:solidFill>
            <a:srgbClr val="ED7D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87261" y="952499"/>
            <a:ext cx="1107831" cy="22654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317023" y="1529862"/>
            <a:ext cx="369277" cy="975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96640" y="2593731"/>
            <a:ext cx="359898" cy="624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250845" y="1949233"/>
            <a:ext cx="71368" cy="160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28164" y="2734850"/>
            <a:ext cx="49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Gaza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21968" y="1949233"/>
            <a:ext cx="71611" cy="160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483896" y="1640908"/>
            <a:ext cx="338554" cy="78078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r-FR" sz="1000" dirty="0" smtClean="0"/>
              <a:t>Cisjordanie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10809" y="873444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10897" y="972272"/>
            <a:ext cx="254643" cy="277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4235825" y="1936375"/>
            <a:ext cx="174130" cy="181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515" y="2006321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2918012" y="658906"/>
            <a:ext cx="3665668" cy="266806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918261" y="3433548"/>
            <a:ext cx="1868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Des efforts de paix?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1282" y="3848313"/>
            <a:ext cx="460923" cy="257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815547" y="3864880"/>
            <a:ext cx="278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Zone de territoires autonomes palestiniens (accords d’Oslo)</a:t>
            </a:r>
          </a:p>
        </p:txBody>
      </p:sp>
      <p:cxnSp>
        <p:nvCxnSpPr>
          <p:cNvPr id="48" name="Connecteur droit avec flèche 47"/>
          <p:cNvCxnSpPr>
            <a:stCxn id="9" idx="0"/>
          </p:cNvCxnSpPr>
          <p:nvPr/>
        </p:nvCxnSpPr>
        <p:spPr>
          <a:xfrm flipV="1">
            <a:off x="3776597" y="2446638"/>
            <a:ext cx="325846" cy="28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272115" y="4628780"/>
            <a:ext cx="255373" cy="275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857644" y="4614274"/>
            <a:ext cx="1535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Retrait  israélien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896497" y="258668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2005</a:t>
            </a:r>
          </a:p>
        </p:txBody>
      </p:sp>
      <p:sp>
        <p:nvSpPr>
          <p:cNvPr id="54" name="Flèche vers le bas 53"/>
          <p:cNvSpPr/>
          <p:nvPr/>
        </p:nvSpPr>
        <p:spPr>
          <a:xfrm rot="1368647">
            <a:off x="3845093" y="807308"/>
            <a:ext cx="308919" cy="3830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lèche vers le bas 54"/>
          <p:cNvSpPr/>
          <p:nvPr/>
        </p:nvSpPr>
        <p:spPr>
          <a:xfrm rot="12960420">
            <a:off x="3649552" y="2305518"/>
            <a:ext cx="308919" cy="3830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338758" y="3481237"/>
            <a:ext cx="1359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Israël menacé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999232" y="2596896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Hamas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066288" y="664464"/>
            <a:ext cx="798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Hezbollah</a:t>
            </a:r>
          </a:p>
        </p:txBody>
      </p:sp>
      <p:sp>
        <p:nvSpPr>
          <p:cNvPr id="59" name="Flèche vers le bas 58"/>
          <p:cNvSpPr/>
          <p:nvPr/>
        </p:nvSpPr>
        <p:spPr>
          <a:xfrm rot="12960420">
            <a:off x="3884828" y="3997763"/>
            <a:ext cx="308919" cy="3830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4358017" y="4031358"/>
            <a:ext cx="2058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Menace aux frontières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707267" y="4612028"/>
            <a:ext cx="5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Syrie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4415506" y="4671903"/>
            <a:ext cx="1764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Puissances hostiles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931305" y="2366964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u="sng" dirty="0" smtClean="0">
                <a:solidFill>
                  <a:srgbClr val="00B050"/>
                </a:solidFill>
              </a:rPr>
              <a:t>Iran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7189005" y="3493330"/>
            <a:ext cx="146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Israël réprouvé</a:t>
            </a:r>
          </a:p>
        </p:txBody>
      </p:sp>
      <p:sp>
        <p:nvSpPr>
          <p:cNvPr id="65" name="Éclair 64"/>
          <p:cNvSpPr/>
          <p:nvPr/>
        </p:nvSpPr>
        <p:spPr>
          <a:xfrm>
            <a:off x="3694176" y="2962656"/>
            <a:ext cx="256032" cy="243840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clair 65"/>
          <p:cNvSpPr/>
          <p:nvPr/>
        </p:nvSpPr>
        <p:spPr>
          <a:xfrm>
            <a:off x="6851664" y="3964474"/>
            <a:ext cx="256032" cy="243840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7388352" y="3925245"/>
            <a:ext cx="1755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Guerres asymétriques</a:t>
            </a:r>
          </a:p>
        </p:txBody>
      </p:sp>
      <p:sp>
        <p:nvSpPr>
          <p:cNvPr id="68" name="Losange 67"/>
          <p:cNvSpPr/>
          <p:nvPr/>
        </p:nvSpPr>
        <p:spPr>
          <a:xfrm>
            <a:off x="4450080" y="2243328"/>
            <a:ext cx="158496" cy="170688"/>
          </a:xfrm>
          <a:prstGeom prst="diamond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osange 68"/>
          <p:cNvSpPr/>
          <p:nvPr/>
        </p:nvSpPr>
        <p:spPr>
          <a:xfrm>
            <a:off x="6926341" y="4651092"/>
            <a:ext cx="158496" cy="170688"/>
          </a:xfrm>
          <a:prstGeom prst="diamond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7411057" y="4606613"/>
            <a:ext cx="1219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Colonisation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7414627" y="5120187"/>
            <a:ext cx="1526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Annexion  contestée</a:t>
            </a:r>
          </a:p>
        </p:txBody>
      </p:sp>
      <p:sp>
        <p:nvSpPr>
          <p:cNvPr id="45" name="Ellipse 44"/>
          <p:cNvSpPr/>
          <p:nvPr/>
        </p:nvSpPr>
        <p:spPr>
          <a:xfrm>
            <a:off x="4295775" y="1971675"/>
            <a:ext cx="114300" cy="1238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781550" y="1066800"/>
            <a:ext cx="114300" cy="1238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961011" y="5167842"/>
            <a:ext cx="114300" cy="1238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732713" y="1533525"/>
            <a:ext cx="1214" cy="97691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>
            <a:off x="4444538" y="1918681"/>
            <a:ext cx="3986" cy="2038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H="1">
            <a:off x="7080493" y="5864148"/>
            <a:ext cx="3986" cy="2038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7363826" y="5780782"/>
            <a:ext cx="1780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« Mur de sécurité » ou « mur de la honte 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2" grpId="0"/>
      <p:bldP spid="43" grpId="0" animBg="1"/>
      <p:bldP spid="44" grpId="0"/>
      <p:bldP spid="51" grpId="0"/>
      <p:bldP spid="53" grpId="0"/>
      <p:bldP spid="54" grpId="0" animBg="1"/>
      <p:bldP spid="55" grpId="0" animBg="1"/>
      <p:bldP spid="56" grpId="0"/>
      <p:bldP spid="57" grpId="0"/>
      <p:bldP spid="58" grpId="0"/>
      <p:bldP spid="59" grpId="0" animBg="1"/>
      <p:bldP spid="60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68" grpId="0" animBg="1"/>
      <p:bldP spid="69" grpId="0" animBg="1"/>
      <p:bldP spid="70" grpId="0"/>
      <p:bldP spid="71" grpId="0"/>
      <p:bldP spid="45" grpId="0" animBg="1"/>
      <p:bldP spid="47" grpId="0" animBg="1"/>
      <p:bldP spid="50" grpId="0" animBg="1"/>
      <p:bldP spid="8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167</Words>
  <Application>Microsoft Office PowerPoint</Application>
  <PresentationFormat>Affichage à l'écran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31</cp:revision>
  <dcterms:created xsi:type="dcterms:W3CDTF">2016-01-12T16:54:49Z</dcterms:created>
  <dcterms:modified xsi:type="dcterms:W3CDTF">2016-01-15T05:01:17Z</dcterms:modified>
</cp:coreProperties>
</file>