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B918-D7C7-4D3D-A202-42DCACDF163A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C5DE-E2A9-46E3-84A1-9873E936B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68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B918-D7C7-4D3D-A202-42DCACDF163A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C5DE-E2A9-46E3-84A1-9873E936B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81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B918-D7C7-4D3D-A202-42DCACDF163A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C5DE-E2A9-46E3-84A1-9873E936B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38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B918-D7C7-4D3D-A202-42DCACDF163A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C5DE-E2A9-46E3-84A1-9873E936B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66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B918-D7C7-4D3D-A202-42DCACDF163A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C5DE-E2A9-46E3-84A1-9873E936B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6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B918-D7C7-4D3D-A202-42DCACDF163A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C5DE-E2A9-46E3-84A1-9873E936B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37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B918-D7C7-4D3D-A202-42DCACDF163A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C5DE-E2A9-46E3-84A1-9873E936B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45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B918-D7C7-4D3D-A202-42DCACDF163A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C5DE-E2A9-46E3-84A1-9873E936B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54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B918-D7C7-4D3D-A202-42DCACDF163A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C5DE-E2A9-46E3-84A1-9873E936B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82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B918-D7C7-4D3D-A202-42DCACDF163A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C5DE-E2A9-46E3-84A1-9873E936B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16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B918-D7C7-4D3D-A202-42DCACDF163A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C5DE-E2A9-46E3-84A1-9873E936B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82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EB918-D7C7-4D3D-A202-42DCACDF163A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6C5DE-E2A9-46E3-84A1-9873E936B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12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2</a:t>
            </a:r>
            <a:r>
              <a:rPr lang="fr-FR" baseline="30000" dirty="0" smtClean="0"/>
              <a:t>nde</a:t>
            </a:r>
            <a:r>
              <a:rPr lang="fr-FR" dirty="0" smtClean="0"/>
              <a:t> guerre mondiale en schémas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Les grandes lignes du déroulement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85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rme libre 39"/>
          <p:cNvSpPr/>
          <p:nvPr/>
        </p:nvSpPr>
        <p:spPr>
          <a:xfrm>
            <a:off x="2101933" y="2300102"/>
            <a:ext cx="1202376" cy="1309254"/>
          </a:xfrm>
          <a:custGeom>
            <a:avLst/>
            <a:gdLst>
              <a:gd name="connsiteX0" fmla="*/ 1603168 w 1603168"/>
              <a:gd name="connsiteY0" fmla="*/ 0 h 1745672"/>
              <a:gd name="connsiteX1" fmla="*/ 0 w 1603168"/>
              <a:gd name="connsiteY1" fmla="*/ 11875 h 1745672"/>
              <a:gd name="connsiteX2" fmla="*/ 0 w 1603168"/>
              <a:gd name="connsiteY2" fmla="*/ 1745672 h 1745672"/>
              <a:gd name="connsiteX3" fmla="*/ 1009402 w 1603168"/>
              <a:gd name="connsiteY3" fmla="*/ 1745672 h 1745672"/>
              <a:gd name="connsiteX4" fmla="*/ 1009402 w 1603168"/>
              <a:gd name="connsiteY4" fmla="*/ 795646 h 1745672"/>
              <a:gd name="connsiteX5" fmla="*/ 1603168 w 1603168"/>
              <a:gd name="connsiteY5" fmla="*/ 795646 h 1745672"/>
              <a:gd name="connsiteX6" fmla="*/ 1603168 w 1603168"/>
              <a:gd name="connsiteY6" fmla="*/ 0 h 174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168" h="1745672">
                <a:moveTo>
                  <a:pt x="1603168" y="0"/>
                </a:moveTo>
                <a:lnTo>
                  <a:pt x="0" y="11875"/>
                </a:lnTo>
                <a:lnTo>
                  <a:pt x="0" y="1745672"/>
                </a:lnTo>
                <a:lnTo>
                  <a:pt x="1009402" y="1745672"/>
                </a:lnTo>
                <a:lnTo>
                  <a:pt x="1009402" y="795646"/>
                </a:lnTo>
                <a:lnTo>
                  <a:pt x="1603168" y="795646"/>
                </a:lnTo>
                <a:lnTo>
                  <a:pt x="1603168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" name="Rectangle 3"/>
          <p:cNvSpPr/>
          <p:nvPr/>
        </p:nvSpPr>
        <p:spPr>
          <a:xfrm>
            <a:off x="2910186" y="3240834"/>
            <a:ext cx="342900" cy="33281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" name="Rectangle 4"/>
          <p:cNvSpPr/>
          <p:nvPr/>
        </p:nvSpPr>
        <p:spPr>
          <a:xfrm>
            <a:off x="2916745" y="2940714"/>
            <a:ext cx="322730" cy="26221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3" name="Rectangle 12"/>
          <p:cNvSpPr/>
          <p:nvPr/>
        </p:nvSpPr>
        <p:spPr>
          <a:xfrm rot="20125509">
            <a:off x="2936415" y="3723340"/>
            <a:ext cx="433667" cy="74631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0" name="Ellipse 19"/>
          <p:cNvSpPr/>
          <p:nvPr/>
        </p:nvSpPr>
        <p:spPr>
          <a:xfrm>
            <a:off x="2763284" y="2590846"/>
            <a:ext cx="100853" cy="10085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3" name="Ellipse 22"/>
          <p:cNvSpPr/>
          <p:nvPr/>
        </p:nvSpPr>
        <p:spPr>
          <a:xfrm>
            <a:off x="3063322" y="3976733"/>
            <a:ext cx="100853" cy="10085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1" name="ZoneTexte 30"/>
          <p:cNvSpPr txBox="1"/>
          <p:nvPr/>
        </p:nvSpPr>
        <p:spPr>
          <a:xfrm>
            <a:off x="5231949" y="1545517"/>
            <a:ext cx="37629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50" b="1" dirty="0"/>
              <a:t>A) Avant la guerre, la menace totalitaire (1938-39)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681091" y="2351188"/>
            <a:ext cx="350935" cy="23899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3" name="ZoneTexte 32"/>
          <p:cNvSpPr txBox="1"/>
          <p:nvPr/>
        </p:nvSpPr>
        <p:spPr>
          <a:xfrm>
            <a:off x="5604514" y="2055789"/>
            <a:ext cx="1274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/>
              <a:t>L’axe Rome Berlin</a:t>
            </a:r>
          </a:p>
        </p:txBody>
      </p:sp>
      <p:sp>
        <p:nvSpPr>
          <p:cNvPr id="34" name="Ellipse 33"/>
          <p:cNvSpPr/>
          <p:nvPr/>
        </p:nvSpPr>
        <p:spPr>
          <a:xfrm>
            <a:off x="5810149" y="2425207"/>
            <a:ext cx="100853" cy="10085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5" name="Rectangle 34"/>
          <p:cNvSpPr/>
          <p:nvPr/>
        </p:nvSpPr>
        <p:spPr>
          <a:xfrm>
            <a:off x="5688513" y="2661431"/>
            <a:ext cx="350935" cy="238991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6" name="Ellipse 35"/>
          <p:cNvSpPr/>
          <p:nvPr/>
        </p:nvSpPr>
        <p:spPr>
          <a:xfrm>
            <a:off x="5807366" y="2724502"/>
            <a:ext cx="100853" cy="10085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7" name="ZoneTexte 36"/>
          <p:cNvSpPr txBox="1"/>
          <p:nvPr/>
        </p:nvSpPr>
        <p:spPr>
          <a:xfrm>
            <a:off x="6156717" y="2331891"/>
            <a:ext cx="707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All nazie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6164138" y="2642134"/>
            <a:ext cx="846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Ita</a:t>
            </a:r>
            <a:r>
              <a:rPr lang="fr-FR" sz="1200" dirty="0"/>
              <a:t> fasciste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701000" y="4325461"/>
            <a:ext cx="187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/>
              <a:t>L’expansion de l’Allemagne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696417" y="4636532"/>
            <a:ext cx="322730" cy="26221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2" name="ZoneTexte 41"/>
          <p:cNvSpPr txBox="1"/>
          <p:nvPr/>
        </p:nvSpPr>
        <p:spPr>
          <a:xfrm>
            <a:off x="6144842" y="4564452"/>
            <a:ext cx="2805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Anschluss (mars 38) et annexion de la Bohême- Moravie (mars 39)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2832265" y="2469326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/>
              <a:t>Berlin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3044537" y="4079917"/>
            <a:ext cx="4587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/>
              <a:t>Rome</a:t>
            </a:r>
          </a:p>
        </p:txBody>
      </p:sp>
      <p:sp>
        <p:nvSpPr>
          <p:cNvPr id="46" name="Éclair 45"/>
          <p:cNvSpPr/>
          <p:nvPr/>
        </p:nvSpPr>
        <p:spPr>
          <a:xfrm>
            <a:off x="1451759" y="3885457"/>
            <a:ext cx="641267" cy="605642"/>
          </a:xfrm>
          <a:prstGeom prst="lightningBol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7" name="ZoneTexte 46"/>
          <p:cNvSpPr txBox="1"/>
          <p:nvPr/>
        </p:nvSpPr>
        <p:spPr>
          <a:xfrm>
            <a:off x="6180466" y="3655990"/>
            <a:ext cx="2356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La guerre civile en Espagne (36-39)</a:t>
            </a:r>
          </a:p>
        </p:txBody>
      </p:sp>
      <p:sp>
        <p:nvSpPr>
          <p:cNvPr id="48" name="Éclair 47"/>
          <p:cNvSpPr/>
          <p:nvPr/>
        </p:nvSpPr>
        <p:spPr>
          <a:xfrm>
            <a:off x="5665376" y="3666380"/>
            <a:ext cx="455715" cy="304306"/>
          </a:xfrm>
          <a:prstGeom prst="lightningBol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9" name="ZoneTexte 48"/>
          <p:cNvSpPr txBox="1"/>
          <p:nvPr/>
        </p:nvSpPr>
        <p:spPr>
          <a:xfrm>
            <a:off x="5629750" y="3327933"/>
            <a:ext cx="1516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/>
              <a:t>Le fascisme en armes</a:t>
            </a:r>
          </a:p>
        </p:txBody>
      </p:sp>
    </p:spTree>
    <p:extLst>
      <p:ext uri="{BB962C8B-B14F-4D97-AF65-F5344CB8AC3E}">
        <p14:creationId xmlns:p14="http://schemas.microsoft.com/office/powerpoint/2010/main" val="188983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" grpId="0" animBg="1"/>
      <p:bldP spid="5" grpId="0" animBg="1"/>
      <p:bldP spid="13" grpId="0" animBg="1"/>
      <p:bldP spid="20" grpId="0" animBg="1"/>
      <p:bldP spid="23" grpId="0" animBg="1"/>
      <p:bldP spid="31" grpId="0" build="allAtOnce"/>
      <p:bldP spid="32" grpId="0" animBg="1"/>
      <p:bldP spid="33" grpId="0" build="p"/>
      <p:bldP spid="34" grpId="0" animBg="1"/>
      <p:bldP spid="35" grpId="0" animBg="1"/>
      <p:bldP spid="36" grpId="0" animBg="1"/>
      <p:bldP spid="37" grpId="0"/>
      <p:bldP spid="38" grpId="0"/>
      <p:bldP spid="39" grpId="0" build="p"/>
      <p:bldP spid="41" grpId="0" animBg="1"/>
      <p:bldP spid="42" grpId="0"/>
      <p:bldP spid="43" grpId="0"/>
      <p:bldP spid="44" grpId="0"/>
      <p:bldP spid="46" grpId="0" animBg="1"/>
      <p:bldP spid="47" grpId="0"/>
      <p:bldP spid="48" grpId="0" animBg="1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11"/>
          <p:cNvSpPr/>
          <p:nvPr/>
        </p:nvSpPr>
        <p:spPr>
          <a:xfrm>
            <a:off x="944088" y="2006188"/>
            <a:ext cx="3708508" cy="2725388"/>
          </a:xfrm>
          <a:prstGeom prst="ellipse">
            <a:avLst/>
          </a:prstGeom>
          <a:solidFill>
            <a:srgbClr val="FF0000">
              <a:alpha val="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40" name="Forme libre 39"/>
          <p:cNvSpPr/>
          <p:nvPr/>
        </p:nvSpPr>
        <p:spPr>
          <a:xfrm>
            <a:off x="2101933" y="2300102"/>
            <a:ext cx="1202376" cy="1309254"/>
          </a:xfrm>
          <a:custGeom>
            <a:avLst/>
            <a:gdLst>
              <a:gd name="connsiteX0" fmla="*/ 1603168 w 1603168"/>
              <a:gd name="connsiteY0" fmla="*/ 0 h 1745672"/>
              <a:gd name="connsiteX1" fmla="*/ 0 w 1603168"/>
              <a:gd name="connsiteY1" fmla="*/ 11875 h 1745672"/>
              <a:gd name="connsiteX2" fmla="*/ 0 w 1603168"/>
              <a:gd name="connsiteY2" fmla="*/ 1745672 h 1745672"/>
              <a:gd name="connsiteX3" fmla="*/ 1009402 w 1603168"/>
              <a:gd name="connsiteY3" fmla="*/ 1745672 h 1745672"/>
              <a:gd name="connsiteX4" fmla="*/ 1009402 w 1603168"/>
              <a:gd name="connsiteY4" fmla="*/ 795646 h 1745672"/>
              <a:gd name="connsiteX5" fmla="*/ 1603168 w 1603168"/>
              <a:gd name="connsiteY5" fmla="*/ 795646 h 1745672"/>
              <a:gd name="connsiteX6" fmla="*/ 1603168 w 1603168"/>
              <a:gd name="connsiteY6" fmla="*/ 0 h 174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168" h="1745672">
                <a:moveTo>
                  <a:pt x="1603168" y="0"/>
                </a:moveTo>
                <a:lnTo>
                  <a:pt x="0" y="11875"/>
                </a:lnTo>
                <a:lnTo>
                  <a:pt x="0" y="1745672"/>
                </a:lnTo>
                <a:lnTo>
                  <a:pt x="1009402" y="1745672"/>
                </a:lnTo>
                <a:lnTo>
                  <a:pt x="1009402" y="795646"/>
                </a:lnTo>
                <a:lnTo>
                  <a:pt x="1603168" y="795646"/>
                </a:lnTo>
                <a:lnTo>
                  <a:pt x="1603168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0" name="Triangle isocèle 9"/>
          <p:cNvSpPr/>
          <p:nvPr/>
        </p:nvSpPr>
        <p:spPr>
          <a:xfrm>
            <a:off x="550631" y="1619017"/>
            <a:ext cx="615203" cy="927848"/>
          </a:xfrm>
          <a:prstGeom prst="triangl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8" name="Ellipse 17"/>
          <p:cNvSpPr/>
          <p:nvPr/>
        </p:nvSpPr>
        <p:spPr>
          <a:xfrm>
            <a:off x="957151" y="2402228"/>
            <a:ext cx="91440" cy="89538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9" name="Ellipse 18"/>
          <p:cNvSpPr/>
          <p:nvPr/>
        </p:nvSpPr>
        <p:spPr>
          <a:xfrm>
            <a:off x="877586" y="2322665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" name="Rectangle 3"/>
          <p:cNvSpPr/>
          <p:nvPr/>
        </p:nvSpPr>
        <p:spPr>
          <a:xfrm>
            <a:off x="2910186" y="3240834"/>
            <a:ext cx="342900" cy="33281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" name="Rectangle 4"/>
          <p:cNvSpPr/>
          <p:nvPr/>
        </p:nvSpPr>
        <p:spPr>
          <a:xfrm>
            <a:off x="2916745" y="2940714"/>
            <a:ext cx="322730" cy="26221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1" name="Rectangle 10"/>
          <p:cNvSpPr/>
          <p:nvPr/>
        </p:nvSpPr>
        <p:spPr>
          <a:xfrm>
            <a:off x="4733278" y="2500498"/>
            <a:ext cx="726403" cy="1069041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3" name="Rectangle 12"/>
          <p:cNvSpPr/>
          <p:nvPr/>
        </p:nvSpPr>
        <p:spPr>
          <a:xfrm rot="20125509">
            <a:off x="2936415" y="3723340"/>
            <a:ext cx="433667" cy="74631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0" name="Ellipse 19"/>
          <p:cNvSpPr/>
          <p:nvPr/>
        </p:nvSpPr>
        <p:spPr>
          <a:xfrm>
            <a:off x="2763284" y="2590846"/>
            <a:ext cx="100853" cy="10085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3" name="Ellipse 22"/>
          <p:cNvSpPr/>
          <p:nvPr/>
        </p:nvSpPr>
        <p:spPr>
          <a:xfrm>
            <a:off x="3063322" y="3976733"/>
            <a:ext cx="100853" cy="10085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1" name="ZoneTexte 30"/>
          <p:cNvSpPr txBox="1"/>
          <p:nvPr/>
        </p:nvSpPr>
        <p:spPr>
          <a:xfrm>
            <a:off x="5664530" y="1186790"/>
            <a:ext cx="288854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50" b="1" dirty="0"/>
              <a:t>B ) La guerre et le triomphe totalitaire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2832265" y="2469326"/>
            <a:ext cx="4555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/>
              <a:t>Berlin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3044537" y="4079917"/>
            <a:ext cx="4587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/>
              <a:t>Rome</a:t>
            </a:r>
          </a:p>
        </p:txBody>
      </p:sp>
      <p:sp>
        <p:nvSpPr>
          <p:cNvPr id="50" name="ZoneTexte 49"/>
          <p:cNvSpPr txBox="1"/>
          <p:nvPr/>
        </p:nvSpPr>
        <p:spPr>
          <a:xfrm flipH="1">
            <a:off x="6332517" y="1765714"/>
            <a:ext cx="1718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Attaques victorieuses</a:t>
            </a:r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3046021" y="2709801"/>
            <a:ext cx="543296" cy="1781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flipH="1">
            <a:off x="1558637" y="2735036"/>
            <a:ext cx="693222" cy="10836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>
            <a:off x="3366655" y="3689515"/>
            <a:ext cx="463138" cy="37407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3632365" y="2833009"/>
            <a:ext cx="767443" cy="14398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3339936" y="2380261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>
                <a:solidFill>
                  <a:schemeClr val="bg1">
                    <a:lumMod val="65000"/>
                  </a:schemeClr>
                </a:solidFill>
              </a:rPr>
              <a:t>Pologne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4408714" y="2861212"/>
            <a:ext cx="4732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i="1" dirty="0">
                <a:solidFill>
                  <a:schemeClr val="bg1">
                    <a:lumMod val="65000"/>
                  </a:schemeClr>
                </a:solidFill>
              </a:rPr>
              <a:t>URSS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1067296" y="2735036"/>
            <a:ext cx="558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i="1" dirty="0">
                <a:solidFill>
                  <a:schemeClr val="bg1">
                    <a:lumMod val="65000"/>
                  </a:schemeClr>
                </a:solidFill>
              </a:rPr>
              <a:t>France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3774869" y="4017572"/>
            <a:ext cx="60946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>
                <a:solidFill>
                  <a:schemeClr val="bg1">
                    <a:lumMod val="65000"/>
                  </a:schemeClr>
                </a:solidFill>
              </a:rPr>
              <a:t>Balkans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2867890" y="2709802"/>
            <a:ext cx="50687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25" dirty="0">
                <a:solidFill>
                  <a:schemeClr val="bg1">
                    <a:lumMod val="65000"/>
                  </a:schemeClr>
                </a:solidFill>
              </a:rPr>
              <a:t>Sept 39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1040575" y="2930980"/>
            <a:ext cx="67358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25" dirty="0">
                <a:solidFill>
                  <a:schemeClr val="bg1">
                    <a:lumMod val="65000"/>
                  </a:schemeClr>
                </a:solidFill>
              </a:rPr>
              <a:t>Mai Juin 40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3712524" y="2913168"/>
            <a:ext cx="48442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25" dirty="0">
                <a:solidFill>
                  <a:schemeClr val="bg1">
                    <a:lumMod val="65000"/>
                  </a:schemeClr>
                </a:solidFill>
              </a:rPr>
              <a:t>Juin 41</a:t>
            </a:r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752111" y="1915639"/>
            <a:ext cx="543296" cy="1781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452751" y="3552951"/>
            <a:ext cx="53251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25" dirty="0">
                <a:solidFill>
                  <a:schemeClr val="bg1">
                    <a:lumMod val="65000"/>
                  </a:schemeClr>
                </a:solidFill>
              </a:rPr>
              <a:t>Avril  41</a:t>
            </a:r>
          </a:p>
        </p:txBody>
      </p:sp>
      <p:cxnSp>
        <p:nvCxnSpPr>
          <p:cNvPr id="34" name="Connecteur droit avec flèche 33"/>
          <p:cNvCxnSpPr/>
          <p:nvPr/>
        </p:nvCxnSpPr>
        <p:spPr>
          <a:xfrm>
            <a:off x="3455720" y="4526726"/>
            <a:ext cx="169223" cy="46313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3417126" y="5004708"/>
            <a:ext cx="9028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>
                <a:solidFill>
                  <a:schemeClr val="bg1">
                    <a:lumMod val="65000"/>
                  </a:schemeClr>
                </a:solidFill>
              </a:rPr>
              <a:t>Libye, Egypte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584863" y="5208074"/>
            <a:ext cx="39626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25" dirty="0">
                <a:solidFill>
                  <a:schemeClr val="bg1">
                    <a:lumMod val="65000"/>
                  </a:schemeClr>
                </a:solidFill>
              </a:rPr>
              <a:t>1941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628904" y="1525237"/>
            <a:ext cx="2191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/>
              <a:t>Opérations militaires et emprise</a:t>
            </a:r>
          </a:p>
        </p:txBody>
      </p:sp>
      <p:sp>
        <p:nvSpPr>
          <p:cNvPr id="41" name="Ellipse 40"/>
          <p:cNvSpPr/>
          <p:nvPr/>
        </p:nvSpPr>
        <p:spPr>
          <a:xfrm>
            <a:off x="5682343" y="2157598"/>
            <a:ext cx="634283" cy="408215"/>
          </a:xfrm>
          <a:prstGeom prst="ellipse">
            <a:avLst/>
          </a:prstGeom>
          <a:solidFill>
            <a:srgbClr val="FF0000">
              <a:alpha val="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42" name="ZoneTexte 41"/>
          <p:cNvSpPr txBox="1"/>
          <p:nvPr/>
        </p:nvSpPr>
        <p:spPr>
          <a:xfrm>
            <a:off x="6350329" y="2157599"/>
            <a:ext cx="2793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Europe sous emprise allemande en 1942</a:t>
            </a:r>
          </a:p>
          <a:p>
            <a:r>
              <a:rPr lang="fr-FR" sz="1200" dirty="0"/>
              <a:t>(occupations, alliances)</a:t>
            </a:r>
          </a:p>
        </p:txBody>
      </p:sp>
      <p:cxnSp>
        <p:nvCxnSpPr>
          <p:cNvPr id="47" name="Connecteur droit 46"/>
          <p:cNvCxnSpPr/>
          <p:nvPr/>
        </p:nvCxnSpPr>
        <p:spPr>
          <a:xfrm>
            <a:off x="5602184" y="1088819"/>
            <a:ext cx="8907" cy="480060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5689765" y="3965914"/>
            <a:ext cx="11119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/>
              <a:t>Les résistances</a:t>
            </a:r>
          </a:p>
        </p:txBody>
      </p:sp>
      <p:sp>
        <p:nvSpPr>
          <p:cNvPr id="53" name="Triangle isocèle 52"/>
          <p:cNvSpPr/>
          <p:nvPr/>
        </p:nvSpPr>
        <p:spPr>
          <a:xfrm>
            <a:off x="5813611" y="4338398"/>
            <a:ext cx="202448" cy="272871"/>
          </a:xfrm>
          <a:prstGeom prst="triangl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4" name="Rectangle 53"/>
          <p:cNvSpPr/>
          <p:nvPr/>
        </p:nvSpPr>
        <p:spPr>
          <a:xfrm>
            <a:off x="6115589" y="4350377"/>
            <a:ext cx="238030" cy="21698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5" name="ZoneTexte 54"/>
          <p:cNvSpPr txBox="1"/>
          <p:nvPr/>
        </p:nvSpPr>
        <p:spPr>
          <a:xfrm>
            <a:off x="6455289" y="4346404"/>
            <a:ext cx="1847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Pays en guerre non vaincu </a:t>
            </a:r>
          </a:p>
        </p:txBody>
      </p:sp>
      <p:sp>
        <p:nvSpPr>
          <p:cNvPr id="57" name="Ellipse 56"/>
          <p:cNvSpPr/>
          <p:nvPr/>
        </p:nvSpPr>
        <p:spPr>
          <a:xfrm>
            <a:off x="5914253" y="4947453"/>
            <a:ext cx="91440" cy="89538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8" name="Ellipse 57"/>
          <p:cNvSpPr/>
          <p:nvPr/>
        </p:nvSpPr>
        <p:spPr>
          <a:xfrm>
            <a:off x="5834690" y="4878441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9" name="ZoneTexte 58"/>
          <p:cNvSpPr txBox="1"/>
          <p:nvPr/>
        </p:nvSpPr>
        <p:spPr>
          <a:xfrm>
            <a:off x="6419985" y="4876980"/>
            <a:ext cx="27697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Base arrière des résistances européennes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641268" y="2139785"/>
            <a:ext cx="5565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b="1" i="1" dirty="0">
                <a:solidFill>
                  <a:srgbClr val="0070C0"/>
                </a:solidFill>
              </a:rPr>
              <a:t>Londres</a:t>
            </a:r>
          </a:p>
        </p:txBody>
      </p:sp>
      <p:sp>
        <p:nvSpPr>
          <p:cNvPr id="63" name="Ellipse 62"/>
          <p:cNvSpPr/>
          <p:nvPr/>
        </p:nvSpPr>
        <p:spPr>
          <a:xfrm>
            <a:off x="3411188" y="2549484"/>
            <a:ext cx="935181" cy="961901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64" name="Ellipse 63"/>
          <p:cNvSpPr/>
          <p:nvPr/>
        </p:nvSpPr>
        <p:spPr>
          <a:xfrm>
            <a:off x="5762501" y="2852305"/>
            <a:ext cx="523998" cy="497279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65" name="ZoneTexte 64"/>
          <p:cNvSpPr txBox="1"/>
          <p:nvPr/>
        </p:nvSpPr>
        <p:spPr>
          <a:xfrm>
            <a:off x="6350329" y="2850821"/>
            <a:ext cx="2793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Zone d’asservissement et d’extermination des populations civiles</a:t>
            </a:r>
          </a:p>
        </p:txBody>
      </p:sp>
    </p:spTree>
    <p:extLst>
      <p:ext uri="{BB962C8B-B14F-4D97-AF65-F5344CB8AC3E}">
        <p14:creationId xmlns:p14="http://schemas.microsoft.com/office/powerpoint/2010/main" val="84852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18" grpId="0" animBg="1"/>
      <p:bldP spid="19" grpId="0" animBg="1"/>
      <p:bldP spid="11" grpId="0" animBg="1"/>
      <p:bldP spid="31" grpId="0" build="allAtOnce"/>
      <p:bldP spid="50" grpId="0"/>
      <p:bldP spid="73" grpId="0"/>
      <p:bldP spid="74" grpId="0"/>
      <p:bldP spid="75" grpId="0"/>
      <p:bldP spid="77" grpId="0"/>
      <p:bldP spid="78" grpId="0"/>
      <p:bldP spid="79" grpId="0"/>
      <p:bldP spid="80" grpId="0"/>
      <p:bldP spid="33" grpId="0"/>
      <p:bldP spid="37" grpId="0"/>
      <p:bldP spid="38" grpId="0"/>
      <p:bldP spid="39" grpId="0" build="allAtOnce"/>
      <p:bldP spid="41" grpId="0" animBg="1"/>
      <p:bldP spid="42" grpId="0"/>
      <p:bldP spid="51" grpId="0" build="p"/>
      <p:bldP spid="53" grpId="0" animBg="1"/>
      <p:bldP spid="54" grpId="0" animBg="1"/>
      <p:bldP spid="55" grpId="0"/>
      <p:bldP spid="57" grpId="0" animBg="1"/>
      <p:bldP spid="58" grpId="0" animBg="1"/>
      <p:bldP spid="59" grpId="0"/>
      <p:bldP spid="61" grpId="0" build="p"/>
      <p:bldP spid="63" grpId="0" animBg="1"/>
      <p:bldP spid="64" grpId="0" animBg="1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11"/>
          <p:cNvSpPr/>
          <p:nvPr/>
        </p:nvSpPr>
        <p:spPr>
          <a:xfrm>
            <a:off x="944088" y="2006188"/>
            <a:ext cx="3708508" cy="2725388"/>
          </a:xfrm>
          <a:prstGeom prst="ellipse">
            <a:avLst/>
          </a:prstGeom>
          <a:solidFill>
            <a:srgbClr val="FF0000">
              <a:alpha val="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40" name="Forme libre 39"/>
          <p:cNvSpPr/>
          <p:nvPr/>
        </p:nvSpPr>
        <p:spPr>
          <a:xfrm>
            <a:off x="2101933" y="2300102"/>
            <a:ext cx="1202376" cy="1309254"/>
          </a:xfrm>
          <a:custGeom>
            <a:avLst/>
            <a:gdLst>
              <a:gd name="connsiteX0" fmla="*/ 1603168 w 1603168"/>
              <a:gd name="connsiteY0" fmla="*/ 0 h 1745672"/>
              <a:gd name="connsiteX1" fmla="*/ 0 w 1603168"/>
              <a:gd name="connsiteY1" fmla="*/ 11875 h 1745672"/>
              <a:gd name="connsiteX2" fmla="*/ 0 w 1603168"/>
              <a:gd name="connsiteY2" fmla="*/ 1745672 h 1745672"/>
              <a:gd name="connsiteX3" fmla="*/ 1009402 w 1603168"/>
              <a:gd name="connsiteY3" fmla="*/ 1745672 h 1745672"/>
              <a:gd name="connsiteX4" fmla="*/ 1009402 w 1603168"/>
              <a:gd name="connsiteY4" fmla="*/ 795646 h 1745672"/>
              <a:gd name="connsiteX5" fmla="*/ 1603168 w 1603168"/>
              <a:gd name="connsiteY5" fmla="*/ 795646 h 1745672"/>
              <a:gd name="connsiteX6" fmla="*/ 1603168 w 1603168"/>
              <a:gd name="connsiteY6" fmla="*/ 0 h 174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168" h="1745672">
                <a:moveTo>
                  <a:pt x="1603168" y="0"/>
                </a:moveTo>
                <a:lnTo>
                  <a:pt x="0" y="11875"/>
                </a:lnTo>
                <a:lnTo>
                  <a:pt x="0" y="1745672"/>
                </a:lnTo>
                <a:lnTo>
                  <a:pt x="1009402" y="1745672"/>
                </a:lnTo>
                <a:lnTo>
                  <a:pt x="1009402" y="795646"/>
                </a:lnTo>
                <a:lnTo>
                  <a:pt x="1603168" y="795646"/>
                </a:lnTo>
                <a:lnTo>
                  <a:pt x="1603168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0" name="Triangle isocèle 9"/>
          <p:cNvSpPr/>
          <p:nvPr/>
        </p:nvSpPr>
        <p:spPr>
          <a:xfrm>
            <a:off x="550631" y="1619017"/>
            <a:ext cx="615203" cy="927848"/>
          </a:xfrm>
          <a:prstGeom prst="triangl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8" name="Ellipse 17"/>
          <p:cNvSpPr/>
          <p:nvPr/>
        </p:nvSpPr>
        <p:spPr>
          <a:xfrm>
            <a:off x="957151" y="2402228"/>
            <a:ext cx="91440" cy="89538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9" name="Ellipse 18"/>
          <p:cNvSpPr/>
          <p:nvPr/>
        </p:nvSpPr>
        <p:spPr>
          <a:xfrm>
            <a:off x="877586" y="2322665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" name="Rectangle 3"/>
          <p:cNvSpPr/>
          <p:nvPr/>
        </p:nvSpPr>
        <p:spPr>
          <a:xfrm>
            <a:off x="2910186" y="3240834"/>
            <a:ext cx="342900" cy="33281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" name="Rectangle 4"/>
          <p:cNvSpPr/>
          <p:nvPr/>
        </p:nvSpPr>
        <p:spPr>
          <a:xfrm>
            <a:off x="2916745" y="2940714"/>
            <a:ext cx="322730" cy="26221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1" name="Rectangle 10"/>
          <p:cNvSpPr/>
          <p:nvPr/>
        </p:nvSpPr>
        <p:spPr>
          <a:xfrm>
            <a:off x="4733278" y="2500498"/>
            <a:ext cx="726403" cy="1069041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13" name="Rectangle 12"/>
          <p:cNvSpPr/>
          <p:nvPr/>
        </p:nvSpPr>
        <p:spPr>
          <a:xfrm rot="20125509">
            <a:off x="2936415" y="3723340"/>
            <a:ext cx="433667" cy="74631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0" name="Ellipse 19"/>
          <p:cNvSpPr/>
          <p:nvPr/>
        </p:nvSpPr>
        <p:spPr>
          <a:xfrm>
            <a:off x="2763284" y="2590846"/>
            <a:ext cx="100853" cy="10085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3" name="Ellipse 22"/>
          <p:cNvSpPr/>
          <p:nvPr/>
        </p:nvSpPr>
        <p:spPr>
          <a:xfrm>
            <a:off x="3063322" y="3976733"/>
            <a:ext cx="100853" cy="10085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1" name="ZoneTexte 30"/>
          <p:cNvSpPr txBox="1"/>
          <p:nvPr/>
        </p:nvSpPr>
        <p:spPr>
          <a:xfrm>
            <a:off x="5675081" y="1102384"/>
            <a:ext cx="34689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b="1" dirty="0"/>
              <a:t>C) Le retournement militaire et la victoire des alliés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2840732" y="2452393"/>
            <a:ext cx="4555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/>
              <a:t>Berlin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3044537" y="4079917"/>
            <a:ext cx="4587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/>
              <a:t>Rome</a:t>
            </a:r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3046021" y="2709801"/>
            <a:ext cx="543296" cy="1781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flipH="1">
            <a:off x="1558637" y="2735036"/>
            <a:ext cx="693222" cy="10836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>
            <a:off x="3366655" y="3689515"/>
            <a:ext cx="463138" cy="37407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3632365" y="2833009"/>
            <a:ext cx="767443" cy="14398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3339936" y="2380261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>
                <a:solidFill>
                  <a:schemeClr val="bg1">
                    <a:lumMod val="65000"/>
                  </a:schemeClr>
                </a:solidFill>
              </a:rPr>
              <a:t>Pologne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4408714" y="2861212"/>
            <a:ext cx="4732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i="1" dirty="0">
                <a:solidFill>
                  <a:schemeClr val="bg1">
                    <a:lumMod val="65000"/>
                  </a:schemeClr>
                </a:solidFill>
              </a:rPr>
              <a:t>URSS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1414649" y="3037856"/>
            <a:ext cx="558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i="1" dirty="0">
                <a:solidFill>
                  <a:schemeClr val="bg1">
                    <a:lumMod val="65000"/>
                  </a:schemeClr>
                </a:solidFill>
              </a:rPr>
              <a:t>France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3774869" y="4017572"/>
            <a:ext cx="60946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>
                <a:solidFill>
                  <a:schemeClr val="bg1">
                    <a:lumMod val="65000"/>
                  </a:schemeClr>
                </a:solidFill>
              </a:rPr>
              <a:t>Balkans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2867890" y="2709802"/>
            <a:ext cx="50687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25" dirty="0">
                <a:solidFill>
                  <a:schemeClr val="bg1">
                    <a:lumMod val="65000"/>
                  </a:schemeClr>
                </a:solidFill>
              </a:rPr>
              <a:t>Sept 39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3712524" y="2913168"/>
            <a:ext cx="48442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25" dirty="0">
                <a:solidFill>
                  <a:schemeClr val="bg1">
                    <a:lumMod val="65000"/>
                  </a:schemeClr>
                </a:solidFill>
              </a:rPr>
              <a:t>Juin 41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452751" y="3552951"/>
            <a:ext cx="53251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25" dirty="0">
                <a:solidFill>
                  <a:schemeClr val="bg1">
                    <a:lumMod val="65000"/>
                  </a:schemeClr>
                </a:solidFill>
              </a:rPr>
              <a:t>Avril  41</a:t>
            </a:r>
          </a:p>
        </p:txBody>
      </p:sp>
      <p:cxnSp>
        <p:nvCxnSpPr>
          <p:cNvPr id="34" name="Connecteur droit avec flèche 33"/>
          <p:cNvCxnSpPr/>
          <p:nvPr/>
        </p:nvCxnSpPr>
        <p:spPr>
          <a:xfrm>
            <a:off x="3455720" y="4526726"/>
            <a:ext cx="169223" cy="46313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3417126" y="5004708"/>
            <a:ext cx="9028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>
                <a:solidFill>
                  <a:schemeClr val="bg1">
                    <a:lumMod val="65000"/>
                  </a:schemeClr>
                </a:solidFill>
              </a:rPr>
              <a:t>Libye, Egypte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584863" y="5208074"/>
            <a:ext cx="39626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25" dirty="0">
                <a:solidFill>
                  <a:schemeClr val="bg1">
                    <a:lumMod val="65000"/>
                  </a:schemeClr>
                </a:solidFill>
              </a:rPr>
              <a:t>1941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650005" y="1599092"/>
            <a:ext cx="8907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/>
              <a:t>Le front Est</a:t>
            </a:r>
          </a:p>
        </p:txBody>
      </p:sp>
      <p:cxnSp>
        <p:nvCxnSpPr>
          <p:cNvPr id="47" name="Connecteur droit 46"/>
          <p:cNvCxnSpPr/>
          <p:nvPr/>
        </p:nvCxnSpPr>
        <p:spPr>
          <a:xfrm>
            <a:off x="5602184" y="1088819"/>
            <a:ext cx="8907" cy="480060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641268" y="2139785"/>
            <a:ext cx="5565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b="1" i="1" dirty="0">
                <a:solidFill>
                  <a:srgbClr val="0070C0"/>
                </a:solidFill>
              </a:rPr>
              <a:t>Londres</a:t>
            </a:r>
          </a:p>
        </p:txBody>
      </p:sp>
      <p:sp>
        <p:nvSpPr>
          <p:cNvPr id="45" name="Ellipse 44"/>
          <p:cNvSpPr/>
          <p:nvPr/>
        </p:nvSpPr>
        <p:spPr>
          <a:xfrm>
            <a:off x="4788769" y="3343167"/>
            <a:ext cx="100853" cy="100853"/>
          </a:xfrm>
          <a:prstGeom prst="ellipse">
            <a:avLst/>
          </a:prstGeom>
          <a:solidFill>
            <a:schemeClr val="tx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6" name="Ellipse 45"/>
          <p:cNvSpPr/>
          <p:nvPr/>
        </p:nvSpPr>
        <p:spPr>
          <a:xfrm>
            <a:off x="5818108" y="2065039"/>
            <a:ext cx="100853" cy="100853"/>
          </a:xfrm>
          <a:prstGeom prst="ellipse">
            <a:avLst/>
          </a:prstGeom>
          <a:solidFill>
            <a:schemeClr val="tx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8" name="ZoneTexte 47"/>
          <p:cNvSpPr txBox="1"/>
          <p:nvPr/>
        </p:nvSpPr>
        <p:spPr>
          <a:xfrm>
            <a:off x="6275105" y="1997555"/>
            <a:ext cx="1671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La bataille « charnière »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880759" y="3315443"/>
            <a:ext cx="6815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b="1" i="1" dirty="0"/>
              <a:t>Stalingrad</a:t>
            </a:r>
          </a:p>
        </p:txBody>
      </p:sp>
      <p:sp>
        <p:nvSpPr>
          <p:cNvPr id="63" name="Flèche droite 62"/>
          <p:cNvSpPr/>
          <p:nvPr/>
        </p:nvSpPr>
        <p:spPr>
          <a:xfrm rot="11424480">
            <a:off x="3750452" y="3160829"/>
            <a:ext cx="918465" cy="409699"/>
          </a:xfrm>
          <a:prstGeom prst="rightArrow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64" name="Flèche droite 63"/>
          <p:cNvSpPr/>
          <p:nvPr/>
        </p:nvSpPr>
        <p:spPr>
          <a:xfrm rot="11424480">
            <a:off x="5675812" y="2364856"/>
            <a:ext cx="448844" cy="320189"/>
          </a:xfrm>
          <a:prstGeom prst="rightArrow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65" name="ZoneTexte 64"/>
          <p:cNvSpPr txBox="1"/>
          <p:nvPr/>
        </p:nvSpPr>
        <p:spPr>
          <a:xfrm>
            <a:off x="6293763" y="2411387"/>
            <a:ext cx="2045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La contre offensive soviétique</a:t>
            </a:r>
          </a:p>
        </p:txBody>
      </p:sp>
      <p:sp>
        <p:nvSpPr>
          <p:cNvPr id="66" name="Ellipse 65"/>
          <p:cNvSpPr/>
          <p:nvPr/>
        </p:nvSpPr>
        <p:spPr>
          <a:xfrm>
            <a:off x="3411188" y="2549484"/>
            <a:ext cx="935181" cy="961901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67" name="ZoneTexte 66"/>
          <p:cNvSpPr txBox="1"/>
          <p:nvPr/>
        </p:nvSpPr>
        <p:spPr>
          <a:xfrm>
            <a:off x="5727035" y="3084307"/>
            <a:ext cx="3163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/>
              <a:t>Les débarquements </a:t>
            </a:r>
            <a:r>
              <a:rPr lang="fr-FR" sz="1200" u="sng" dirty="0" err="1"/>
              <a:t>anglo</a:t>
            </a:r>
            <a:r>
              <a:rPr lang="fr-FR" sz="1200" u="sng" dirty="0"/>
              <a:t> américains et la victoire finale des alliés</a:t>
            </a:r>
          </a:p>
        </p:txBody>
      </p:sp>
      <p:sp>
        <p:nvSpPr>
          <p:cNvPr id="68" name="Flèche droite 67"/>
          <p:cNvSpPr/>
          <p:nvPr/>
        </p:nvSpPr>
        <p:spPr>
          <a:xfrm rot="16367354">
            <a:off x="2021776" y="5070021"/>
            <a:ext cx="676894" cy="445325"/>
          </a:xfrm>
          <a:prstGeom prst="rightArrow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69" name="ZoneTexte 68"/>
          <p:cNvSpPr txBox="1"/>
          <p:nvPr/>
        </p:nvSpPr>
        <p:spPr>
          <a:xfrm>
            <a:off x="4845133" y="3119499"/>
            <a:ext cx="6719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 err="1">
                <a:solidFill>
                  <a:schemeClr val="bg1">
                    <a:lumMod val="65000"/>
                  </a:schemeClr>
                </a:solidFill>
              </a:rPr>
              <a:t>Vict</a:t>
            </a:r>
            <a:r>
              <a:rPr lang="fr-FR" sz="900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900" i="1" dirty="0" err="1">
                <a:solidFill>
                  <a:schemeClr val="bg1">
                    <a:lumMod val="65000"/>
                  </a:schemeClr>
                </a:solidFill>
              </a:rPr>
              <a:t>fev</a:t>
            </a:r>
            <a:r>
              <a:rPr lang="fr-FR" sz="900" i="1" dirty="0">
                <a:solidFill>
                  <a:schemeClr val="bg1">
                    <a:lumMod val="65000"/>
                  </a:schemeClr>
                </a:solidFill>
              </a:rPr>
              <a:t> 43</a:t>
            </a:r>
          </a:p>
        </p:txBody>
      </p:sp>
      <p:sp>
        <p:nvSpPr>
          <p:cNvPr id="70" name="Flèche droite 69"/>
          <p:cNvSpPr/>
          <p:nvPr/>
        </p:nvSpPr>
        <p:spPr>
          <a:xfrm rot="18504033">
            <a:off x="2694028" y="4599575"/>
            <a:ext cx="454868" cy="367157"/>
          </a:xfrm>
          <a:prstGeom prst="rightArrow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71" name="Flèche droite 70"/>
          <p:cNvSpPr/>
          <p:nvPr/>
        </p:nvSpPr>
        <p:spPr>
          <a:xfrm rot="2115878">
            <a:off x="707491" y="2572697"/>
            <a:ext cx="431282" cy="366483"/>
          </a:xfrm>
          <a:prstGeom prst="rightArrow">
            <a:avLst/>
          </a:prstGeom>
          <a:noFill/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72" name="ZoneTexte 71"/>
          <p:cNvSpPr txBox="1"/>
          <p:nvPr/>
        </p:nvSpPr>
        <p:spPr>
          <a:xfrm>
            <a:off x="1353787" y="5257057"/>
            <a:ext cx="109677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solidFill>
                  <a:schemeClr val="accent1"/>
                </a:solidFill>
              </a:rPr>
              <a:t>Afrique du Nord </a:t>
            </a:r>
          </a:p>
          <a:p>
            <a:r>
              <a:rPr lang="fr-FR" sz="1050" dirty="0" err="1">
                <a:solidFill>
                  <a:schemeClr val="accent1"/>
                </a:solidFill>
              </a:rPr>
              <a:t>nov</a:t>
            </a:r>
            <a:r>
              <a:rPr lang="fr-FR" sz="1050" dirty="0">
                <a:solidFill>
                  <a:schemeClr val="accent1"/>
                </a:solidFill>
              </a:rPr>
              <a:t> 42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2634837" y="5006192"/>
            <a:ext cx="4940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solidFill>
                  <a:schemeClr val="accent1"/>
                </a:solidFill>
              </a:rPr>
              <a:t>Sicile </a:t>
            </a:r>
          </a:p>
          <a:p>
            <a:r>
              <a:rPr lang="fr-FR" sz="1050" dirty="0">
                <a:solidFill>
                  <a:schemeClr val="accent1"/>
                </a:solidFill>
              </a:rPr>
              <a:t>1943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657597" y="2948792"/>
            <a:ext cx="8130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>
                <a:solidFill>
                  <a:schemeClr val="accent1"/>
                </a:solidFill>
              </a:rPr>
              <a:t>Normandie</a:t>
            </a:r>
          </a:p>
          <a:p>
            <a:r>
              <a:rPr lang="fr-FR" sz="1050" b="1" dirty="0">
                <a:solidFill>
                  <a:schemeClr val="accent1"/>
                </a:solidFill>
              </a:rPr>
              <a:t> juin 44</a:t>
            </a:r>
          </a:p>
        </p:txBody>
      </p:sp>
      <p:sp>
        <p:nvSpPr>
          <p:cNvPr id="82" name="Flèche droite 81"/>
          <p:cNvSpPr/>
          <p:nvPr/>
        </p:nvSpPr>
        <p:spPr>
          <a:xfrm rot="18504033">
            <a:off x="918399" y="3612259"/>
            <a:ext cx="643823" cy="367157"/>
          </a:xfrm>
          <a:prstGeom prst="rightArrow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83" name="ZoneTexte 82"/>
          <p:cNvSpPr txBox="1"/>
          <p:nvPr/>
        </p:nvSpPr>
        <p:spPr>
          <a:xfrm>
            <a:off x="1288473" y="3864677"/>
            <a:ext cx="69442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solidFill>
                  <a:schemeClr val="accent1"/>
                </a:solidFill>
              </a:rPr>
              <a:t>Provence</a:t>
            </a:r>
          </a:p>
          <a:p>
            <a:r>
              <a:rPr lang="fr-FR" sz="1050" dirty="0">
                <a:solidFill>
                  <a:schemeClr val="accent1"/>
                </a:solidFill>
              </a:rPr>
              <a:t>Août 44</a:t>
            </a:r>
          </a:p>
        </p:txBody>
      </p:sp>
      <p:sp>
        <p:nvSpPr>
          <p:cNvPr id="84" name="Flèche droite 83"/>
          <p:cNvSpPr/>
          <p:nvPr/>
        </p:nvSpPr>
        <p:spPr>
          <a:xfrm rot="18504033">
            <a:off x="5754733" y="3751561"/>
            <a:ext cx="454868" cy="367157"/>
          </a:xfrm>
          <a:prstGeom prst="rightArrow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85" name="ZoneTexte 84"/>
          <p:cNvSpPr txBox="1"/>
          <p:nvPr/>
        </p:nvSpPr>
        <p:spPr>
          <a:xfrm>
            <a:off x="6339094" y="3771593"/>
            <a:ext cx="1128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Débarquement</a:t>
            </a:r>
          </a:p>
        </p:txBody>
      </p:sp>
      <p:sp>
        <p:nvSpPr>
          <p:cNvPr id="86" name="Forme libre 85"/>
          <p:cNvSpPr/>
          <p:nvPr/>
        </p:nvSpPr>
        <p:spPr>
          <a:xfrm>
            <a:off x="2600696" y="2406980"/>
            <a:ext cx="0" cy="382979"/>
          </a:xfrm>
          <a:custGeom>
            <a:avLst/>
            <a:gdLst>
              <a:gd name="connsiteX0" fmla="*/ 0 w 0"/>
              <a:gd name="connsiteY0" fmla="*/ 0 h 510639"/>
              <a:gd name="connsiteX1" fmla="*/ 0 w 0"/>
              <a:gd name="connsiteY1" fmla="*/ 510639 h 510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10639">
                <a:moveTo>
                  <a:pt x="0" y="0"/>
                </a:moveTo>
                <a:lnTo>
                  <a:pt x="0" y="510639"/>
                </a:lnTo>
              </a:path>
            </a:pathLst>
          </a:cu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87" name="Forme libre 86"/>
          <p:cNvSpPr/>
          <p:nvPr/>
        </p:nvSpPr>
        <p:spPr>
          <a:xfrm>
            <a:off x="2634838" y="2405496"/>
            <a:ext cx="0" cy="382979"/>
          </a:xfrm>
          <a:custGeom>
            <a:avLst/>
            <a:gdLst>
              <a:gd name="connsiteX0" fmla="*/ 0 w 0"/>
              <a:gd name="connsiteY0" fmla="*/ 0 h 510639"/>
              <a:gd name="connsiteX1" fmla="*/ 0 w 0"/>
              <a:gd name="connsiteY1" fmla="*/ 510639 h 510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10639">
                <a:moveTo>
                  <a:pt x="0" y="0"/>
                </a:moveTo>
                <a:lnTo>
                  <a:pt x="0" y="510639"/>
                </a:lnTo>
              </a:path>
            </a:pathLst>
          </a:cu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grpSp>
        <p:nvGrpSpPr>
          <p:cNvPr id="90" name="Groupe 89"/>
          <p:cNvGrpSpPr/>
          <p:nvPr/>
        </p:nvGrpSpPr>
        <p:grpSpPr>
          <a:xfrm>
            <a:off x="5914207" y="4985420"/>
            <a:ext cx="46457" cy="218154"/>
            <a:chOff x="7749969" y="4359709"/>
            <a:chExt cx="45522" cy="512618"/>
          </a:xfrm>
        </p:grpSpPr>
        <p:sp>
          <p:nvSpPr>
            <p:cNvPr id="88" name="Forme libre 87"/>
            <p:cNvSpPr/>
            <p:nvPr/>
          </p:nvSpPr>
          <p:spPr>
            <a:xfrm>
              <a:off x="7749969" y="4361688"/>
              <a:ext cx="0" cy="510639"/>
            </a:xfrm>
            <a:custGeom>
              <a:avLst/>
              <a:gdLst>
                <a:gd name="connsiteX0" fmla="*/ 0 w 0"/>
                <a:gd name="connsiteY0" fmla="*/ 0 h 510639"/>
                <a:gd name="connsiteX1" fmla="*/ 0 w 0"/>
                <a:gd name="connsiteY1" fmla="*/ 510639 h 510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10639">
                  <a:moveTo>
                    <a:pt x="0" y="0"/>
                  </a:moveTo>
                  <a:lnTo>
                    <a:pt x="0" y="510639"/>
                  </a:lnTo>
                </a:path>
              </a:pathLst>
            </a:custGeom>
            <a:ln w="28575">
              <a:solidFill>
                <a:schemeClr val="accent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  <p:sp>
          <p:nvSpPr>
            <p:cNvPr id="89" name="Forme libre 88"/>
            <p:cNvSpPr/>
            <p:nvPr/>
          </p:nvSpPr>
          <p:spPr>
            <a:xfrm>
              <a:off x="7795491" y="4359709"/>
              <a:ext cx="0" cy="510639"/>
            </a:xfrm>
            <a:custGeom>
              <a:avLst/>
              <a:gdLst>
                <a:gd name="connsiteX0" fmla="*/ 0 w 0"/>
                <a:gd name="connsiteY0" fmla="*/ 0 h 510639"/>
                <a:gd name="connsiteX1" fmla="*/ 0 w 0"/>
                <a:gd name="connsiteY1" fmla="*/ 510639 h 510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10639">
                  <a:moveTo>
                    <a:pt x="0" y="0"/>
                  </a:moveTo>
                  <a:lnTo>
                    <a:pt x="0" y="510639"/>
                  </a:lnTo>
                </a:path>
              </a:pathLst>
            </a:cu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</p:grpSp>
      <p:sp>
        <p:nvSpPr>
          <p:cNvPr id="91" name="ZoneTexte 90"/>
          <p:cNvSpPr txBox="1"/>
          <p:nvPr/>
        </p:nvSpPr>
        <p:spPr>
          <a:xfrm>
            <a:off x="6332936" y="4909657"/>
            <a:ext cx="2209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Jonction des troupes américaines et soviétiques</a:t>
            </a:r>
          </a:p>
        </p:txBody>
      </p:sp>
      <p:sp>
        <p:nvSpPr>
          <p:cNvPr id="92" name="Ellipse 91"/>
          <p:cNvSpPr/>
          <p:nvPr/>
        </p:nvSpPr>
        <p:spPr>
          <a:xfrm>
            <a:off x="2709333" y="2525184"/>
            <a:ext cx="203201" cy="220133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93" name="Ellipse 92"/>
          <p:cNvSpPr/>
          <p:nvPr/>
        </p:nvSpPr>
        <p:spPr>
          <a:xfrm>
            <a:off x="5861083" y="4454737"/>
            <a:ext cx="203201" cy="220133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94" name="ZoneTexte 93"/>
          <p:cNvSpPr txBox="1"/>
          <p:nvPr/>
        </p:nvSpPr>
        <p:spPr>
          <a:xfrm>
            <a:off x="6341534" y="4397751"/>
            <a:ext cx="1874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L’Armée rouge prend Berlin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2616201" y="2296583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Avril 1945</a:t>
            </a:r>
          </a:p>
        </p:txBody>
      </p:sp>
    </p:spTree>
    <p:extLst>
      <p:ext uri="{BB962C8B-B14F-4D97-AF65-F5344CB8AC3E}">
        <p14:creationId xmlns:p14="http://schemas.microsoft.com/office/powerpoint/2010/main" val="253505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  <p:bldP spid="45" grpId="0" animBg="1"/>
      <p:bldP spid="46" grpId="0" animBg="1"/>
      <p:bldP spid="48" grpId="0" build="p"/>
      <p:bldP spid="49" grpId="0" build="p"/>
      <p:bldP spid="63" grpId="0" animBg="1"/>
      <p:bldP spid="64" grpId="0" animBg="1"/>
      <p:bldP spid="65" grpId="0"/>
      <p:bldP spid="67" grpId="0" build="p"/>
      <p:bldP spid="68" grpId="0" animBg="1"/>
      <p:bldP spid="69" grpId="0" build="p"/>
      <p:bldP spid="70" grpId="0" animBg="1"/>
      <p:bldP spid="71" grpId="0" animBg="1"/>
      <p:bldP spid="72" grpId="0"/>
      <p:bldP spid="76" grpId="0"/>
      <p:bldP spid="81" grpId="0"/>
      <p:bldP spid="82" grpId="0" animBg="1"/>
      <p:bldP spid="83" grpId="0"/>
      <p:bldP spid="84" grpId="0" animBg="1"/>
      <p:bldP spid="85" grpId="0"/>
      <p:bldP spid="86" grpId="0" animBg="1"/>
      <p:bldP spid="87" grpId="0" animBg="1"/>
      <p:bldP spid="91" grpId="0"/>
      <p:bldP spid="92" grpId="0" animBg="1"/>
      <p:bldP spid="93" grpId="0" animBg="1"/>
      <p:bldP spid="94" grpId="0"/>
      <p:bldP spid="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11"/>
          <p:cNvSpPr/>
          <p:nvPr/>
        </p:nvSpPr>
        <p:spPr>
          <a:xfrm>
            <a:off x="944088" y="2006188"/>
            <a:ext cx="3708508" cy="2725388"/>
          </a:xfrm>
          <a:prstGeom prst="ellipse">
            <a:avLst/>
          </a:prstGeom>
          <a:solidFill>
            <a:srgbClr val="FF0000">
              <a:alpha val="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40" name="Forme libre 39"/>
          <p:cNvSpPr/>
          <p:nvPr/>
        </p:nvSpPr>
        <p:spPr>
          <a:xfrm>
            <a:off x="2101933" y="2300102"/>
            <a:ext cx="1202376" cy="1309254"/>
          </a:xfrm>
          <a:custGeom>
            <a:avLst/>
            <a:gdLst>
              <a:gd name="connsiteX0" fmla="*/ 1603168 w 1603168"/>
              <a:gd name="connsiteY0" fmla="*/ 0 h 1745672"/>
              <a:gd name="connsiteX1" fmla="*/ 0 w 1603168"/>
              <a:gd name="connsiteY1" fmla="*/ 11875 h 1745672"/>
              <a:gd name="connsiteX2" fmla="*/ 0 w 1603168"/>
              <a:gd name="connsiteY2" fmla="*/ 1745672 h 1745672"/>
              <a:gd name="connsiteX3" fmla="*/ 1009402 w 1603168"/>
              <a:gd name="connsiteY3" fmla="*/ 1745672 h 1745672"/>
              <a:gd name="connsiteX4" fmla="*/ 1009402 w 1603168"/>
              <a:gd name="connsiteY4" fmla="*/ 795646 h 1745672"/>
              <a:gd name="connsiteX5" fmla="*/ 1603168 w 1603168"/>
              <a:gd name="connsiteY5" fmla="*/ 795646 h 1745672"/>
              <a:gd name="connsiteX6" fmla="*/ 1603168 w 1603168"/>
              <a:gd name="connsiteY6" fmla="*/ 0 h 174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168" h="1745672">
                <a:moveTo>
                  <a:pt x="1603168" y="0"/>
                </a:moveTo>
                <a:lnTo>
                  <a:pt x="0" y="11875"/>
                </a:lnTo>
                <a:lnTo>
                  <a:pt x="0" y="1745672"/>
                </a:lnTo>
                <a:lnTo>
                  <a:pt x="1009402" y="1745672"/>
                </a:lnTo>
                <a:lnTo>
                  <a:pt x="1009402" y="795646"/>
                </a:lnTo>
                <a:lnTo>
                  <a:pt x="1603168" y="795646"/>
                </a:lnTo>
                <a:lnTo>
                  <a:pt x="1603168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0" name="Triangle isocèle 9"/>
          <p:cNvSpPr/>
          <p:nvPr/>
        </p:nvSpPr>
        <p:spPr>
          <a:xfrm>
            <a:off x="550631" y="1619017"/>
            <a:ext cx="615203" cy="927848"/>
          </a:xfrm>
          <a:prstGeom prst="triangl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8" name="Ellipse 17"/>
          <p:cNvSpPr/>
          <p:nvPr/>
        </p:nvSpPr>
        <p:spPr>
          <a:xfrm>
            <a:off x="957151" y="2402228"/>
            <a:ext cx="91440" cy="89538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9" name="Ellipse 18"/>
          <p:cNvSpPr/>
          <p:nvPr/>
        </p:nvSpPr>
        <p:spPr>
          <a:xfrm>
            <a:off x="877586" y="2322665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" name="Rectangle 3"/>
          <p:cNvSpPr/>
          <p:nvPr/>
        </p:nvSpPr>
        <p:spPr>
          <a:xfrm>
            <a:off x="2910186" y="3240834"/>
            <a:ext cx="342900" cy="33281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" name="Rectangle 4"/>
          <p:cNvSpPr/>
          <p:nvPr/>
        </p:nvSpPr>
        <p:spPr>
          <a:xfrm>
            <a:off x="2916745" y="2940714"/>
            <a:ext cx="322730" cy="26221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1" name="Rectangle 10"/>
          <p:cNvSpPr/>
          <p:nvPr/>
        </p:nvSpPr>
        <p:spPr>
          <a:xfrm>
            <a:off x="4733278" y="2500498"/>
            <a:ext cx="726403" cy="1069041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13" name="Rectangle 12"/>
          <p:cNvSpPr/>
          <p:nvPr/>
        </p:nvSpPr>
        <p:spPr>
          <a:xfrm rot="20125509">
            <a:off x="2936415" y="3723340"/>
            <a:ext cx="433667" cy="74631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0" name="Ellipse 19"/>
          <p:cNvSpPr/>
          <p:nvPr/>
        </p:nvSpPr>
        <p:spPr>
          <a:xfrm>
            <a:off x="2763284" y="2590846"/>
            <a:ext cx="100853" cy="10085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3" name="Ellipse 22"/>
          <p:cNvSpPr/>
          <p:nvPr/>
        </p:nvSpPr>
        <p:spPr>
          <a:xfrm>
            <a:off x="3063322" y="3976733"/>
            <a:ext cx="100853" cy="10085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3046021" y="2709801"/>
            <a:ext cx="543296" cy="1781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flipH="1">
            <a:off x="1558637" y="2735036"/>
            <a:ext cx="693222" cy="10836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>
            <a:off x="3366655" y="3689515"/>
            <a:ext cx="463138" cy="37407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3632365" y="2833009"/>
            <a:ext cx="767443" cy="14398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455720" y="4526726"/>
            <a:ext cx="169223" cy="46313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lipse 44"/>
          <p:cNvSpPr/>
          <p:nvPr/>
        </p:nvSpPr>
        <p:spPr>
          <a:xfrm>
            <a:off x="4788769" y="3343167"/>
            <a:ext cx="100853" cy="100853"/>
          </a:xfrm>
          <a:prstGeom prst="ellipse">
            <a:avLst/>
          </a:prstGeom>
          <a:solidFill>
            <a:schemeClr val="tx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63" name="Flèche droite 62"/>
          <p:cNvSpPr/>
          <p:nvPr/>
        </p:nvSpPr>
        <p:spPr>
          <a:xfrm rot="11424480">
            <a:off x="3750452" y="3160829"/>
            <a:ext cx="918465" cy="409699"/>
          </a:xfrm>
          <a:prstGeom prst="rightArrow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66" name="Ellipse 65"/>
          <p:cNvSpPr/>
          <p:nvPr/>
        </p:nvSpPr>
        <p:spPr>
          <a:xfrm>
            <a:off x="3411188" y="2549484"/>
            <a:ext cx="935181" cy="961901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68" name="Flèche droite 67"/>
          <p:cNvSpPr/>
          <p:nvPr/>
        </p:nvSpPr>
        <p:spPr>
          <a:xfrm rot="16367354">
            <a:off x="2021776" y="5070021"/>
            <a:ext cx="676894" cy="445325"/>
          </a:xfrm>
          <a:prstGeom prst="rightArrow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70" name="Flèche droite 69"/>
          <p:cNvSpPr/>
          <p:nvPr/>
        </p:nvSpPr>
        <p:spPr>
          <a:xfrm rot="18504033">
            <a:off x="2694028" y="4599575"/>
            <a:ext cx="454868" cy="367157"/>
          </a:xfrm>
          <a:prstGeom prst="rightArrow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71" name="Flèche droite 70"/>
          <p:cNvSpPr/>
          <p:nvPr/>
        </p:nvSpPr>
        <p:spPr>
          <a:xfrm rot="2115878">
            <a:off x="707491" y="2572697"/>
            <a:ext cx="431282" cy="366483"/>
          </a:xfrm>
          <a:prstGeom prst="rightArrow">
            <a:avLst/>
          </a:prstGeom>
          <a:noFill/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82" name="Flèche droite 81"/>
          <p:cNvSpPr/>
          <p:nvPr/>
        </p:nvSpPr>
        <p:spPr>
          <a:xfrm rot="18504033">
            <a:off x="918399" y="3612259"/>
            <a:ext cx="643823" cy="367157"/>
          </a:xfrm>
          <a:prstGeom prst="rightArrow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86" name="Forme libre 85"/>
          <p:cNvSpPr/>
          <p:nvPr/>
        </p:nvSpPr>
        <p:spPr>
          <a:xfrm>
            <a:off x="2600696" y="2406980"/>
            <a:ext cx="0" cy="382979"/>
          </a:xfrm>
          <a:custGeom>
            <a:avLst/>
            <a:gdLst>
              <a:gd name="connsiteX0" fmla="*/ 0 w 0"/>
              <a:gd name="connsiteY0" fmla="*/ 0 h 510639"/>
              <a:gd name="connsiteX1" fmla="*/ 0 w 0"/>
              <a:gd name="connsiteY1" fmla="*/ 510639 h 510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10639">
                <a:moveTo>
                  <a:pt x="0" y="0"/>
                </a:moveTo>
                <a:lnTo>
                  <a:pt x="0" y="510639"/>
                </a:lnTo>
              </a:path>
            </a:pathLst>
          </a:cu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87" name="Forme libre 86"/>
          <p:cNvSpPr/>
          <p:nvPr/>
        </p:nvSpPr>
        <p:spPr>
          <a:xfrm>
            <a:off x="2634838" y="2405496"/>
            <a:ext cx="0" cy="382979"/>
          </a:xfrm>
          <a:custGeom>
            <a:avLst/>
            <a:gdLst>
              <a:gd name="connsiteX0" fmla="*/ 0 w 0"/>
              <a:gd name="connsiteY0" fmla="*/ 0 h 510639"/>
              <a:gd name="connsiteX1" fmla="*/ 0 w 0"/>
              <a:gd name="connsiteY1" fmla="*/ 510639 h 510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10639">
                <a:moveTo>
                  <a:pt x="0" y="0"/>
                </a:moveTo>
                <a:lnTo>
                  <a:pt x="0" y="510639"/>
                </a:lnTo>
              </a:path>
            </a:pathLst>
          </a:cu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92" name="Ellipse 91"/>
          <p:cNvSpPr/>
          <p:nvPr/>
        </p:nvSpPr>
        <p:spPr>
          <a:xfrm>
            <a:off x="2709333" y="2525184"/>
            <a:ext cx="203201" cy="220133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79" name="Rectangle 78"/>
          <p:cNvSpPr/>
          <p:nvPr/>
        </p:nvSpPr>
        <p:spPr>
          <a:xfrm>
            <a:off x="358727" y="1205426"/>
            <a:ext cx="5380892" cy="46317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</p:spTree>
    <p:extLst>
      <p:ext uri="{BB962C8B-B14F-4D97-AF65-F5344CB8AC3E}">
        <p14:creationId xmlns:p14="http://schemas.microsoft.com/office/powerpoint/2010/main" val="410893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204</Words>
  <Application>Microsoft Office PowerPoint</Application>
  <PresentationFormat>Affichage à l'écran (4:3)</PresentationFormat>
  <Paragraphs>65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La 2nde guerre mondiale en schémas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2nde guerre mondiale en schémas</dc:title>
  <dc:creator>Alain</dc:creator>
  <cp:lastModifiedBy>Alain</cp:lastModifiedBy>
  <cp:revision>1</cp:revision>
  <dcterms:created xsi:type="dcterms:W3CDTF">2015-12-09T05:24:14Z</dcterms:created>
  <dcterms:modified xsi:type="dcterms:W3CDTF">2015-12-09T05:25:35Z</dcterms:modified>
</cp:coreProperties>
</file>